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16" r:id="rId1"/>
  </p:sldMasterIdLst>
  <p:notesMasterIdLst>
    <p:notesMasterId r:id="rId19"/>
  </p:notesMasterIdLst>
  <p:sldIdLst>
    <p:sldId id="256" r:id="rId2"/>
    <p:sldId id="271" r:id="rId3"/>
    <p:sldId id="265" r:id="rId4"/>
    <p:sldId id="266" r:id="rId5"/>
    <p:sldId id="267" r:id="rId6"/>
    <p:sldId id="257" r:id="rId7"/>
    <p:sldId id="258" r:id="rId8"/>
    <p:sldId id="268" r:id="rId9"/>
    <p:sldId id="259" r:id="rId10"/>
    <p:sldId id="260" r:id="rId11"/>
    <p:sldId id="261" r:id="rId12"/>
    <p:sldId id="262" r:id="rId13"/>
    <p:sldId id="272" r:id="rId14"/>
    <p:sldId id="263" r:id="rId15"/>
    <p:sldId id="264" r:id="rId16"/>
    <p:sldId id="269" r:id="rId17"/>
    <p:sldId id="270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hJKGGTtIDFWRRSfV2jV3BXtir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02E5DC-DBE0-4595-BDEC-9E49D1EAEB4B}">
  <a:tblStyle styleId="{B502E5DC-DBE0-4595-BDEC-9E49D1EAEB4B}" styleName="Table_0">
    <a:wholeTbl>
      <a:tcTxStyle b="off" i="off">
        <a:font>
          <a:latin typeface="맑은 고딕"/>
          <a:ea typeface="맑은 고딕"/>
          <a:cs typeface="맑은 고딕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4221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7237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2373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395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082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3433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5810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0200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8561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315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66994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78855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27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063516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010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414119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01215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979138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51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1_Title and Content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12"/>
          <p:cNvSpPr txBox="1">
            <a:spLocks noGrp="1"/>
          </p:cNvSpPr>
          <p:nvPr>
            <p:ph type="title"/>
          </p:nvPr>
        </p:nvSpPr>
        <p:spPr>
          <a:xfrm>
            <a:off x="0" y="16778"/>
            <a:ext cx="9144000" cy="1069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body" idx="2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503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96629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548219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96956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648552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7659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185560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178496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506156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n-I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15594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4129" r:id="rId13"/>
    <p:sldLayoutId id="2147484130" r:id="rId14"/>
    <p:sldLayoutId id="2147484131" r:id="rId15"/>
    <p:sldLayoutId id="2147484132" r:id="rId16"/>
    <p:sldLayoutId id="2147484133" r:id="rId17"/>
    <p:sldLayoutId id="2147484134" r:id="rId18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0" y="1642506"/>
            <a:ext cx="9144000" cy="3770223"/>
          </a:xfrm>
          <a:prstGeom prst="rect">
            <a:avLst/>
          </a:prstGeom>
          <a:noFill/>
          <a:ln w="571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Arial"/>
              <a:buNone/>
            </a:pPr>
            <a:r>
              <a:rPr lang="bn-IN" sz="23900" b="1" i="0" u="none" strike="noStrike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Arial"/>
              </a:rPr>
              <a:t>স্বাগতম</a:t>
            </a:r>
            <a:endParaRPr sz="34400" b="1" i="0" u="none" strike="noStrike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bn-IN" sz="6000" b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  <a:sym typeface="Arial"/>
              </a:rPr>
              <a:t>বিভাজ্যতা </a:t>
            </a:r>
            <a:endParaRPr sz="6000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  <a:sym typeface="Arial"/>
            </a:endParaRPr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"/>
          </p:nvPr>
        </p:nvSpPr>
        <p:spPr>
          <a:xfrm>
            <a:off x="277639" y="1265322"/>
            <a:ext cx="8229600" cy="460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২ দ্বারা বিভাজ্য</a:t>
            </a:r>
            <a:endParaRPr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2"/>
          </p:nvPr>
        </p:nvSpPr>
        <p:spPr>
          <a:xfrm>
            <a:off x="0" y="1905000"/>
            <a:ext cx="91440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bn-IN" sz="2400" b="1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কোনো সংখ্যার একক স্থানীয় অঙ্কটি শূন্য (০) অথবা জোড় হলে, প্রদত্ত সংখ্যাটি ২ দ্বারা বিভাজ্য হবে।</a:t>
            </a:r>
            <a:endParaRPr sz="2400" b="1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 এর কয়েকটি গুণিতক লিখে পাই,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spcBef>
                <a:spcPts val="480"/>
              </a:spcBef>
              <a:buSzPts val="2400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×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০=০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,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×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১=২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,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×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২=৪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,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×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৩=৬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,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×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৪=৮</a:t>
            </a:r>
            <a:endParaRPr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spcBef>
                <a:spcPts val="480"/>
              </a:spcBef>
              <a:buSzPts val="2400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×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৫=১০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,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×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৬=১২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,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×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৭=১৪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,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×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৮=১৬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২</a:t>
            </a:r>
            <a:r>
              <a:rPr lang="bn-IN" sz="24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×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৯=১৮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ইত্যাদি।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গুণফলের প্রক্রিয়া লক্ষ করি। যেকোনো সংখ্যাকে ২ দ্বারা গুণ করলে   গুণফলের একক স্থানীয় অঙ্কটি হবে ০, ২, ৪, ৬ বা ৮। সুতরাং কোনো সংখ্যার একক স্থানীয় অঙ্ক ০, ২, ৪, ৬ বা ৮ হলে সংখ্যাটি ২ দ্বারা   বিভাজ্য হবে। এরূপ সংখ্যাকে আমরা জোড় সংখ্যা বলে জানি।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bn-IN" sz="5400" b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  <a:sym typeface="Arial"/>
              </a:rPr>
              <a:t>৪ দ্বারা বিভাজ্য </a:t>
            </a:r>
            <a:endParaRPr sz="5400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  <a:sym typeface="Arial"/>
            </a:endParaRPr>
          </a:p>
        </p:txBody>
      </p:sp>
      <p:sp>
        <p:nvSpPr>
          <p:cNvPr id="131" name="Google Shape;131;p6"/>
          <p:cNvSpPr txBox="1">
            <a:spLocks noGrp="1"/>
          </p:cNvSpPr>
          <p:nvPr>
            <p:ph type="body" idx="1"/>
          </p:nvPr>
        </p:nvSpPr>
        <p:spPr>
          <a:xfrm>
            <a:off x="0" y="1143000"/>
            <a:ext cx="91440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b="1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কোনো সংখ্যার একক ও দশক স্থানের অঙ্ক দুইটি দ্বারা গঠিত সংখ্যা ৪ দ্বারা বিভাজ্য হলে, ঐ সংখ্যাটি ৪ দ্বারা বিভাজ্য হবে। </a:t>
            </a:r>
            <a:endParaRPr sz="2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b="1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আবার, একক ও দশক উভয় স্থানের অঙ্ক ০ হলে, সংখ্যাটি ৪ দ্বারা বিভাজ্য হবে। </a:t>
            </a:r>
            <a:endParaRPr sz="2800" b="1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৩৫১২ কে স্থানীয় মানে লিখলে হয় :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৩৫১২ = ৩০০০ + ৫০০ + ১০ + ২</a:t>
            </a:r>
            <a:endParaRPr sz="2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এখানে, ১০, ৪ দ্বারা বিভাজ্য নয়।কিন্তু দশকের বামদিকের যেকোনো অঙ্কের স্থানীয় মান ৪ দ্বারা বিভাজ্য।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আবার, ৩৫১২ = ৩০০০ + ৫০০ + ১২</a:t>
            </a:r>
            <a:endParaRPr sz="2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এখানে, ১২, ৪ দ্বারা বিভাজ্য। সুতরাং ৩৫১২ সংখ্যাটি ৪ দ্বারা বিভাজ্য। অর্থাৎ একক ও দশক স্থানীয় অঙ্ক দুইটি দ্বারা গঠিত সংখ্যাটি ৪ দ্বারা বিভাজ্য হওয়ায় সংখ্যাটি ৪ দ্বারা      বিভাজ্য।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endParaRPr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bn-IN" sz="5400" b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  <a:sym typeface="Arial"/>
              </a:rPr>
              <a:t>৫ দ্বারা বিভাজ্য </a:t>
            </a:r>
            <a:endParaRPr sz="5400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  <a:sym typeface="Arial"/>
            </a:endParaRPr>
          </a:p>
        </p:txBody>
      </p:sp>
      <p:sp>
        <p:nvSpPr>
          <p:cNvPr id="137" name="Google Shape;137;p7"/>
          <p:cNvSpPr txBox="1">
            <a:spLocks noGrp="1"/>
          </p:cNvSpPr>
          <p:nvPr>
            <p:ph type="body" idx="1"/>
          </p:nvPr>
        </p:nvSpPr>
        <p:spPr>
          <a:xfrm>
            <a:off x="0" y="1143000"/>
            <a:ext cx="9144000" cy="91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b="1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কোনো সংখ্যার একক স্থানীয় অঙ্ক ০ বা ৫ হলে, সংখ্যাটি ৫ দ্বারা বিভাজ্য হবে। </a:t>
            </a:r>
            <a:endParaRPr sz="2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2"/>
          </p:nvPr>
        </p:nvSpPr>
        <p:spPr>
          <a:xfrm>
            <a:off x="0" y="2286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 এর কয়েকটি গুণিতক লিখি।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৫×০=০</a:t>
            </a: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,	</a:t>
            </a:r>
            <a:r>
              <a:rPr lang="bn-IN" sz="2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৫×১=৫</a:t>
            </a: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,	</a:t>
            </a:r>
            <a:r>
              <a:rPr lang="bn-IN" sz="2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৫×২=১০</a:t>
            </a: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,	</a:t>
            </a:r>
            <a:r>
              <a:rPr lang="bn-IN" sz="2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৫×৩=১৫</a:t>
            </a: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,	</a:t>
            </a:r>
            <a:r>
              <a:rPr lang="bn-IN" sz="2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৫×৪=২০</a:t>
            </a:r>
            <a:endParaRPr sz="2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৫×৫=২৫</a:t>
            </a: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,	</a:t>
            </a:r>
            <a:r>
              <a:rPr lang="bn-IN" sz="2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৫×৬=৩০</a:t>
            </a: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,	</a:t>
            </a:r>
            <a:r>
              <a:rPr lang="bn-IN" sz="2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৫×৭=৩৫</a:t>
            </a: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,	</a:t>
            </a:r>
            <a:r>
              <a:rPr lang="bn-IN" sz="2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৫×৮=৪০</a:t>
            </a: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,	</a:t>
            </a:r>
            <a:r>
              <a:rPr lang="bn-IN" sz="2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৫×৯=৪৫  </a:t>
            </a: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ইত্যাদি</a:t>
            </a:r>
            <a:endParaRPr sz="2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গুণফলের প্রক্রিয়া লক্ষ করে দেখি যে, কোনো সংখ্যাকে ৫ দিয়ে গুণ করলে গুণফলের একক স্থানীয় অঙ্কটি হবে ০ ও ৫। সুতরাং একক স্থানে ০ বা ৫ অঙ্কযুক্ত সংখ্যা ৫ দ্বারা   বিভাজ্য হবে।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8844" y="244444"/>
            <a:ext cx="6373639" cy="1702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4934138"/>
            <a:ext cx="9044412" cy="1439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000" dirty="0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2184 </a:t>
            </a:r>
            <a:r>
              <a:rPr lang="en-US" sz="4000" dirty="0" err="1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4000" dirty="0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৬দিয়ে </a:t>
            </a:r>
            <a:r>
              <a:rPr lang="en-US" sz="4000" dirty="0" err="1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4000" dirty="0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4000" dirty="0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4000" dirty="0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n w="0"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04" y="1756412"/>
            <a:ext cx="4334005" cy="352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3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bn-IN" sz="4800" b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  <a:sym typeface="Arial"/>
              </a:rPr>
              <a:t>৩ দ্বারা বিভাজ্য </a:t>
            </a:r>
            <a:endParaRPr sz="4800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  <a:sym typeface="Arial"/>
            </a:endParaRPr>
          </a:p>
        </p:txBody>
      </p:sp>
      <p:sp>
        <p:nvSpPr>
          <p:cNvPr id="144" name="Google Shape;144;p8"/>
          <p:cNvSpPr txBox="1">
            <a:spLocks noGrp="1"/>
          </p:cNvSpPr>
          <p:nvPr>
            <p:ph type="body" idx="1"/>
          </p:nvPr>
        </p:nvSpPr>
        <p:spPr>
          <a:xfrm>
            <a:off x="0" y="1143001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b="1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কোনো সংখ্যার অঙ্কগুলোর যোগফল ৩ দ্বারা বিভাজ্য হলে, এই সংখ্যাটি ৩ দ্বারা বিভাজ্য হবে।</a:t>
            </a:r>
            <a:endParaRPr sz="2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</p:txBody>
      </p:sp>
      <p:sp>
        <p:nvSpPr>
          <p:cNvPr id="145" name="Google Shape;145;p8"/>
          <p:cNvSpPr txBox="1">
            <a:spLocks noGrp="1"/>
          </p:cNvSpPr>
          <p:nvPr>
            <p:ph type="body" idx="2"/>
          </p:nvPr>
        </p:nvSpPr>
        <p:spPr>
          <a:xfrm>
            <a:off x="0" y="2057400"/>
            <a:ext cx="9144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bn-IN" sz="1800" b="1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১	৪	৭</a:t>
            </a:r>
            <a:endParaRPr sz="1800" b="1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			৭ এর স্থনীয় মান = ৭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spcBef>
                <a:spcPts val="360"/>
              </a:spcBef>
              <a:buSzPts val="1800"/>
            </a:pP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			৪ এর স্থানীক মান = ৪০ = ৩৬+৪ = (</a:t>
            </a:r>
            <a:r>
              <a:rPr lang="bn-IN" sz="1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৩ × ৩ × ৪</a:t>
            </a: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)+ ৪</a:t>
            </a:r>
            <a:endParaRPr sz="1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>
              <a:spcBef>
                <a:spcPts val="360"/>
              </a:spcBef>
              <a:buSzPts val="1800"/>
            </a:pP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			১ এর স্থানীক মান = ১০০= ৯৯+১ = (</a:t>
            </a:r>
            <a:r>
              <a:rPr lang="bn-IN" sz="1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৩ × ৩ × ১১</a:t>
            </a: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)+ ১</a:t>
            </a:r>
            <a:endParaRPr sz="1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>
              <a:spcBef>
                <a:spcPts val="360"/>
              </a:spcBef>
              <a:buSzPts val="1800"/>
            </a:pP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এখানে, </a:t>
            </a:r>
            <a:r>
              <a:rPr lang="bn-IN" sz="1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৩ × ৩ × ৪ </a:t>
            </a: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এবং </a:t>
            </a:r>
            <a:r>
              <a:rPr lang="bn-IN" sz="1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৩ × ৩ × ১১ </a:t>
            </a: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সংখ্যাগুলো ৩ দ্বারা বিভাজ্য এবং একক, দশক ও শতক স্থানীয় অঙ্কগুলোর যোগফল = ১ + ৪ + ৭ = ১২; যা ৩ দ্বারা বিভাজ্য।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১৪৭ সংখ্যাটি ৩ দ্বারা বিভাজ্য।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আবার, ১৪৮ সংখ্যাটি বিবেচনা করি।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bn-IN" sz="1800" b="1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১	৪	৮</a:t>
            </a:r>
            <a:endParaRPr sz="1800" b="1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			৮ এর স্থনীয় মান = ৮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spcBef>
                <a:spcPts val="360"/>
              </a:spcBef>
              <a:buSzPts val="1800"/>
            </a:pP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			৪ এর স্থানীক মান = ৪০ = ৩৬+৪ = (</a:t>
            </a:r>
            <a:r>
              <a:rPr lang="bn-IN" sz="1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৩ × ৩ × ৪</a:t>
            </a: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)+ ৪</a:t>
            </a:r>
            <a:endParaRPr sz="1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>
              <a:spcBef>
                <a:spcPts val="360"/>
              </a:spcBef>
              <a:buSzPts val="1800"/>
            </a:pP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			১ এর স্থানীক মান = ১০০= ৯৯+১ = (</a:t>
            </a:r>
            <a:r>
              <a:rPr lang="bn-IN" sz="1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৩ × ৩ × ১১</a:t>
            </a: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)+ ১</a:t>
            </a:r>
            <a:endParaRPr sz="1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  <a:p>
            <a:pPr marL="0" lvl="0" indent="0">
              <a:spcBef>
                <a:spcPts val="360"/>
              </a:spcBef>
              <a:buSzPts val="1800"/>
            </a:pP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এখানে, </a:t>
            </a:r>
            <a:r>
              <a:rPr lang="bn-IN" sz="1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৩ × ৩ × ৪ </a:t>
            </a: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এবং </a:t>
            </a:r>
            <a:r>
              <a:rPr lang="bn-IN" sz="18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৩ × ৩ × ১১ </a:t>
            </a: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সংখ্যাগুলো ৩ দ্বারা বিভাজ্য। কিন্তু একক, দশক ও শতক স্থানীয় অঙ্কগুলোর যোগফল = ১ + ৪ + ৮ = ১৩; যা ৩ দ্বারা বিভাজ্য নয়।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bn-IN" sz="18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 ১৪৮ সংখ্যাটি ৩ দ্বারা বিভাজ্য নয়।</a:t>
            </a:r>
            <a:endParaRPr sz="18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44" grpId="0" build="p"/>
      <p:bldP spid="14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bn-IN" sz="4800" b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  <a:sym typeface="Arial"/>
              </a:rPr>
              <a:t>৬ এবং ৯ দ্বারা বিভাজ্য</a:t>
            </a:r>
            <a:endParaRPr sz="4800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  <a:sym typeface="Arial"/>
            </a:endParaRPr>
          </a:p>
        </p:txBody>
      </p:sp>
      <p:sp>
        <p:nvSpPr>
          <p:cNvPr id="151" name="Google Shape;151;p9"/>
          <p:cNvSpPr txBox="1">
            <a:spLocks noGrp="1"/>
          </p:cNvSpPr>
          <p:nvPr>
            <p:ph type="body" idx="1"/>
          </p:nvPr>
        </p:nvSpPr>
        <p:spPr>
          <a:xfrm>
            <a:off x="0" y="1143000"/>
            <a:ext cx="91440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endParaRPr b="1" dirty="0">
              <a:latin typeface="SutonnyOMJ" pitchFamily="2" charset="0"/>
              <a:cs typeface="SutonnyOMJ" pitchFamily="2" charset="0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bn-IN" sz="2400" b="1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৬ দ্বারা বিভাজ্য</a:t>
            </a:r>
            <a:endParaRPr sz="2400" dirty="0">
              <a:latin typeface="SutonnyOMJ" pitchFamily="2" charset="0"/>
              <a:ea typeface="Arial"/>
              <a:cs typeface="SutonnyOMJ" pitchFamily="2" charset="0"/>
              <a:sym typeface="Arial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bn-IN" sz="2400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কোনো সংখ্যা ২ এবং ৩ দ্বারা বিভজ্য হলে সংখ্যাটি ৬ দ্বারাও বিভাজ্য হবে। </a:t>
            </a:r>
            <a:endParaRPr dirty="0">
              <a:latin typeface="SutonnyOMJ" pitchFamily="2" charset="0"/>
              <a:cs typeface="SutonnyOMJ" pitchFamily="2" charset="0"/>
            </a:endParaRPr>
          </a:p>
          <a:p>
            <a:pPr marL="0" indent="0">
              <a:spcBef>
                <a:spcPts val="480"/>
              </a:spcBef>
              <a:buSzPts val="2400"/>
            </a:pPr>
            <a:r>
              <a:rPr lang="bn-IN" sz="2400" b="1" dirty="0">
                <a:solidFill>
                  <a:srgbClr val="FF0000"/>
                </a:solidFill>
                <a:latin typeface="SutonnyOMJ" pitchFamily="2" charset="0"/>
                <a:ea typeface="Arial"/>
                <a:cs typeface="SutonnyOMJ" pitchFamily="2" charset="0"/>
                <a:sym typeface="Arial"/>
              </a:rPr>
              <a:t>কোনো সংখ্যার অঙ্কগুলোর যোগফল ৯ দ্বারা বিভাজ্য হলে, প্রদত্ত সংখ্যাটি ৯ দ্বারা বিভাজ্য হবে। </a:t>
            </a:r>
            <a:endParaRPr lang="bn-IN" sz="24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en-US" sz="2400" b="1" dirty="0" smtClean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 </a:t>
            </a:r>
            <a:r>
              <a:rPr lang="bn-IN" sz="2400" b="1" dirty="0" smtClean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৯ </a:t>
            </a:r>
            <a:r>
              <a:rPr lang="bn-IN" sz="2400" b="1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দ্বারা বিভাজ্য </a:t>
            </a:r>
            <a:endParaRPr sz="2400" dirty="0">
              <a:latin typeface="SutonnyOMJ" pitchFamily="2" charset="0"/>
              <a:ea typeface="Arial"/>
              <a:cs typeface="SutonnyOMJ" pitchFamily="2" charset="0"/>
              <a:sym typeface="Arial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bn-IN" sz="2400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৩৭৮ সংখ্যাটি বিবেচনা করি। </a:t>
            </a:r>
            <a:endParaRPr dirty="0">
              <a:latin typeface="SutonnyOMJ" pitchFamily="2" charset="0"/>
              <a:cs typeface="SutonnyOMJ" pitchFamily="2" charset="0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bn-IN" sz="2400" b="1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৩	৭	৮</a:t>
            </a:r>
            <a:endParaRPr sz="2400" b="1" dirty="0">
              <a:latin typeface="SutonnyOMJ" pitchFamily="2" charset="0"/>
              <a:ea typeface="Arial"/>
              <a:cs typeface="SutonnyOMJ" pitchFamily="2" charset="0"/>
              <a:sym typeface="Arial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bn-IN" sz="2400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			৮ এর স্থনীয় মান = ৮ </a:t>
            </a:r>
            <a:endParaRPr dirty="0">
              <a:latin typeface="SutonnyOMJ" pitchFamily="2" charset="0"/>
              <a:cs typeface="SutonnyOMJ" pitchFamily="2" charset="0"/>
            </a:endParaRPr>
          </a:p>
          <a:p>
            <a:pPr marL="0" lvl="0" indent="0">
              <a:spcBef>
                <a:spcPts val="480"/>
              </a:spcBef>
              <a:buSzPts val="2400"/>
            </a:pPr>
            <a:r>
              <a:rPr lang="bn-IN" sz="2400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			৭ এর স্থানীক মান = ৭০ = ৬৩+৭ = (</a:t>
            </a:r>
            <a:r>
              <a:rPr lang="bn-IN" sz="2400" dirty="0" smtClean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৭ × ৯</a:t>
            </a:r>
            <a:r>
              <a:rPr lang="bn-IN" sz="2400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)+ ৭</a:t>
            </a:r>
            <a:endParaRPr sz="2400" dirty="0">
              <a:latin typeface="SutonnyOMJ" pitchFamily="2" charset="0"/>
              <a:ea typeface="Arial"/>
              <a:cs typeface="SutonnyOMJ" pitchFamily="2" charset="0"/>
              <a:sym typeface="Arial"/>
            </a:endParaRPr>
          </a:p>
          <a:p>
            <a:pPr marL="0" lvl="0" indent="0">
              <a:spcBef>
                <a:spcPts val="480"/>
              </a:spcBef>
              <a:buSzPts val="2400"/>
            </a:pPr>
            <a:r>
              <a:rPr lang="bn-IN" sz="2400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			৩ এর স্থানীক মান = ৩০০= ২৯৭+৩ = (</a:t>
            </a:r>
            <a:r>
              <a:rPr lang="bn-IN" sz="2400" dirty="0" smtClean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৩৩ × ৯</a:t>
            </a:r>
            <a:r>
              <a:rPr lang="bn-IN" sz="2400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)+ ৩</a:t>
            </a:r>
            <a:endParaRPr sz="2400" dirty="0">
              <a:latin typeface="SutonnyOMJ" pitchFamily="2" charset="0"/>
              <a:ea typeface="Arial"/>
              <a:cs typeface="SutonnyOMJ" pitchFamily="2" charset="0"/>
              <a:sym typeface="Arial"/>
            </a:endParaRPr>
          </a:p>
          <a:p>
            <a:pPr marL="0" lvl="0" indent="0">
              <a:spcBef>
                <a:spcPts val="480"/>
              </a:spcBef>
              <a:buSzPts val="2400"/>
            </a:pPr>
            <a:r>
              <a:rPr lang="bn-IN" sz="2400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এখানে, </a:t>
            </a:r>
            <a:r>
              <a:rPr lang="bn-IN" sz="2400" dirty="0" smtClean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৭ × ৯ </a:t>
            </a:r>
            <a:r>
              <a:rPr lang="bn-IN" sz="2400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এবং </a:t>
            </a:r>
            <a:r>
              <a:rPr lang="bn-IN" sz="2400" dirty="0" smtClean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৩৩ × ৯ </a:t>
            </a:r>
            <a:r>
              <a:rPr lang="bn-IN" sz="2400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প্রত্যেকে ৯ দ্বারা বিভাজ্য এবং একক, দশক ও শতক স্থানীয় অঙ্কগুলোর যোগফল = ৩ + ৭ + ৮ = ১৮; যা ৯ দ্বারা বিভাজ্য। ফলে, ৩৭৮ সংখ্যাটি ৯ দ্বারা বিভজ্য।</a:t>
            </a:r>
            <a:endParaRPr sz="2400" dirty="0">
              <a:latin typeface="SutonnyOMJ" pitchFamily="2" charset="0"/>
              <a:ea typeface="Arial"/>
              <a:cs typeface="SutonnyOMJ" pitchFamily="2" charset="0"/>
              <a:sym typeface="Arial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endParaRPr sz="2400" dirty="0">
              <a:latin typeface="SutonnyOMJ" pitchFamily="2" charset="0"/>
              <a:ea typeface="Arial"/>
              <a:cs typeface="SutonnyOMJ" pitchFamily="2" charset="0"/>
              <a:sym typeface="Arial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endParaRPr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05758"/>
            <a:ext cx="9144000" cy="1069514"/>
          </a:xfrm>
        </p:spPr>
        <p:txBody>
          <a:bodyPr/>
          <a:lstStyle/>
          <a:p>
            <a:pPr algn="ctr"/>
            <a:r>
              <a:rPr lang="bn-IN" sz="4800" b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0534" y="4744016"/>
            <a:ext cx="8962931" cy="1948067"/>
          </a:xfrm>
        </p:spPr>
        <p:txBody>
          <a:bodyPr/>
          <a:lstStyle/>
          <a:p>
            <a:pPr marL="228600" indent="0" algn="ctr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কোনগুলো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সহমৌলিক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28600" indent="0"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16,28 (খ) 27,38 (গ) 31,43 (ঘ) 210,143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4" y="1978998"/>
            <a:ext cx="8510257" cy="24843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20454"/>
            <a:ext cx="914400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239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287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650" y="396844"/>
            <a:ext cx="787651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n-BD" sz="4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72428" y="1792586"/>
            <a:ext cx="6002448" cy="3920151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আলমগীর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ICT)</a:t>
            </a:r>
          </a:p>
          <a:p>
            <a:pPr algn="ctr"/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মাটিরাঙ্গা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মিউনিসিপ্যাল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মাটিরাঙ্গা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খাগড়াছড়ি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76" y="2478840"/>
            <a:ext cx="2209045" cy="27981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9526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32" y="140193"/>
            <a:ext cx="8799968" cy="2096013"/>
          </a:xfrm>
        </p:spPr>
        <p:txBody>
          <a:bodyPr/>
          <a:lstStyle/>
          <a:p>
            <a:pPr algn="ctr"/>
            <a:r>
              <a:rPr lang="en-US" sz="7200" b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4959036" y="2888810"/>
            <a:ext cx="3124200" cy="270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ষষ্ঠ</a:t>
            </a:r>
          </a:p>
          <a:p>
            <a:pPr algn="ctr"/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BD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BD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 ১.২ </a:t>
            </a:r>
            <a:endParaRPr lang="bn-BD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endParaRPr lang="bn-BD" sz="3200" b="1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74" y="2445190"/>
            <a:ext cx="2007763" cy="267672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1714"/>
            <a:ext cx="9144000" cy="1069514"/>
          </a:xfrm>
        </p:spPr>
        <p:txBody>
          <a:bodyPr/>
          <a:lstStyle/>
          <a:p>
            <a:pPr algn="ctr"/>
            <a:r>
              <a:rPr lang="bn-IN" sz="80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230" y="2996555"/>
            <a:ext cx="81860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</a:t>
            </a:r>
            <a:r>
              <a:rPr lang="en-US" sz="96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লিক</a:t>
            </a:r>
            <a:r>
              <a:rPr lang="bn-IN" sz="9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যৌগিক সংখ্যা </a:t>
            </a:r>
            <a:endParaRPr lang="bn-IN" sz="9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4" y="487558"/>
            <a:ext cx="9144000" cy="1069514"/>
          </a:xfrm>
        </p:spPr>
        <p:txBody>
          <a:bodyPr/>
          <a:lstStyle/>
          <a:p>
            <a:pPr algn="ctr"/>
            <a:r>
              <a:rPr lang="bn-IN" sz="80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6749" y="1384317"/>
            <a:ext cx="8923480" cy="4483901"/>
          </a:xfrm>
        </p:spPr>
        <p:txBody>
          <a:bodyPr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মৌলিক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যৌগিক সংখ্যা 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গুলো ব্যাখ্যা করতে পারবে।</a:t>
            </a:r>
          </a:p>
          <a:p>
            <a:pPr marL="571500" indent="-342900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সহমৌলিক সংখ্যা ও বি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সর্ম্পকে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342900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২,৩, ৪, ৬ ও ৯ দিয়ে বিভাজ্য সংখ্যা চিহ্নিত করতে পারবে।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0" y="360810"/>
            <a:ext cx="9144000" cy="1069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bn-IN" sz="6000" b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  <a:sym typeface="Arial"/>
              </a:rPr>
              <a:t>মৌলিক সংখ্যা</a:t>
            </a:r>
            <a:endParaRPr sz="6000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bn-IN" sz="2800" dirty="0">
                <a:latin typeface="SutonnyOMJ" pitchFamily="2" charset="0"/>
                <a:ea typeface="Arial"/>
                <a:cs typeface="SutonnyOMJ" pitchFamily="2" charset="0"/>
                <a:sym typeface="Arial"/>
              </a:rPr>
              <a:t>নিচে কয়েকটি সংখ্যার গুণনীয়ক লেখা হলো :</a:t>
            </a:r>
            <a:endParaRPr dirty="0"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103" name="Google Shape;103;p2"/>
          <p:cNvGraphicFramePr/>
          <p:nvPr/>
        </p:nvGraphicFramePr>
        <p:xfrm>
          <a:off x="1219199" y="2276475"/>
          <a:ext cx="6553200" cy="2295500"/>
        </p:xfrm>
        <a:graphic>
          <a:graphicData uri="http://schemas.openxmlformats.org/drawingml/2006/table">
            <a:tbl>
              <a:tblPr firstRow="1" bandRow="1">
                <a:noFill/>
                <a:tableStyleId>{B502E5DC-DBE0-4595-BDEC-9E49D1EAEB4B}</a:tableStyleId>
              </a:tblPr>
              <a:tblGrid>
                <a:gridCol w="3276600"/>
                <a:gridCol w="3276600"/>
              </a:tblGrid>
              <a:tr h="573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2800" u="none" strike="noStrike" cap="none" dirty="0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সংখ্যা </a:t>
                      </a:r>
                      <a:endParaRPr sz="2400" u="none" strike="noStrike" cap="none" dirty="0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2800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গুণনীয়ক</a:t>
                      </a:r>
                      <a:endParaRPr sz="2400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73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2800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২</a:t>
                      </a:r>
                      <a:endParaRPr sz="2400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2800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১,২</a:t>
                      </a:r>
                      <a:endParaRPr sz="2400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73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2800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৫</a:t>
                      </a:r>
                      <a:endParaRPr sz="2400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2800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১,৫</a:t>
                      </a:r>
                      <a:endParaRPr sz="2400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73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2800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১৩</a:t>
                      </a:r>
                      <a:endParaRPr sz="2400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2800" u="none" strike="noStrike" cap="none" dirty="0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১,১৩</a:t>
                      </a:r>
                      <a:endParaRPr sz="2400" u="none" strike="noStrike" cap="none" dirty="0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04" name="Google Shape;104;p2"/>
          <p:cNvSpPr txBox="1"/>
          <p:nvPr/>
        </p:nvSpPr>
        <p:spPr>
          <a:xfrm>
            <a:off x="228600" y="5105400"/>
            <a:ext cx="891540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n-IN" sz="3200" b="0" i="0" u="none" strike="noStrike" cap="none" dirty="0">
                <a:solidFill>
                  <a:schemeClr val="dk1"/>
                </a:solidFill>
                <a:latin typeface="SutonnyOMJ" pitchFamily="2" charset="0"/>
                <a:cs typeface="SutonnyOMJ" pitchFamily="2" charset="0"/>
                <a:sym typeface="Arial"/>
              </a:rPr>
              <a:t>২, ৫ ও ১৩ এর গুণনীয়ক কেবল ১ এবং ঐ সংখ্যাটি।এই ধরনের সংখ্যাগুলো মৌলিক সংখ্যা।</a:t>
            </a:r>
            <a:endParaRPr sz="3200" dirty="0">
              <a:solidFill>
                <a:schemeClr val="dk1"/>
              </a:solidFill>
              <a:latin typeface="SutonnyOMJ" pitchFamily="2" charset="0"/>
              <a:cs typeface="SutonnyOMJ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 build="p"/>
      <p:bldP spid="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0" y="217283"/>
            <a:ext cx="9144000" cy="1069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</a:pPr>
            <a:r>
              <a:rPr lang="bn-IN" sz="6000" b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  <a:sym typeface="Arial"/>
              </a:rPr>
              <a:t>যৌগিক সংখ্যা</a:t>
            </a:r>
            <a:endParaRPr sz="6000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10" name="Google Shape;110;p3"/>
          <p:cNvGraphicFramePr/>
          <p:nvPr/>
        </p:nvGraphicFramePr>
        <p:xfrm>
          <a:off x="468313" y="1523999"/>
          <a:ext cx="8229600" cy="2715400"/>
        </p:xfrm>
        <a:graphic>
          <a:graphicData uri="http://schemas.openxmlformats.org/drawingml/2006/table">
            <a:tbl>
              <a:tblPr firstRow="1" bandRow="1">
                <a:noFill/>
                <a:tableStyleId>{B502E5DC-DBE0-4595-BDEC-9E49D1EAEB4B}</a:tableStyleId>
              </a:tblPr>
              <a:tblGrid>
                <a:gridCol w="4114800"/>
                <a:gridCol w="4114800"/>
              </a:tblGrid>
              <a:tr h="678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3600" b="1" u="none" strike="noStrike" cap="none" dirty="0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সংখ্যা </a:t>
                      </a:r>
                      <a:endParaRPr sz="3200" b="1" u="none" strike="noStrike" cap="none" dirty="0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3600" b="1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গুণনীয়ক</a:t>
                      </a:r>
                      <a:endParaRPr sz="3200" b="1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78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3600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৬</a:t>
                      </a:r>
                      <a:endParaRPr sz="3200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3600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১, ২, ৩, ৬</a:t>
                      </a:r>
                      <a:endParaRPr sz="3200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78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3600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৯</a:t>
                      </a:r>
                      <a:endParaRPr sz="3200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3600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১, ৩, ৯</a:t>
                      </a:r>
                      <a:endParaRPr sz="3200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78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3600" u="none" strike="noStrike" cap="none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১২</a:t>
                      </a:r>
                      <a:endParaRPr sz="3200" u="none" strike="noStrike" cap="none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n-IN" sz="3600" u="none" strike="noStrike" cap="none" dirty="0">
                          <a:latin typeface="SutonnyOMJ" pitchFamily="2" charset="0"/>
                          <a:ea typeface="Arial"/>
                          <a:cs typeface="SutonnyOMJ" pitchFamily="2" charset="0"/>
                          <a:sym typeface="Arial"/>
                        </a:rPr>
                        <a:t>১, ২, ৩, ৪, ৬, ১২</a:t>
                      </a:r>
                      <a:endParaRPr sz="3200" u="none" strike="noStrike" cap="none" dirty="0">
                        <a:latin typeface="SutonnyOMJ" pitchFamily="2" charset="0"/>
                        <a:ea typeface="Arial"/>
                        <a:cs typeface="SutonnyOMJ" pitchFamily="2" charset="0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p3"/>
          <p:cNvSpPr/>
          <p:nvPr/>
        </p:nvSpPr>
        <p:spPr>
          <a:xfrm>
            <a:off x="304800" y="4724400"/>
            <a:ext cx="861060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n-IN" sz="3600" dirty="0">
                <a:solidFill>
                  <a:schemeClr val="dk1"/>
                </a:solidFill>
                <a:latin typeface="SutonnyOMJ" pitchFamily="2" charset="0"/>
                <a:cs typeface="SutonnyOMJ" pitchFamily="2" charset="0"/>
                <a:sym typeface="Arial"/>
              </a:rPr>
              <a:t>আবার ৬, ৯ এবং ১২ এর গুণনীয়ক ১ এবং ঐ সংখ্যা ছাড়াও এক বা একাধিক সংখ্যা আছে।এই ধরনের সংখ্যাগুলো যৌগিক সংখ্যা। </a:t>
            </a:r>
            <a:endParaRPr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2291"/>
            <a:ext cx="9144000" cy="1069514"/>
          </a:xfrm>
        </p:spPr>
        <p:txBody>
          <a:bodyPr/>
          <a:lstStyle/>
          <a:p>
            <a:pPr algn="ctr"/>
            <a:r>
              <a:rPr lang="bn-IN" sz="8000" b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000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4354715"/>
            <a:ext cx="9080625" cy="2350589"/>
          </a:xfrm>
        </p:spPr>
        <p:txBody>
          <a:bodyPr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মৌলিক ও যৌগিক সংখ্যাগুলো চিহ্নিত করঃ</a:t>
            </a:r>
          </a:p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৩, ৫, ৮, ১০, ১১, ১৪, ২১, ২৩, ২৮, ৩৭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06" y="1511805"/>
            <a:ext cx="4530412" cy="32124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</a:pPr>
            <a:r>
              <a:rPr lang="bn-IN" sz="6000" b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  <a:sym typeface="Arial"/>
              </a:rPr>
              <a:t>সহমৌলিক সংখ্যা</a:t>
            </a:r>
            <a:endParaRPr sz="6000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152400" y="1219200"/>
            <a:ext cx="8839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দুই বা ততোধিক সংখ্যার সাধারণ গুণনীয়ক শুধু ১ হলে সংখ্যাগুলো পরস্পর সহমৌলিক।</a:t>
            </a:r>
            <a:endParaRPr sz="3200" dirty="0"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2"/>
          </p:nvPr>
        </p:nvSpPr>
        <p:spPr>
          <a:xfrm>
            <a:off x="228600" y="2133600"/>
            <a:ext cx="86868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৮ এবং ১৫ দুইটি স্বাভাবিক সংখ্যা।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spcBef>
                <a:spcPts val="640"/>
              </a:spcBef>
              <a:buSzPts val="3200"/>
            </a:pP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এখানে, ৮ = ১ </a:t>
            </a:r>
            <a:r>
              <a:rPr lang="bn-IN" sz="32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× </a:t>
            </a: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২ </a:t>
            </a:r>
            <a:r>
              <a:rPr lang="bn-IN" sz="32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× </a:t>
            </a: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২ </a:t>
            </a:r>
            <a:r>
              <a:rPr lang="bn-IN" sz="32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× </a:t>
            </a: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২ এবং ১৫ = ১ </a:t>
            </a:r>
            <a:r>
              <a:rPr lang="bn-IN" sz="32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× </a:t>
            </a: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৩ </a:t>
            </a:r>
            <a:r>
              <a:rPr lang="bn-IN" sz="3200" dirty="0" smtClean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× </a:t>
            </a: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৫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লক্ষ করি, ৮ এর গুণনীয়কগুলো ১, ২, ৪, ৮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এবং ১৫ এর গুণনীয়কগুলো ১, ৩, ৫, ১৫।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দেখা যাচ্ছে, ৮ এবং ১৫ এর মধ্যে ১ ছাড়া অন্য কোনো সাধারণ গুণনীয়ক নেই। তাই, ৮ এবং ১৫ সংখ্যাদ্বয় পরস্পর সহমৌলিক। 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bn-IN" sz="3200" dirty="0">
                <a:latin typeface="NikoshBAN" panose="02000000000000000000" pitchFamily="2" charset="0"/>
                <a:ea typeface="Arial"/>
                <a:cs typeface="NikoshBAN" panose="02000000000000000000" pitchFamily="2" charset="0"/>
                <a:sym typeface="Arial"/>
              </a:rPr>
              <a:t>আবার ১০, ২১ ও ১৪৩ এর মধ্যে ১ ছাড়া অন্য কোনো সাধারণ গুণনীয়ক নেই। অতএব, সংখ্যাগুলো পরস্পর সহমৌলিক।</a:t>
            </a: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endParaRPr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7" grpId="0" build="p"/>
      <p:bldP spid="118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616</Words>
  <Application>Microsoft Office PowerPoint</Application>
  <PresentationFormat>On-screen Show (4:3)</PresentationFormat>
  <Paragraphs>106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Malgun Gothic</vt:lpstr>
      <vt:lpstr>Arial</vt:lpstr>
      <vt:lpstr>NikoshBAN</vt:lpstr>
      <vt:lpstr>Shonar Bangla</vt:lpstr>
      <vt:lpstr>SutonnyOMJ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পাঠ পরিচিতি</vt:lpstr>
      <vt:lpstr>আজকের পাঠ</vt:lpstr>
      <vt:lpstr>শিখনফল</vt:lpstr>
      <vt:lpstr>মৌলিক সংখ্যা</vt:lpstr>
      <vt:lpstr>যৌগিক সংখ্যা</vt:lpstr>
      <vt:lpstr>একক কাজ</vt:lpstr>
      <vt:lpstr>সহমৌলিক সংখ্যা</vt:lpstr>
      <vt:lpstr>বিভাজ্যতা </vt:lpstr>
      <vt:lpstr>৪ দ্বারা বিভাজ্য </vt:lpstr>
      <vt:lpstr>৫ দ্বারা বিভাজ্য </vt:lpstr>
      <vt:lpstr>PowerPoint Presentation</vt:lpstr>
      <vt:lpstr>৩ দ্বারা বিভাজ্য </vt:lpstr>
      <vt:lpstr>৬ এবং ৯ দ্বারা বিভাজ্য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Registered User</dc:creator>
  <cp:lastModifiedBy>HP</cp:lastModifiedBy>
  <cp:revision>32</cp:revision>
  <dcterms:created xsi:type="dcterms:W3CDTF">2014-04-01T16:35:38Z</dcterms:created>
  <dcterms:modified xsi:type="dcterms:W3CDTF">2021-10-14T03:41:19Z</dcterms:modified>
</cp:coreProperties>
</file>