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16"/>
  </p:notesMasterIdLst>
  <p:sldIdLst>
    <p:sldId id="258" r:id="rId2"/>
    <p:sldId id="256" r:id="rId3"/>
    <p:sldId id="257" r:id="rId4"/>
    <p:sldId id="261" r:id="rId5"/>
    <p:sldId id="259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0130F-0E4E-4189-A3EF-E49C34CB00F5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B1896-197C-426C-8CF8-0A15DD646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87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1896-197C-426C-8CF8-0A15DD6461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37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3340-5D6E-45DE-93F9-4BC0E5420E5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76A7-8761-436A-95FD-A7B8B0129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3340-5D6E-45DE-93F9-4BC0E5420E5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76A7-8761-436A-95FD-A7B8B0129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5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3340-5D6E-45DE-93F9-4BC0E5420E5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76A7-8761-436A-95FD-A7B8B0129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23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3340-5D6E-45DE-93F9-4BC0E5420E5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76A7-8761-436A-95FD-A7B8B01296A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100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3340-5D6E-45DE-93F9-4BC0E5420E5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76A7-8761-436A-95FD-A7B8B0129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35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3340-5D6E-45DE-93F9-4BC0E5420E5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76A7-8761-436A-95FD-A7B8B0129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3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3340-5D6E-45DE-93F9-4BC0E5420E5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76A7-8761-436A-95FD-A7B8B0129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00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3340-5D6E-45DE-93F9-4BC0E5420E5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76A7-8761-436A-95FD-A7B8B0129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5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3340-5D6E-45DE-93F9-4BC0E5420E5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76A7-8761-436A-95FD-A7B8B0129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3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3340-5D6E-45DE-93F9-4BC0E5420E5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76A7-8761-436A-95FD-A7B8B0129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6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3340-5D6E-45DE-93F9-4BC0E5420E5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76A7-8761-436A-95FD-A7B8B0129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0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3340-5D6E-45DE-93F9-4BC0E5420E5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76A7-8761-436A-95FD-A7B8B0129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26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3340-5D6E-45DE-93F9-4BC0E5420E5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76A7-8761-436A-95FD-A7B8B0129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07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3340-5D6E-45DE-93F9-4BC0E5420E5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76A7-8761-436A-95FD-A7B8B0129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4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3340-5D6E-45DE-93F9-4BC0E5420E5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76A7-8761-436A-95FD-A7B8B0129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1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3340-5D6E-45DE-93F9-4BC0E5420E5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76A7-8761-436A-95FD-A7B8B0129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52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3340-5D6E-45DE-93F9-4BC0E5420E5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76A7-8761-436A-95FD-A7B8B0129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1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5E33340-5D6E-45DE-93F9-4BC0E5420E5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B76A7-8761-436A-95FD-A7B8B0129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64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568035" y="297871"/>
            <a:ext cx="6788107" cy="1461656"/>
          </a:xfrm>
          <a:prstGeom prst="wedgeRectCallout">
            <a:avLst>
              <a:gd name="adj1" fmla="val -3656"/>
              <a:gd name="adj2" fmla="val 1480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Welcome to my class!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14" y="3507722"/>
            <a:ext cx="5362371" cy="335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8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ata 3"/>
          <p:cNvSpPr/>
          <p:nvPr/>
        </p:nvSpPr>
        <p:spPr>
          <a:xfrm>
            <a:off x="1064525" y="272955"/>
            <a:ext cx="9635320" cy="1064526"/>
          </a:xfrm>
          <a:prstGeom prst="flowChartInputOutp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Look at the following examples: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7801" y="3739486"/>
            <a:ext cx="214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This is </a:t>
            </a:r>
            <a:r>
              <a:rPr lang="en-US" b="1" u="sng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map.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2" y="2060813"/>
            <a:ext cx="223311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18" y="2059855"/>
            <a:ext cx="2252297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26600" y="3739485"/>
            <a:ext cx="260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This is </a:t>
            </a:r>
            <a:r>
              <a:rPr lang="en-US" b="1" u="sng" dirty="0" smtClean="0">
                <a:solidFill>
                  <a:srgbClr val="FF0000"/>
                </a:solidFill>
              </a:rPr>
              <a:t>an</a:t>
            </a:r>
            <a:r>
              <a:rPr lang="en-US" dirty="0" smtClean="0"/>
              <a:t> elephant.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695" y="2064932"/>
            <a:ext cx="2446766" cy="160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39045" y="3739487"/>
            <a:ext cx="296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There is </a:t>
            </a:r>
            <a:r>
              <a:rPr lang="en-US" b="1" u="sng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 smtClean="0"/>
              <a:t>blackboard.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78" y="4503764"/>
            <a:ext cx="2342853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927" y="4493528"/>
            <a:ext cx="2483890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5" y="4496364"/>
            <a:ext cx="2251881" cy="1600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1321" y="6155140"/>
            <a:ext cx="249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 eat </a:t>
            </a:r>
            <a:r>
              <a:rPr lang="en-US" b="1" u="sng" dirty="0" smtClean="0">
                <a:solidFill>
                  <a:srgbClr val="FF0000"/>
                </a:solidFill>
              </a:rPr>
              <a:t>an</a:t>
            </a:r>
            <a:r>
              <a:rPr lang="en-US" dirty="0" smtClean="0"/>
              <a:t> </a:t>
            </a:r>
            <a:r>
              <a:rPr lang="en-US" dirty="0" smtClean="0"/>
              <a:t>orange.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40253" y="6155139"/>
            <a:ext cx="214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We see </a:t>
            </a:r>
            <a:r>
              <a:rPr lang="en-US" b="1" u="sng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 smtClean="0"/>
              <a:t>hen.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598102" y="6155140"/>
            <a:ext cx="316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Bring me </a:t>
            </a:r>
            <a:r>
              <a:rPr lang="en-US" b="1" u="sng" dirty="0" smtClean="0">
                <a:solidFill>
                  <a:srgbClr val="FF0000"/>
                </a:solidFill>
              </a:rPr>
              <a:t>an</a:t>
            </a:r>
            <a:r>
              <a:rPr lang="en-US" dirty="0" smtClean="0"/>
              <a:t> </a:t>
            </a:r>
            <a:r>
              <a:rPr lang="en-US" dirty="0" smtClean="0"/>
              <a:t>ice-cream.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/>
      <p:bldP spid="8" grpId="0"/>
      <p:bldP spid="10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774209" y="655093"/>
            <a:ext cx="8284191" cy="1160059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Fill up the gaps with a &amp; an</a:t>
            </a:r>
            <a:endParaRPr lang="en-US" sz="32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5529" y="3289112"/>
            <a:ext cx="61960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 smtClean="0"/>
              <a:t>I have_______ parrot.</a:t>
            </a:r>
          </a:p>
          <a:p>
            <a:pPr marL="342900" indent="-342900">
              <a:buAutoNum type="alphaLcPeriod" startAt="2"/>
            </a:pPr>
            <a:r>
              <a:rPr lang="en-US" dirty="0" smtClean="0"/>
              <a:t>The passerby sits under _______banyan tree.</a:t>
            </a:r>
          </a:p>
          <a:p>
            <a:pPr marL="342900" indent="-342900">
              <a:buAutoNum type="alphaLcPeriod" startAt="2"/>
            </a:pPr>
            <a:r>
              <a:rPr lang="en-US" dirty="0" smtClean="0"/>
              <a:t>My uncle is ______English teacher.</a:t>
            </a:r>
          </a:p>
          <a:p>
            <a:pPr marL="342900" indent="-342900">
              <a:buAutoNum type="alphaLcPeriod" startAt="2"/>
            </a:pPr>
            <a:r>
              <a:rPr lang="en-US" dirty="0" smtClean="0"/>
              <a:t>Mr. Jamil bought _______ox.</a:t>
            </a:r>
          </a:p>
          <a:p>
            <a:pPr marL="342900" indent="-342900">
              <a:buAutoNum type="alphaLcPeriod" startAt="2"/>
            </a:pPr>
            <a:r>
              <a:rPr lang="en-US" dirty="0" smtClean="0"/>
              <a:t>Draw </a:t>
            </a:r>
            <a:r>
              <a:rPr lang="en-US" dirty="0" smtClean="0"/>
              <a:t>________ </a:t>
            </a:r>
            <a:r>
              <a:rPr lang="en-US" dirty="0" err="1" smtClean="0"/>
              <a:t>aeroplane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533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978925" y="723331"/>
            <a:ext cx="8038532" cy="1528550"/>
          </a:xfrm>
          <a:prstGeom prst="downArrowCallout">
            <a:avLst>
              <a:gd name="adj1" fmla="val 19643"/>
              <a:gd name="adj2" fmla="val 33036"/>
              <a:gd name="adj3" fmla="val 25000"/>
              <a:gd name="adj4" fmla="val 6497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Now match the solution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5988" y="2947917"/>
            <a:ext cx="62734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/>
              <a:t>I </a:t>
            </a:r>
            <a:r>
              <a:rPr lang="en-US" dirty="0" smtClean="0"/>
              <a:t>have </a:t>
            </a:r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/>
              <a:t> parrot</a:t>
            </a:r>
            <a:r>
              <a:rPr lang="en-US" dirty="0"/>
              <a:t>.</a:t>
            </a:r>
          </a:p>
          <a:p>
            <a:pPr marL="342900" indent="-342900">
              <a:buAutoNum type="alphaLcPeriod" startAt="2"/>
            </a:pPr>
            <a:r>
              <a:rPr lang="en-US" dirty="0"/>
              <a:t>The passerby sits under </a:t>
            </a:r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/>
              <a:t> banyan </a:t>
            </a:r>
            <a:r>
              <a:rPr lang="en-US" dirty="0"/>
              <a:t>tree.</a:t>
            </a:r>
          </a:p>
          <a:p>
            <a:pPr marL="342900" indent="-342900">
              <a:buAutoNum type="alphaLcPeriod" startAt="2"/>
            </a:pPr>
            <a:r>
              <a:rPr lang="en-US" dirty="0"/>
              <a:t>My uncle is </a:t>
            </a:r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</a:t>
            </a:r>
            <a:r>
              <a:rPr lang="en-US" dirty="0" smtClean="0"/>
              <a:t> English </a:t>
            </a:r>
            <a:r>
              <a:rPr lang="en-US" dirty="0"/>
              <a:t>teacher.</a:t>
            </a:r>
          </a:p>
          <a:p>
            <a:pPr marL="342900" indent="-342900">
              <a:buAutoNum type="alphaLcPeriod" startAt="2"/>
            </a:pPr>
            <a:r>
              <a:rPr lang="en-US" dirty="0"/>
              <a:t>Mr. Jamil bought </a:t>
            </a:r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</a:t>
            </a:r>
            <a:r>
              <a:rPr lang="en-US" dirty="0" smtClean="0"/>
              <a:t> ox</a:t>
            </a:r>
            <a:r>
              <a:rPr lang="en-US" dirty="0"/>
              <a:t>.</a:t>
            </a:r>
          </a:p>
          <a:p>
            <a:pPr marL="342900" indent="-342900">
              <a:buAutoNum type="alphaLcPeriod" startAt="2"/>
            </a:pPr>
            <a:r>
              <a:rPr lang="en-US" dirty="0"/>
              <a:t>Draw </a:t>
            </a:r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</a:t>
            </a:r>
            <a:r>
              <a:rPr lang="en-US" dirty="0" smtClean="0"/>
              <a:t> </a:t>
            </a:r>
            <a:r>
              <a:rPr lang="en-US" dirty="0" err="1" smtClean="0"/>
              <a:t>aeroplane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63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712191" y="423081"/>
            <a:ext cx="4394579" cy="887105"/>
          </a:xfrm>
          <a:prstGeom prst="parallelogram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Exceptions:</a:t>
            </a:r>
            <a:endParaRPr lang="en-US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4651" y="2115403"/>
            <a:ext cx="9894627" cy="148760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Exception 1: If the noun starts with a consonant but sounds as </a:t>
            </a:r>
            <a:r>
              <a:rPr lang="en-US" sz="2000" dirty="0" smtClean="0"/>
              <a:t>a </a:t>
            </a:r>
            <a:r>
              <a:rPr lang="en-US" sz="2000" dirty="0"/>
              <a:t>vowel then you have to use “an” in place of </a:t>
            </a:r>
            <a:r>
              <a:rPr lang="en-US" sz="2000" dirty="0" smtClean="0"/>
              <a:t>“a”.</a:t>
            </a:r>
          </a:p>
          <a:p>
            <a:endParaRPr lang="en-US" sz="2000" dirty="0" smtClean="0"/>
          </a:p>
          <a:p>
            <a:r>
              <a:rPr lang="en-US" sz="2000" dirty="0" smtClean="0"/>
              <a:t>   Example: </a:t>
            </a:r>
            <a:r>
              <a:rPr lang="en-US" sz="2000" dirty="0" err="1" smtClean="0"/>
              <a:t>Mr</a:t>
            </a:r>
            <a:r>
              <a:rPr lang="en-US" sz="2000" dirty="0" smtClean="0"/>
              <a:t> </a:t>
            </a:r>
            <a:r>
              <a:rPr lang="en-US" sz="2000" dirty="0" err="1" smtClean="0"/>
              <a:t>Aslam</a:t>
            </a:r>
            <a:r>
              <a:rPr lang="en-US" sz="2000" dirty="0" smtClean="0"/>
              <a:t> is </a:t>
            </a:r>
            <a:r>
              <a:rPr lang="en-US" sz="20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</a:t>
            </a:r>
            <a:r>
              <a:rPr lang="en-US" sz="2000" dirty="0" smtClean="0"/>
              <a:t> honest man.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214651" y="4722126"/>
            <a:ext cx="9894627" cy="148760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Exception </a:t>
            </a:r>
            <a:r>
              <a:rPr lang="en-US" sz="2000" dirty="0" smtClean="0"/>
              <a:t>2: </a:t>
            </a:r>
            <a:r>
              <a:rPr lang="en-US" sz="2000" dirty="0"/>
              <a:t>If the noun starts with a </a:t>
            </a:r>
            <a:r>
              <a:rPr lang="en-US" sz="2000" dirty="0" smtClean="0"/>
              <a:t>vowel </a:t>
            </a:r>
            <a:r>
              <a:rPr lang="en-US" sz="2000" dirty="0"/>
              <a:t>but sounds as </a:t>
            </a:r>
            <a:r>
              <a:rPr lang="en-US" sz="2000" dirty="0" smtClean="0"/>
              <a:t>a consonant </a:t>
            </a:r>
            <a:r>
              <a:rPr lang="en-US" sz="2000" dirty="0"/>
              <a:t>then you have to use “</a:t>
            </a:r>
            <a:r>
              <a:rPr lang="en-US" sz="2000" dirty="0" smtClean="0"/>
              <a:t>a” </a:t>
            </a:r>
            <a:r>
              <a:rPr lang="en-US" sz="2000" dirty="0"/>
              <a:t>in place of </a:t>
            </a:r>
            <a:r>
              <a:rPr lang="en-US" sz="2000" dirty="0" smtClean="0"/>
              <a:t>“an”.</a:t>
            </a:r>
          </a:p>
          <a:p>
            <a:endParaRPr lang="en-US" sz="2000" dirty="0" smtClean="0"/>
          </a:p>
          <a:p>
            <a:r>
              <a:rPr lang="en-US" sz="2000" dirty="0" smtClean="0"/>
              <a:t>   Example: Lucy is </a:t>
            </a:r>
            <a:r>
              <a:rPr lang="en-US" sz="20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000" dirty="0" smtClean="0"/>
              <a:t> </a:t>
            </a:r>
            <a:r>
              <a:rPr lang="en-US" sz="2000" dirty="0"/>
              <a:t>E</a:t>
            </a:r>
            <a:r>
              <a:rPr lang="en-US" sz="2000" dirty="0" smtClean="0"/>
              <a:t>uropean.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496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>
          <a:xfrm>
            <a:off x="2729553" y="2101756"/>
            <a:ext cx="6974006" cy="2729552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stellar" panose="020A0402060406010301" pitchFamily="18" charset="0"/>
              </a:rPr>
              <a:t>Good Bye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9439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3837709" y="124691"/>
            <a:ext cx="5483712" cy="3062296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Teacher’s</a:t>
            </a:r>
          </a:p>
          <a:p>
            <a:pPr algn="ctr"/>
            <a:r>
              <a:rPr lang="en-US" sz="2400" b="1" i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Introduction</a:t>
            </a:r>
            <a:endParaRPr lang="en-US" sz="2400" b="1" i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1374159" y="3925607"/>
            <a:ext cx="9462163" cy="2447898"/>
          </a:xfrm>
          <a:prstGeom prst="ribbon2">
            <a:avLst>
              <a:gd name="adj1" fmla="val 22078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Tasnim</a:t>
            </a:r>
            <a:r>
              <a:rPr lang="en-US" sz="28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Aktar</a:t>
            </a:r>
            <a:r>
              <a:rPr lang="en-US" sz="28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Chowdhury</a:t>
            </a:r>
            <a:r>
              <a:rPr lang="bn-IN" sz="24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24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  <a:endParaRPr lang="bn-IN" sz="2400" b="1" i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Chilahati</a:t>
            </a:r>
            <a:r>
              <a:rPr lang="en-US" sz="20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Girls’ School &amp; College</a:t>
            </a:r>
            <a:endParaRPr lang="en-US" sz="2000" b="1" i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0" y="124691"/>
            <a:ext cx="3103418" cy="33112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nvex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25756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ardrop 2"/>
          <p:cNvSpPr/>
          <p:nvPr/>
        </p:nvSpPr>
        <p:spPr>
          <a:xfrm>
            <a:off x="2641770" y="2459412"/>
            <a:ext cx="7102731" cy="3728193"/>
          </a:xfrm>
          <a:prstGeom prst="teardrop">
            <a:avLst>
              <a:gd name="adj" fmla="val 6873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Class: Seven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Sub: English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Grammer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3125337" y="272952"/>
            <a:ext cx="6059606" cy="200622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 Introduction</a:t>
            </a:r>
          </a:p>
        </p:txBody>
      </p:sp>
    </p:spTree>
    <p:extLst>
      <p:ext uri="{BB962C8B-B14F-4D97-AF65-F5344CB8AC3E}">
        <p14:creationId xmlns:p14="http://schemas.microsoft.com/office/powerpoint/2010/main" val="4147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909859" y="3303790"/>
            <a:ext cx="8686800" cy="3075709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U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se of Articles </a:t>
            </a:r>
            <a:endParaRPr lang="en-US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2008909" y="845125"/>
            <a:ext cx="8215745" cy="1690255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Lesson Title</a:t>
            </a:r>
            <a:endParaRPr lang="en-US" sz="6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4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750627" y="736980"/>
            <a:ext cx="10413242" cy="540451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Learning Outcomes:</a:t>
            </a:r>
          </a:p>
          <a:p>
            <a:pPr algn="ctr"/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At the end of the lesson students will be able to-</a:t>
            </a:r>
          </a:p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k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now what is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article.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know the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classification.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use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of a &amp;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an.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86000" lvl="4" indent="-457200">
              <a:buFont typeface="Wingdings" panose="05000000000000000000" pitchFamily="2" charset="2"/>
              <a:buChar char="Ø"/>
            </a:pP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3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2928685" y="724985"/>
            <a:ext cx="5601166" cy="1963623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is article?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9051" y="3220872"/>
            <a:ext cx="8434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A letter or letters used in a sentence before a noun to modify it is called article. In a word a, an &amp; the are called </a:t>
            </a:r>
            <a:r>
              <a:rPr lang="en-US" sz="2800" dirty="0" smtClean="0"/>
              <a:t>articles.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3127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289111" y="723331"/>
            <a:ext cx="5636525" cy="1965277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Classification of article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1883393" y="2784143"/>
            <a:ext cx="3657600" cy="1746914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Indefinite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6305275" y="2797791"/>
            <a:ext cx="3657600" cy="1746914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Definite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6441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 build="allAtOnce" animBg="1"/>
      <p:bldP spid="6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1405719" y="2115403"/>
            <a:ext cx="9621672" cy="23201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Indefinite article: </a:t>
            </a:r>
          </a:p>
          <a:p>
            <a:pPr algn="ctr"/>
            <a:r>
              <a:rPr lang="en-US" sz="3600" dirty="0"/>
              <a:t>A &amp; An are  known as indefinite </a:t>
            </a:r>
            <a:r>
              <a:rPr lang="en-US" sz="3600" dirty="0" smtClean="0"/>
              <a:t>articles.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8440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187346" y="832512"/>
            <a:ext cx="4599295" cy="5199797"/>
          </a:xfrm>
          <a:prstGeom prst="beve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/>
              <a:t>Use of “A”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“A” is used before a noun that starts with a consonant 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Example: </a:t>
            </a:r>
          </a:p>
          <a:p>
            <a:pPr algn="ctr"/>
            <a:endParaRPr lang="en-US" dirty="0" smtClean="0"/>
          </a:p>
          <a:p>
            <a:pPr algn="ctr"/>
            <a:r>
              <a:rPr lang="en-US" sz="3200" dirty="0" smtClean="0"/>
              <a:t>I need </a:t>
            </a:r>
            <a:r>
              <a:rPr lang="en-US" sz="3200" b="1" u="sng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 pen.</a:t>
            </a:r>
            <a:endParaRPr lang="en-US" sz="3200" dirty="0"/>
          </a:p>
        </p:txBody>
      </p:sp>
      <p:sp>
        <p:nvSpPr>
          <p:cNvPr id="4" name="Bevel 3"/>
          <p:cNvSpPr/>
          <p:nvPr/>
        </p:nvSpPr>
        <p:spPr>
          <a:xfrm>
            <a:off x="6428098" y="846160"/>
            <a:ext cx="4599295" cy="5199797"/>
          </a:xfrm>
          <a:prstGeom prst="beve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/>
              <a:t>Use of “An”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“An” is used before a noun that starts with a vowel.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Example: </a:t>
            </a:r>
          </a:p>
          <a:p>
            <a:pPr algn="ctr"/>
            <a:endParaRPr lang="en-US" dirty="0" smtClean="0"/>
          </a:p>
          <a:p>
            <a:pPr algn="ctr"/>
            <a:r>
              <a:rPr lang="en-US" sz="3200" dirty="0" smtClean="0"/>
              <a:t>I need </a:t>
            </a:r>
            <a:r>
              <a:rPr lang="en-US" sz="3200" b="1" u="sng" dirty="0" smtClean="0">
                <a:solidFill>
                  <a:srgbClr val="FF0000"/>
                </a:solidFill>
              </a:rPr>
              <a:t>an</a:t>
            </a:r>
            <a:r>
              <a:rPr lang="en-US" sz="3200" dirty="0" smtClean="0"/>
              <a:t> egg.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919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432</TotalTime>
  <Words>347</Words>
  <Application>Microsoft Office PowerPoint</Application>
  <PresentationFormat>Widescreen</PresentationFormat>
  <Paragraphs>67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Castellar</vt:lpstr>
      <vt:lpstr>Century Gothic</vt:lpstr>
      <vt:lpstr>NikoshBAN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Microsoft account</cp:lastModifiedBy>
  <cp:revision>71</cp:revision>
  <dcterms:created xsi:type="dcterms:W3CDTF">2018-07-31T08:27:01Z</dcterms:created>
  <dcterms:modified xsi:type="dcterms:W3CDTF">2021-10-14T15:35:32Z</dcterms:modified>
</cp:coreProperties>
</file>