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0"/>
  </p:notesMasterIdLst>
  <p:sldIdLst>
    <p:sldId id="270" r:id="rId2"/>
    <p:sldId id="269" r:id="rId3"/>
    <p:sldId id="263" r:id="rId4"/>
    <p:sldId id="271" r:id="rId5"/>
    <p:sldId id="273" r:id="rId6"/>
    <p:sldId id="274" r:id="rId7"/>
    <p:sldId id="275" r:id="rId8"/>
    <p:sldId id="272" r:id="rId9"/>
    <p:sldId id="290" r:id="rId10"/>
    <p:sldId id="288" r:id="rId11"/>
    <p:sldId id="277" r:id="rId12"/>
    <p:sldId id="278" r:id="rId13"/>
    <p:sldId id="283" r:id="rId14"/>
    <p:sldId id="291" r:id="rId15"/>
    <p:sldId id="292" r:id="rId16"/>
    <p:sldId id="289" r:id="rId17"/>
    <p:sldId id="281" r:id="rId18"/>
    <p:sldId id="28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6927A3-8698-44E8-AD14-F3424D239196}" type="datetimeFigureOut">
              <a:rPr lang="en-US" smtClean="0"/>
              <a:pPr/>
              <a:t>10/15/2021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032E96-0F19-448B-B587-0F721983BD9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032D0A-9BE1-4400-A8CD-9466DE65AAB1}" type="datetimeFigureOut">
              <a:rPr lang="en-US" smtClean="0"/>
              <a:pPr/>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32D0A-9BE1-4400-A8CD-9466DE65AAB1}" type="datetimeFigureOut">
              <a:rPr lang="en-US" smtClean="0"/>
              <a:pPr/>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32D0A-9BE1-4400-A8CD-9466DE65AAB1}" type="datetimeFigureOut">
              <a:rPr lang="en-US" smtClean="0"/>
              <a:pPr/>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32D0A-9BE1-4400-A8CD-9466DE65AAB1}" type="datetimeFigureOut">
              <a:rPr lang="en-US" smtClean="0"/>
              <a:pPr/>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032D0A-9BE1-4400-A8CD-9466DE65AAB1}" type="datetimeFigureOut">
              <a:rPr lang="en-US" smtClean="0"/>
              <a:pPr/>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032D0A-9BE1-4400-A8CD-9466DE65AAB1}" type="datetimeFigureOut">
              <a:rPr lang="en-US" smtClean="0"/>
              <a:pPr/>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032D0A-9BE1-4400-A8CD-9466DE65AAB1}" type="datetimeFigureOut">
              <a:rPr lang="en-US" smtClean="0"/>
              <a:pPr/>
              <a:t>10/15/2021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032D0A-9BE1-4400-A8CD-9466DE65AAB1}" type="datetimeFigureOut">
              <a:rPr lang="en-US" smtClean="0"/>
              <a:pPr/>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32D0A-9BE1-4400-A8CD-9466DE65AAB1}" type="datetimeFigureOut">
              <a:rPr lang="en-US" smtClean="0"/>
              <a:pPr/>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32D0A-9BE1-4400-A8CD-9466DE65AAB1}" type="datetimeFigureOut">
              <a:rPr lang="en-US" smtClean="0"/>
              <a:pPr/>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32D0A-9BE1-4400-A8CD-9466DE65AAB1}" type="datetimeFigureOut">
              <a:rPr lang="en-US" smtClean="0"/>
              <a:pPr/>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32D0A-9BE1-4400-A8CD-9466DE65AAB1}" type="datetimeFigureOut">
              <a:rPr lang="en-US" smtClean="0"/>
              <a:pPr/>
              <a:t>10/15/2021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9722B-9C7D-48BB-A790-A3057ED883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24.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20.jpg"/>
          <p:cNvPicPr>
            <a:picLocks noChangeAspect="1"/>
          </p:cNvPicPr>
          <p:nvPr/>
        </p:nvPicPr>
        <p:blipFill>
          <a:blip r:embed="rId2"/>
          <a:stretch>
            <a:fillRect/>
          </a:stretch>
        </p:blipFill>
        <p:spPr>
          <a:xfrm>
            <a:off x="533400" y="533400"/>
            <a:ext cx="8084695" cy="53799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Rounded Rectangle 8"/>
          <p:cNvSpPr/>
          <p:nvPr/>
        </p:nvSpPr>
        <p:spPr>
          <a:xfrm>
            <a:off x="1524000" y="5257800"/>
            <a:ext cx="5943600" cy="1219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smtClean="0">
                <a:latin typeface="NikoshBAN" pitchFamily="2" charset="0"/>
                <a:cs typeface="NikoshBAN" pitchFamily="2" charset="0"/>
              </a:rPr>
              <a:t>শুভেচ্ছা</a:t>
            </a:r>
            <a:r>
              <a:rPr lang="en-US" sz="6600" dirty="0" smtClean="0">
                <a:latin typeface="NikoshBAN" pitchFamily="2" charset="0"/>
                <a:cs typeface="NikoshBAN" pitchFamily="2" charset="0"/>
              </a:rPr>
              <a:t> ও </a:t>
            </a:r>
            <a:r>
              <a:rPr lang="en-US" sz="6600" dirty="0" err="1" smtClean="0">
                <a:latin typeface="NikoshBAN" pitchFamily="2" charset="0"/>
                <a:cs typeface="NikoshBAN" pitchFamily="2" charset="0"/>
              </a:rPr>
              <a:t>অভিনন্দন</a:t>
            </a:r>
            <a:endParaRPr lang="en-US" sz="6600" dirty="0">
              <a:latin typeface="NikoshBAN" pitchFamily="2" charset="0"/>
              <a:cs typeface="NikoshBAN" pitchFamily="2" charset="0"/>
            </a:endParaRPr>
          </a:p>
        </p:txBody>
      </p:sp>
      <p:sp>
        <p:nvSpPr>
          <p:cNvPr id="10" name="Rounded Rectangle 9"/>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5" name="Rounded Rectangle 4"/>
          <p:cNvSpPr/>
          <p:nvPr/>
        </p:nvSpPr>
        <p:spPr>
          <a:xfrm>
            <a:off x="2590800" y="533400"/>
            <a:ext cx="4343400" cy="533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FF0000"/>
                </a:solidFill>
                <a:latin typeface="NikoshBAN" pitchFamily="2" charset="0"/>
                <a:cs typeface="NikoshBAN" pitchFamily="2" charset="0"/>
              </a:rPr>
              <a:t>জোড়ায়</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কাজ</a:t>
            </a:r>
            <a:endParaRPr lang="en-US" sz="4000" dirty="0">
              <a:solidFill>
                <a:srgbClr val="FF0000"/>
              </a:solidFill>
              <a:latin typeface="NikoshBAN" pitchFamily="2" charset="0"/>
              <a:cs typeface="NikoshBAN" pitchFamily="2" charset="0"/>
            </a:endParaRPr>
          </a:p>
        </p:txBody>
      </p:sp>
      <p:pic>
        <p:nvPicPr>
          <p:cNvPr id="6" name="Picture 5" descr="m11.jpeg"/>
          <p:cNvPicPr>
            <a:picLocks noChangeAspect="1"/>
          </p:cNvPicPr>
          <p:nvPr/>
        </p:nvPicPr>
        <p:blipFill>
          <a:blip r:embed="rId2"/>
          <a:stretch>
            <a:fillRect/>
          </a:stretch>
        </p:blipFill>
        <p:spPr>
          <a:xfrm>
            <a:off x="3124200" y="1600200"/>
            <a:ext cx="2838450" cy="1609725"/>
          </a:xfrm>
          <a:prstGeom prst="rect">
            <a:avLst/>
          </a:prstGeom>
        </p:spPr>
      </p:pic>
      <p:sp>
        <p:nvSpPr>
          <p:cNvPr id="7" name="Rounded Rectangle 6"/>
          <p:cNvSpPr/>
          <p:nvPr/>
        </p:nvSpPr>
        <p:spPr>
          <a:xfrm>
            <a:off x="685800" y="3733800"/>
            <a:ext cx="7924800" cy="2057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solidFill>
                  <a:schemeClr val="tx1"/>
                </a:solidFill>
                <a:latin typeface="NikoshBAN" pitchFamily="2" charset="0"/>
                <a:cs typeface="NikoshBAN" pitchFamily="2" charset="0"/>
              </a:rPr>
              <a:t>ইসলামে</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কোন</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কোন</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মহিলাকে</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বিয়ে</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করা</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হারাম</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তালিকা</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কর</a:t>
            </a:r>
            <a:r>
              <a:rPr lang="en-US" sz="4800" dirty="0" smtClean="0">
                <a:solidFill>
                  <a:schemeClr val="tx1"/>
                </a:solidFill>
                <a:latin typeface="NikoshBAN" pitchFamily="2" charset="0"/>
                <a:cs typeface="NikoshBAN" pitchFamily="2" charset="0"/>
              </a:rPr>
              <a:t>।</a:t>
            </a:r>
            <a:endParaRPr lang="en-US" sz="4800"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strVal val="#ppt_w*2.5"/>
                                          </p:val>
                                        </p:tav>
                                        <p:tav tm="100000">
                                          <p:val>
                                            <p:strVal val="#ppt_w"/>
                                          </p:val>
                                        </p:tav>
                                      </p:tavLst>
                                    </p:anim>
                                    <p:anim calcmode="lin" valueType="num">
                                      <p:cBhvr>
                                        <p:cTn id="13" dur="500" fill="hold"/>
                                        <p:tgtEl>
                                          <p:spTgt spid="6"/>
                                        </p:tgtEl>
                                        <p:attrNameLst>
                                          <p:attrName>ppt_h</p:attrName>
                                        </p:attrNameLst>
                                      </p:cBhvr>
                                      <p:tavLst>
                                        <p:tav tm="0">
                                          <p:val>
                                            <p:strVal val="#ppt_h*0.01"/>
                                          </p:val>
                                        </p:tav>
                                        <p:tav tm="100000">
                                          <p:val>
                                            <p:strVal val="#ppt_h"/>
                                          </p:val>
                                        </p:tav>
                                      </p:tavLst>
                                    </p:anim>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h+1"/>
                                          </p:val>
                                        </p:tav>
                                        <p:tav tm="100000">
                                          <p:val>
                                            <p:strVal val="#ppt_y"/>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590800" y="304800"/>
            <a:ext cx="4191000" cy="6858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4400" b="1" dirty="0" smtClean="0">
                <a:solidFill>
                  <a:schemeClr val="tx1"/>
                </a:solidFill>
                <a:latin typeface="Traditional Arabic" pitchFamily="18" charset="-78"/>
                <a:cs typeface="Traditional Arabic" pitchFamily="18" charset="-78"/>
              </a:rPr>
              <a:t>محرمات</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এর</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প্রকারভেদ</a:t>
            </a:r>
            <a:endParaRPr lang="en-US" sz="4400" b="1" dirty="0">
              <a:solidFill>
                <a:schemeClr val="tx1"/>
              </a:solidFill>
              <a:latin typeface="NikoshBAN" pitchFamily="2" charset="0"/>
              <a:cs typeface="NikoshBAN" pitchFamily="2" charset="0"/>
            </a:endParaRPr>
          </a:p>
        </p:txBody>
      </p:sp>
      <p:sp>
        <p:nvSpPr>
          <p:cNvPr id="14" name="Rounded Rectangle 13"/>
          <p:cNvSpPr/>
          <p:nvPr/>
        </p:nvSpPr>
        <p:spPr>
          <a:xfrm>
            <a:off x="3048000" y="1371600"/>
            <a:ext cx="58674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chemeClr val="tx1"/>
                </a:solidFill>
                <a:latin typeface="NikoshBAN" pitchFamily="2" charset="0"/>
                <a:cs typeface="NikoshBAN" pitchFamily="2" charset="0"/>
              </a:rPr>
              <a:t>পুরুষের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জন্য</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যাদেরকে</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বিবাহ</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ইসলামে</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নিষিদ্ধ</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হয়েছে</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তাদেরকে</a:t>
            </a:r>
            <a:r>
              <a:rPr lang="en-US" sz="3200" b="1" dirty="0" smtClean="0">
                <a:solidFill>
                  <a:schemeClr val="tx1"/>
                </a:solidFill>
                <a:latin typeface="NikoshBAN" pitchFamily="2" charset="0"/>
                <a:cs typeface="NikoshBAN" pitchFamily="2" charset="0"/>
              </a:rPr>
              <a:t> </a:t>
            </a:r>
            <a:r>
              <a:rPr lang="ar-SA" sz="3200" b="1" dirty="0" smtClean="0">
                <a:solidFill>
                  <a:schemeClr val="tx1"/>
                </a:solidFill>
                <a:latin typeface="Traditional Arabic" pitchFamily="18" charset="-78"/>
                <a:cs typeface="Traditional Arabic" pitchFamily="18" charset="-78"/>
              </a:rPr>
              <a:t>محرمات</a:t>
            </a:r>
            <a:r>
              <a:rPr lang="ar-SA" sz="3200" b="1" dirty="0" smtClean="0">
                <a:latin typeface="Traditional Arabic" pitchFamily="18" charset="-78"/>
                <a:cs typeface="Traditional Arabic" pitchFamily="18" charset="-78"/>
              </a:rPr>
              <a:t> </a:t>
            </a:r>
            <a:r>
              <a:rPr lang="en-US" sz="3200" b="1" dirty="0" err="1" smtClean="0">
                <a:solidFill>
                  <a:schemeClr val="tx1"/>
                </a:solidFill>
                <a:latin typeface="NikoshBAN" pitchFamily="2" charset="0"/>
                <a:cs typeface="NikoshBAN" pitchFamily="2" charset="0"/>
              </a:rPr>
              <a:t>বলে</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sp>
        <p:nvSpPr>
          <p:cNvPr id="8" name="Rounded Rectangle 7"/>
          <p:cNvSpPr/>
          <p:nvPr/>
        </p:nvSpPr>
        <p:spPr>
          <a:xfrm>
            <a:off x="2895600" y="2895600"/>
            <a:ext cx="3352800" cy="6096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محرمات</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প্রকার</a:t>
            </a:r>
            <a:endParaRPr lang="en-US" sz="3600" b="1" dirty="0">
              <a:solidFill>
                <a:schemeClr val="tx1"/>
              </a:solidFill>
              <a:latin typeface="NikoshBAN" pitchFamily="2" charset="0"/>
              <a:cs typeface="NikoshBAN" pitchFamily="2" charset="0"/>
            </a:endParaRPr>
          </a:p>
        </p:txBody>
      </p:sp>
      <p:sp>
        <p:nvSpPr>
          <p:cNvPr id="11" name="Rounded Rectangle 10"/>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9" name="Rounded Rectangle 8"/>
          <p:cNvSpPr/>
          <p:nvPr/>
        </p:nvSpPr>
        <p:spPr>
          <a:xfrm>
            <a:off x="1600200" y="3657600"/>
            <a:ext cx="6096000" cy="1066800"/>
          </a:xfrm>
          <a:prstGeom prst="roundRect">
            <a:avLst/>
          </a:prstGeom>
          <a:noFill/>
          <a:ln>
            <a:solidFill>
              <a:schemeClr val="tx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১. </a:t>
            </a:r>
            <a:r>
              <a:rPr lang="en-US" sz="3600" b="1" dirty="0" err="1" smtClean="0">
                <a:solidFill>
                  <a:schemeClr val="tx1"/>
                </a:solidFill>
                <a:latin typeface="NikoshBAN" pitchFamily="2" charset="0"/>
                <a:cs typeface="NikoshBAN" pitchFamily="2" charset="0"/>
              </a:rPr>
              <a:t>বংশীয়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সম্পর্কের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কারণে</a:t>
            </a:r>
            <a:r>
              <a:rPr lang="en-US" sz="3600" b="1" dirty="0" smtClean="0">
                <a:solidFill>
                  <a:schemeClr val="tx1"/>
                </a:solidFill>
                <a:latin typeface="NikoshBAN" pitchFamily="2" charset="0"/>
                <a:cs typeface="NikoshBAN" pitchFamily="2" charset="0"/>
              </a:rPr>
              <a:t> </a:t>
            </a:r>
            <a:r>
              <a:rPr lang="ar-SA" sz="3600" b="1" dirty="0" smtClean="0">
                <a:solidFill>
                  <a:schemeClr val="tx1"/>
                </a:solidFill>
                <a:latin typeface="Traditional Arabic" pitchFamily="18" charset="-78"/>
                <a:cs typeface="Traditional Arabic" pitchFamily="18" charset="-78"/>
              </a:rPr>
              <a:t>محرمات</a:t>
            </a:r>
            <a:r>
              <a:rPr lang="en-US" sz="3600" b="1" dirty="0" smtClean="0">
                <a:solidFill>
                  <a:schemeClr val="tx1"/>
                </a:solidFill>
                <a:latin typeface="Traditional Arabic" pitchFamily="18" charset="-78"/>
                <a:cs typeface="Traditional Arabic" pitchFamily="18" charset="-78"/>
              </a:rPr>
              <a:t> </a:t>
            </a:r>
            <a:r>
              <a:rPr lang="en-US" sz="3600" b="1" dirty="0" err="1" smtClean="0">
                <a:solidFill>
                  <a:schemeClr val="tx1"/>
                </a:solidFill>
                <a:latin typeface="NikoshBAN" pitchFamily="2" charset="0"/>
                <a:cs typeface="NikoshBAN" pitchFamily="2" charset="0"/>
              </a:rPr>
              <a:t>যেমন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মাতাগণ</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কন্যাবর্গ</a:t>
            </a:r>
            <a:r>
              <a:rPr lang="en-US" sz="3600" b="1" dirty="0" smtClean="0">
                <a:solidFill>
                  <a:schemeClr val="tx1"/>
                </a:solidFill>
                <a:latin typeface="NikoshBAN" pitchFamily="2" charset="0"/>
                <a:cs typeface="NikoshBAN" pitchFamily="2" charset="0"/>
              </a:rPr>
              <a:t> ও </a:t>
            </a:r>
            <a:r>
              <a:rPr lang="en-US" sz="3600" b="1" dirty="0" err="1" smtClean="0">
                <a:solidFill>
                  <a:schemeClr val="tx1"/>
                </a:solidFill>
                <a:latin typeface="NikoshBAN" pitchFamily="2" charset="0"/>
                <a:cs typeface="NikoshBAN" pitchFamily="2" charset="0"/>
              </a:rPr>
              <a:t>ফুফুগণ</a:t>
            </a:r>
            <a:r>
              <a:rPr lang="en-US" sz="3600" b="1" dirty="0" smtClean="0">
                <a:solidFill>
                  <a:schemeClr val="tx1"/>
                </a:solidFill>
                <a:latin typeface="NikoshBAN" pitchFamily="2" charset="0"/>
                <a:cs typeface="NikoshBAN" pitchFamily="2" charset="0"/>
              </a:rPr>
              <a:t>।</a:t>
            </a:r>
            <a:endParaRPr lang="en-US" sz="3600" b="1" dirty="0">
              <a:solidFill>
                <a:schemeClr val="tx1"/>
              </a:solidFill>
              <a:latin typeface="NikoshBAN" pitchFamily="2" charset="0"/>
              <a:cs typeface="NikoshBAN" pitchFamily="2" charset="0"/>
            </a:endParaRPr>
          </a:p>
        </p:txBody>
      </p:sp>
      <p:pic>
        <p:nvPicPr>
          <p:cNvPr id="15" name="Picture 14" descr="unnamed60.jpg"/>
          <p:cNvPicPr>
            <a:picLocks noChangeAspect="1"/>
          </p:cNvPicPr>
          <p:nvPr/>
        </p:nvPicPr>
        <p:blipFill>
          <a:blip r:embed="rId3"/>
          <a:stretch>
            <a:fillRect/>
          </a:stretch>
        </p:blipFill>
        <p:spPr>
          <a:xfrm>
            <a:off x="304800" y="1143000"/>
            <a:ext cx="2585357" cy="1447800"/>
          </a:xfrm>
          <a:prstGeom prst="round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6" name="Picture 15" descr="images62.jpg"/>
          <p:cNvPicPr>
            <a:picLocks noChangeAspect="1"/>
          </p:cNvPicPr>
          <p:nvPr/>
        </p:nvPicPr>
        <p:blipFill>
          <a:blip r:embed="rId4"/>
          <a:srcRect r="17273" b="30606"/>
          <a:stretch>
            <a:fillRect/>
          </a:stretch>
        </p:blipFill>
        <p:spPr>
          <a:xfrm>
            <a:off x="3657600" y="5029200"/>
            <a:ext cx="1733550" cy="1371600"/>
          </a:xfrm>
          <a:prstGeom prst="round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7" name="Picture 16" descr="download নননসস.jpg"/>
          <p:cNvPicPr>
            <a:picLocks noChangeAspect="1"/>
          </p:cNvPicPr>
          <p:nvPr/>
        </p:nvPicPr>
        <p:blipFill>
          <a:blip r:embed="rId5"/>
          <a:srcRect t="3825" b="17486"/>
          <a:stretch>
            <a:fillRect/>
          </a:stretch>
        </p:blipFill>
        <p:spPr>
          <a:xfrm>
            <a:off x="6019800" y="5029201"/>
            <a:ext cx="1447800" cy="1447800"/>
          </a:xfrm>
          <a:prstGeom prst="round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11" descr="images (1)১০২.jpg"/>
          <p:cNvPicPr>
            <a:picLocks noChangeAspect="1"/>
          </p:cNvPicPr>
          <p:nvPr/>
        </p:nvPicPr>
        <p:blipFill>
          <a:blip r:embed="rId6"/>
          <a:srcRect r="33838"/>
          <a:stretch>
            <a:fillRect/>
          </a:stretch>
        </p:blipFill>
        <p:spPr>
          <a:xfrm>
            <a:off x="1447800" y="5029200"/>
            <a:ext cx="1871663" cy="1390650"/>
          </a:xfrm>
          <a:prstGeom prst="round2Diag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ppt_w</p:attrName>
                                        </p:attrNameLst>
                                      </p:cBhvr>
                                      <p:tavLst>
                                        <p:tav tm="0">
                                          <p:val>
                                            <p:strVal val="#ppt_w*0.70"/>
                                          </p:val>
                                        </p:tav>
                                        <p:tav tm="100000">
                                          <p:val>
                                            <p:strVal val="#ppt_w"/>
                                          </p:val>
                                        </p:tav>
                                      </p:tavLst>
                                    </p:anim>
                                    <p:anim calcmode="lin" valueType="num">
                                      <p:cBhvr>
                                        <p:cTn id="15" dur="1000" fill="hold"/>
                                        <p:tgtEl>
                                          <p:spTgt spid="15"/>
                                        </p:tgtEl>
                                        <p:attrNameLst>
                                          <p:attrName>ppt_h</p:attrName>
                                        </p:attrNameLst>
                                      </p:cBhvr>
                                      <p:tavLst>
                                        <p:tav tm="0">
                                          <p:val>
                                            <p:strVal val="#ppt_h"/>
                                          </p:val>
                                        </p:tav>
                                        <p:tav tm="100000">
                                          <p:val>
                                            <p:strVal val="#ppt_h"/>
                                          </p:val>
                                        </p:tav>
                                      </p:tavLst>
                                    </p:anim>
                                    <p:animEffect transition="in" filter="fade">
                                      <p:cBhvr>
                                        <p:cTn id="16" dur="1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ppt_x</p:attrName>
                                        </p:attrNameLst>
                                      </p:cBhvr>
                                      <p:tavLst>
                                        <p:tav tm="0">
                                          <p:val>
                                            <p:strVal val="#ppt_x-.2"/>
                                          </p:val>
                                        </p:tav>
                                        <p:tav tm="100000">
                                          <p:val>
                                            <p:strVal val="#ppt_x"/>
                                          </p:val>
                                        </p:tav>
                                      </p:tavLst>
                                    </p:anim>
                                    <p:anim calcmode="lin" valueType="num">
                                      <p:cBhvr>
                                        <p:cTn id="2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ppt_x</p:attrName>
                                        </p:attrNameLst>
                                      </p:cBhvr>
                                      <p:tavLst>
                                        <p:tav tm="0">
                                          <p:val>
                                            <p:strVal val="#ppt_x-.2"/>
                                          </p:val>
                                        </p:tav>
                                        <p:tav tm="100000">
                                          <p:val>
                                            <p:strVal val="#ppt_x"/>
                                          </p:val>
                                        </p:tav>
                                      </p:tavLst>
                                    </p:anim>
                                    <p:anim calcmode="lin" valueType="num">
                                      <p:cBhvr>
                                        <p:cTn id="29"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ppt_x</p:attrName>
                                        </p:attrNameLst>
                                      </p:cBhvr>
                                      <p:tavLst>
                                        <p:tav tm="0">
                                          <p:val>
                                            <p:strVal val="#ppt_x-.2"/>
                                          </p:val>
                                        </p:tav>
                                        <p:tav tm="100000">
                                          <p:val>
                                            <p:strVal val="#ppt_x"/>
                                          </p:val>
                                        </p:tav>
                                      </p:tavLst>
                                    </p:anim>
                                    <p:anim calcmode="lin" valueType="num">
                                      <p:cBhvr>
                                        <p:cTn id="36"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7" dur="1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iterate type="lt">
                                    <p:tmPct val="5000"/>
                                  </p:iterate>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 calcmode="lin" valueType="num">
                                      <p:cBhvr>
                                        <p:cTn id="44" dur="500" fill="hold"/>
                                        <p:tgtEl>
                                          <p:spTgt spid="12"/>
                                        </p:tgtEl>
                                        <p:attrNameLst>
                                          <p:attrName>style.rotation</p:attrName>
                                        </p:attrNameLst>
                                      </p:cBhvr>
                                      <p:tavLst>
                                        <p:tav tm="0">
                                          <p:val>
                                            <p:fltVal val="90"/>
                                          </p:val>
                                        </p:tav>
                                        <p:tav tm="100000">
                                          <p:val>
                                            <p:fltVal val="0"/>
                                          </p:val>
                                        </p:tav>
                                      </p:tavLst>
                                    </p:anim>
                                    <p:animEffect transition="in" filter="fade">
                                      <p:cBhvr>
                                        <p:cTn id="45" dur="500"/>
                                        <p:tgtEl>
                                          <p:spTgt spid="12"/>
                                        </p:tgtEl>
                                      </p:cBhvr>
                                    </p:animEffect>
                                  </p:childTnLst>
                                </p:cTn>
                              </p:par>
                              <p:par>
                                <p:cTn id="46" presetID="31" presetClass="entr" presetSubtype="0" fill="hold" nodeType="withEffect">
                                  <p:stCondLst>
                                    <p:cond delay="0"/>
                                  </p:stCondLst>
                                  <p:iterate type="lt">
                                    <p:tmPct val="5000"/>
                                  </p:iterate>
                                  <p:childTnLst>
                                    <p:set>
                                      <p:cBhvr>
                                        <p:cTn id="47" dur="1" fill="hold">
                                          <p:stCondLst>
                                            <p:cond delay="0"/>
                                          </p:stCondLst>
                                        </p:cTn>
                                        <p:tgtEl>
                                          <p:spTgt spid="16"/>
                                        </p:tgtEl>
                                        <p:attrNameLst>
                                          <p:attrName>style.visibility</p:attrName>
                                        </p:attrNameLst>
                                      </p:cBhvr>
                                      <p:to>
                                        <p:strVal val="visible"/>
                                      </p:to>
                                    </p:set>
                                    <p:anim calcmode="lin" valueType="num">
                                      <p:cBhvr>
                                        <p:cTn id="48" dur="500" fill="hold"/>
                                        <p:tgtEl>
                                          <p:spTgt spid="16"/>
                                        </p:tgtEl>
                                        <p:attrNameLst>
                                          <p:attrName>ppt_w</p:attrName>
                                        </p:attrNameLst>
                                      </p:cBhvr>
                                      <p:tavLst>
                                        <p:tav tm="0">
                                          <p:val>
                                            <p:fltVal val="0"/>
                                          </p:val>
                                        </p:tav>
                                        <p:tav tm="100000">
                                          <p:val>
                                            <p:strVal val="#ppt_w"/>
                                          </p:val>
                                        </p:tav>
                                      </p:tavLst>
                                    </p:anim>
                                    <p:anim calcmode="lin" valueType="num">
                                      <p:cBhvr>
                                        <p:cTn id="49" dur="500" fill="hold"/>
                                        <p:tgtEl>
                                          <p:spTgt spid="16"/>
                                        </p:tgtEl>
                                        <p:attrNameLst>
                                          <p:attrName>ppt_h</p:attrName>
                                        </p:attrNameLst>
                                      </p:cBhvr>
                                      <p:tavLst>
                                        <p:tav tm="0">
                                          <p:val>
                                            <p:fltVal val="0"/>
                                          </p:val>
                                        </p:tav>
                                        <p:tav tm="100000">
                                          <p:val>
                                            <p:strVal val="#ppt_h"/>
                                          </p:val>
                                        </p:tav>
                                      </p:tavLst>
                                    </p:anim>
                                    <p:anim calcmode="lin" valueType="num">
                                      <p:cBhvr>
                                        <p:cTn id="50" dur="500" fill="hold"/>
                                        <p:tgtEl>
                                          <p:spTgt spid="16"/>
                                        </p:tgtEl>
                                        <p:attrNameLst>
                                          <p:attrName>style.rotation</p:attrName>
                                        </p:attrNameLst>
                                      </p:cBhvr>
                                      <p:tavLst>
                                        <p:tav tm="0">
                                          <p:val>
                                            <p:fltVal val="90"/>
                                          </p:val>
                                        </p:tav>
                                        <p:tav tm="100000">
                                          <p:val>
                                            <p:fltVal val="0"/>
                                          </p:val>
                                        </p:tav>
                                      </p:tavLst>
                                    </p:anim>
                                    <p:animEffect transition="in" filter="fade">
                                      <p:cBhvr>
                                        <p:cTn id="51" dur="500"/>
                                        <p:tgtEl>
                                          <p:spTgt spid="16"/>
                                        </p:tgtEl>
                                      </p:cBhvr>
                                    </p:animEffect>
                                  </p:childTnLst>
                                </p:cTn>
                              </p:par>
                              <p:par>
                                <p:cTn id="52" presetID="31" presetClass="entr" presetSubtype="0" fill="hold" nodeType="withEffect">
                                  <p:stCondLst>
                                    <p:cond delay="0"/>
                                  </p:stCondLst>
                                  <p:iterate type="lt">
                                    <p:tmPct val="5000"/>
                                  </p:iterate>
                                  <p:childTnLst>
                                    <p:set>
                                      <p:cBhvr>
                                        <p:cTn id="53" dur="1" fill="hold">
                                          <p:stCondLst>
                                            <p:cond delay="0"/>
                                          </p:stCondLst>
                                        </p:cTn>
                                        <p:tgtEl>
                                          <p:spTgt spid="17"/>
                                        </p:tgtEl>
                                        <p:attrNameLst>
                                          <p:attrName>style.visibility</p:attrName>
                                        </p:attrNameLst>
                                      </p:cBhvr>
                                      <p:to>
                                        <p:strVal val="visible"/>
                                      </p:to>
                                    </p:set>
                                    <p:anim calcmode="lin" valueType="num">
                                      <p:cBhvr>
                                        <p:cTn id="54" dur="500" fill="hold"/>
                                        <p:tgtEl>
                                          <p:spTgt spid="17"/>
                                        </p:tgtEl>
                                        <p:attrNameLst>
                                          <p:attrName>ppt_w</p:attrName>
                                        </p:attrNameLst>
                                      </p:cBhvr>
                                      <p:tavLst>
                                        <p:tav tm="0">
                                          <p:val>
                                            <p:fltVal val="0"/>
                                          </p:val>
                                        </p:tav>
                                        <p:tav tm="100000">
                                          <p:val>
                                            <p:strVal val="#ppt_w"/>
                                          </p:val>
                                        </p:tav>
                                      </p:tavLst>
                                    </p:anim>
                                    <p:anim calcmode="lin" valueType="num">
                                      <p:cBhvr>
                                        <p:cTn id="55" dur="500" fill="hold"/>
                                        <p:tgtEl>
                                          <p:spTgt spid="17"/>
                                        </p:tgtEl>
                                        <p:attrNameLst>
                                          <p:attrName>ppt_h</p:attrName>
                                        </p:attrNameLst>
                                      </p:cBhvr>
                                      <p:tavLst>
                                        <p:tav tm="0">
                                          <p:val>
                                            <p:fltVal val="0"/>
                                          </p:val>
                                        </p:tav>
                                        <p:tav tm="100000">
                                          <p:val>
                                            <p:strVal val="#ppt_h"/>
                                          </p:val>
                                        </p:tav>
                                      </p:tavLst>
                                    </p:anim>
                                    <p:anim calcmode="lin" valueType="num">
                                      <p:cBhvr>
                                        <p:cTn id="56" dur="500" fill="hold"/>
                                        <p:tgtEl>
                                          <p:spTgt spid="17"/>
                                        </p:tgtEl>
                                        <p:attrNameLst>
                                          <p:attrName>style.rotation</p:attrName>
                                        </p:attrNameLst>
                                      </p:cBhvr>
                                      <p:tavLst>
                                        <p:tav tm="0">
                                          <p:val>
                                            <p:fltVal val="90"/>
                                          </p:val>
                                        </p:tav>
                                        <p:tav tm="100000">
                                          <p:val>
                                            <p:fltVal val="0"/>
                                          </p:val>
                                        </p:tav>
                                      </p:tavLst>
                                    </p:anim>
                                    <p:animEffect transition="in" filter="fade">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457200" y="304800"/>
            <a:ext cx="8382000" cy="1143000"/>
          </a:xfrm>
          <a:prstGeom prst="roundRect">
            <a:avLst/>
          </a:prstGeom>
          <a:noFill/>
          <a:ln>
            <a:solidFill>
              <a:schemeClr val="tx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২. </a:t>
            </a:r>
            <a:r>
              <a:rPr lang="en-US" sz="3600" b="1" dirty="0" err="1" smtClean="0">
                <a:solidFill>
                  <a:schemeClr val="tx1"/>
                </a:solidFill>
                <a:latin typeface="NikoshBAN" pitchFamily="2" charset="0"/>
                <a:cs typeface="NikoshBAN" pitchFamily="2" charset="0"/>
              </a:rPr>
              <a:t>বৈবাহিক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সম্পর্কের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কারণে</a:t>
            </a:r>
            <a:r>
              <a:rPr lang="en-US" sz="3600" b="1" dirty="0" smtClean="0">
                <a:solidFill>
                  <a:schemeClr val="tx1"/>
                </a:solidFill>
                <a:latin typeface="NikoshBAN" pitchFamily="2" charset="0"/>
                <a:cs typeface="NikoshBAN" pitchFamily="2" charset="0"/>
              </a:rPr>
              <a:t> </a:t>
            </a:r>
            <a:r>
              <a:rPr lang="ar-SA" sz="3600" b="1" dirty="0" smtClean="0">
                <a:solidFill>
                  <a:schemeClr val="tx1"/>
                </a:solidFill>
                <a:latin typeface="Traditional Arabic" pitchFamily="18" charset="-78"/>
                <a:cs typeface="Traditional Arabic" pitchFamily="18" charset="-78"/>
              </a:rPr>
              <a:t>محرمات</a:t>
            </a:r>
            <a:endParaRPr lang="en-US" sz="3600" b="1" dirty="0" smtClean="0">
              <a:solidFill>
                <a:schemeClr val="tx1"/>
              </a:solidFill>
              <a:latin typeface="NikoshBAN" pitchFamily="2" charset="0"/>
              <a:cs typeface="NikoshBAN" pitchFamily="2" charset="0"/>
            </a:endParaRPr>
          </a:p>
          <a:p>
            <a:pPr algn="ctr"/>
            <a:r>
              <a:rPr lang="en-US" sz="3600" b="1" dirty="0" err="1" smtClean="0">
                <a:solidFill>
                  <a:schemeClr val="tx1"/>
                </a:solidFill>
                <a:latin typeface="NikoshBAN" pitchFamily="2" charset="0"/>
                <a:cs typeface="NikoshBAN" pitchFamily="2" charset="0"/>
              </a:rPr>
              <a:t>যেমন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স্ত্রীর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মাতাগণ</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স্ত্রীর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পূর্ব</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স্বামীর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কন্যাগণ</a:t>
            </a:r>
            <a:r>
              <a:rPr lang="en-US" sz="3600" b="1" dirty="0" smtClean="0">
                <a:solidFill>
                  <a:schemeClr val="tx1"/>
                </a:solidFill>
                <a:latin typeface="NikoshBAN" pitchFamily="2" charset="0"/>
                <a:cs typeface="NikoshBAN" pitchFamily="2" charset="0"/>
              </a:rPr>
              <a:t>।</a:t>
            </a:r>
            <a:endParaRPr lang="en-US" sz="3600" b="1" dirty="0">
              <a:solidFill>
                <a:schemeClr val="tx1"/>
              </a:solidFill>
              <a:latin typeface="NikoshBAN" pitchFamily="2" charset="0"/>
              <a:cs typeface="NikoshBAN" pitchFamily="2" charset="0"/>
            </a:endParaRPr>
          </a:p>
        </p:txBody>
      </p:sp>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11" name="Rounded Rectangle 10"/>
          <p:cNvSpPr/>
          <p:nvPr/>
        </p:nvSpPr>
        <p:spPr>
          <a:xfrm>
            <a:off x="152400" y="3352800"/>
            <a:ext cx="8763000" cy="6858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৩. </a:t>
            </a:r>
            <a:r>
              <a:rPr lang="en-US" sz="3600" b="1" dirty="0" err="1" smtClean="0">
                <a:solidFill>
                  <a:schemeClr val="tx1"/>
                </a:solidFill>
                <a:latin typeface="NikoshBAN" pitchFamily="2" charset="0"/>
                <a:cs typeface="NikoshBAN" pitchFamily="2" charset="0"/>
              </a:rPr>
              <a:t>দুগ্ধ</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কারণে</a:t>
            </a:r>
            <a:r>
              <a:rPr lang="en-US" sz="3600" b="1" dirty="0" smtClean="0">
                <a:solidFill>
                  <a:schemeClr val="tx1"/>
                </a:solidFill>
                <a:latin typeface="NikoshBAN" pitchFamily="2" charset="0"/>
                <a:cs typeface="NikoshBAN" pitchFamily="2" charset="0"/>
              </a:rPr>
              <a:t> </a:t>
            </a:r>
            <a:r>
              <a:rPr lang="ar-SA" sz="3600" b="1" dirty="0" smtClean="0">
                <a:solidFill>
                  <a:schemeClr val="tx1"/>
                </a:solidFill>
                <a:latin typeface="Traditional Arabic" pitchFamily="18" charset="-78"/>
                <a:cs typeface="Traditional Arabic" pitchFamily="18" charset="-78"/>
              </a:rPr>
              <a:t>محرمات</a:t>
            </a:r>
            <a:r>
              <a:rPr lang="en-US" sz="3600" b="1" dirty="0" err="1" smtClean="0">
                <a:solidFill>
                  <a:schemeClr val="tx1"/>
                </a:solidFill>
                <a:latin typeface="NikoshBAN" pitchFamily="2" charset="0"/>
                <a:cs typeface="NikoshBAN" pitchFamily="2" charset="0"/>
              </a:rPr>
              <a:t>যেমন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দুধমাতা</a:t>
            </a:r>
            <a:r>
              <a:rPr lang="en-US" sz="3600" b="1" dirty="0" smtClean="0">
                <a:solidFill>
                  <a:schemeClr val="tx1"/>
                </a:solidFill>
                <a:latin typeface="NikoshBAN" pitchFamily="2" charset="0"/>
                <a:cs typeface="NikoshBAN" pitchFamily="2" charset="0"/>
              </a:rPr>
              <a:t> ও </a:t>
            </a:r>
            <a:r>
              <a:rPr lang="en-US" sz="3600" b="1" dirty="0" err="1" smtClean="0">
                <a:solidFill>
                  <a:schemeClr val="tx1"/>
                </a:solidFill>
                <a:latin typeface="NikoshBAN" pitchFamily="2" charset="0"/>
                <a:cs typeface="NikoshBAN" pitchFamily="2" charset="0"/>
              </a:rPr>
              <a:t>দুধবোন</a:t>
            </a:r>
            <a:r>
              <a:rPr lang="en-US" sz="3600" b="1" dirty="0" smtClean="0">
                <a:solidFill>
                  <a:schemeClr val="tx1"/>
                </a:solidFill>
                <a:latin typeface="NikoshBAN" pitchFamily="2" charset="0"/>
                <a:cs typeface="NikoshBAN" pitchFamily="2" charset="0"/>
              </a:rPr>
              <a:t>। </a:t>
            </a:r>
            <a:endParaRPr lang="ar-SA" sz="3600" b="1" dirty="0" smtClean="0">
              <a:solidFill>
                <a:schemeClr val="tx1"/>
              </a:solidFill>
              <a:latin typeface="Simplified Arabic" pitchFamily="18" charset="-78"/>
              <a:cs typeface="Simplified Arabic" pitchFamily="18" charset="-78"/>
            </a:endParaRPr>
          </a:p>
        </p:txBody>
      </p:sp>
      <p:graphicFrame>
        <p:nvGraphicFramePr>
          <p:cNvPr id="7" name="Object 6"/>
          <p:cNvGraphicFramePr>
            <a:graphicFrameLocks noChangeAspect="1"/>
          </p:cNvGraphicFramePr>
          <p:nvPr/>
        </p:nvGraphicFramePr>
        <p:xfrm>
          <a:off x="4400550" y="3365500"/>
          <a:ext cx="342900" cy="127000"/>
        </p:xfrm>
        <a:graphic>
          <a:graphicData uri="http://schemas.openxmlformats.org/presentationml/2006/ole">
            <p:oleObj spid="_x0000_s1026" name="Equation" r:id="rId3" imgW="342720" imgH="126720" progId="Equation.3">
              <p:embed/>
            </p:oleObj>
          </a:graphicData>
        </a:graphic>
      </p:graphicFrame>
      <p:pic>
        <p:nvPicPr>
          <p:cNvPr id="8" name="Picture 7" descr="4g6UbKj3hU24pXrTBaHQggXX57.jpg"/>
          <p:cNvPicPr>
            <a:picLocks noChangeAspect="1"/>
          </p:cNvPicPr>
          <p:nvPr/>
        </p:nvPicPr>
        <p:blipFill>
          <a:blip r:embed="rId4" cstate="print"/>
          <a:stretch>
            <a:fillRect/>
          </a:stretch>
        </p:blipFill>
        <p:spPr>
          <a:xfrm>
            <a:off x="4876800" y="1676400"/>
            <a:ext cx="2434793" cy="1371600"/>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descr="d981d8afd988d98a-d988d985d8b1d988d8a7d986....jpg"/>
          <p:cNvPicPr>
            <a:picLocks noChangeAspect="1"/>
          </p:cNvPicPr>
          <p:nvPr/>
        </p:nvPicPr>
        <p:blipFill>
          <a:blip r:embed="rId5"/>
          <a:srcRect l="49457" t="20000"/>
          <a:stretch>
            <a:fillRect/>
          </a:stretch>
        </p:blipFill>
        <p:spPr>
          <a:xfrm>
            <a:off x="1981200" y="1600200"/>
            <a:ext cx="1905000" cy="1524000"/>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descr="download (13).jpg"/>
          <p:cNvPicPr>
            <a:picLocks noChangeAspect="1"/>
          </p:cNvPicPr>
          <p:nvPr/>
        </p:nvPicPr>
        <p:blipFill>
          <a:blip r:embed="rId6"/>
          <a:stretch>
            <a:fillRect/>
          </a:stretch>
        </p:blipFill>
        <p:spPr>
          <a:xfrm>
            <a:off x="5410200" y="4191000"/>
            <a:ext cx="1943100" cy="1819275"/>
          </a:xfrm>
          <a:prstGeom prst="round2DiagRect">
            <a:avLst/>
          </a:prstGeom>
        </p:spPr>
      </p:pic>
      <p:pic>
        <p:nvPicPr>
          <p:cNvPr id="12" name="Picture 11" descr="images (1).png"/>
          <p:cNvPicPr>
            <a:picLocks noChangeAspect="1"/>
          </p:cNvPicPr>
          <p:nvPr/>
        </p:nvPicPr>
        <p:blipFill>
          <a:blip r:embed="rId7"/>
          <a:srcRect l="55246"/>
          <a:stretch>
            <a:fillRect/>
          </a:stretch>
        </p:blipFill>
        <p:spPr>
          <a:xfrm>
            <a:off x="1905000" y="4267200"/>
            <a:ext cx="1905000" cy="1676400"/>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1000" fill="hold"/>
                                        <p:tgtEl>
                                          <p:spTgt spid="11"/>
                                        </p:tgtEl>
                                        <p:attrNameLst>
                                          <p:attrName>ppt_x</p:attrName>
                                        </p:attrNameLst>
                                      </p:cBhvr>
                                      <p:tavLst>
                                        <p:tav tm="0">
                                          <p:val>
                                            <p:strVal val="#ppt_x-.2"/>
                                          </p:val>
                                        </p:tav>
                                        <p:tav tm="100000">
                                          <p:val>
                                            <p:strVal val="#ppt_x"/>
                                          </p:val>
                                        </p:tav>
                                      </p:tavLst>
                                    </p:anim>
                                    <p:anim calcmode="lin" valueType="num">
                                      <p:cBhvr>
                                        <p:cTn id="27"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971800" y="4572000"/>
            <a:ext cx="5715000" cy="16002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কোনো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নারীকে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নির্দিষ্ট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সময়ের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জন্য</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সম্পদের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বিনিময়ে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চুক্তিভিত্তিক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বিবাহকে</a:t>
            </a:r>
            <a:r>
              <a:rPr lang="en-US" sz="3600" b="1" dirty="0" smtClean="0">
                <a:solidFill>
                  <a:schemeClr val="tx1"/>
                </a:solidFill>
                <a:latin typeface="NikoshBAN" pitchFamily="2" charset="0"/>
                <a:cs typeface="NikoshBAN" pitchFamily="2" charset="0"/>
              </a:rPr>
              <a:t> </a:t>
            </a:r>
            <a:r>
              <a:rPr lang="ar-SA" sz="3600" b="1" dirty="0" smtClean="0">
                <a:solidFill>
                  <a:schemeClr val="tx1"/>
                </a:solidFill>
                <a:latin typeface="Traditional Arabic" pitchFamily="18" charset="-78"/>
                <a:cs typeface="Traditional Arabic" pitchFamily="18" charset="-78"/>
              </a:rPr>
              <a:t>متعة</a:t>
            </a:r>
            <a:r>
              <a:rPr lang="en-US" sz="3600" b="1" dirty="0" smtClean="0">
                <a:solidFill>
                  <a:schemeClr val="tx1"/>
                </a:solidFill>
                <a:latin typeface="Traditional Arabic" pitchFamily="18" charset="-78"/>
                <a:cs typeface="Traditional Arabic" pitchFamily="18" charset="-78"/>
              </a:rPr>
              <a:t> </a:t>
            </a:r>
            <a:r>
              <a:rPr lang="en-US" sz="3600" b="1" dirty="0" err="1" smtClean="0">
                <a:solidFill>
                  <a:schemeClr val="tx1"/>
                </a:solidFill>
                <a:latin typeface="NikoshBAN" pitchFamily="2" charset="0"/>
                <a:cs typeface="NikoshBAN" pitchFamily="2" charset="0"/>
              </a:rPr>
              <a:t>বলে</a:t>
            </a:r>
            <a:r>
              <a:rPr lang="en-US" sz="3600" b="1" dirty="0" smtClean="0">
                <a:solidFill>
                  <a:schemeClr val="tx1"/>
                </a:solidFill>
                <a:latin typeface="NikoshBAN" pitchFamily="2" charset="0"/>
                <a:cs typeface="NikoshBAN" pitchFamily="2" charset="0"/>
              </a:rPr>
              <a:t>।</a:t>
            </a:r>
          </a:p>
        </p:txBody>
      </p:sp>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11" name="Rounded Rectangle 10"/>
          <p:cNvSpPr/>
          <p:nvPr/>
        </p:nvSpPr>
        <p:spPr>
          <a:xfrm>
            <a:off x="457200" y="2971800"/>
            <a:ext cx="8229600" cy="1219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হেদায়া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গ্রন্থকারের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মতে</a:t>
            </a:r>
            <a:r>
              <a:rPr lang="en-US" sz="3600" b="1" dirty="0" smtClean="0">
                <a:solidFill>
                  <a:schemeClr val="tx1"/>
                </a:solidFill>
                <a:latin typeface="NikoshBAN" pitchFamily="2" charset="0"/>
                <a:cs typeface="NikoshBAN" pitchFamily="2" charset="0"/>
              </a:rPr>
              <a:t>,</a:t>
            </a:r>
          </a:p>
          <a:p>
            <a:pPr algn="ctr"/>
            <a:r>
              <a:rPr lang="ar-SA" sz="3600" b="1" dirty="0" smtClean="0">
                <a:solidFill>
                  <a:schemeClr val="tx1"/>
                </a:solidFill>
                <a:latin typeface="Traditional Arabic" pitchFamily="18" charset="-78"/>
                <a:cs typeface="Traditional Arabic" pitchFamily="18" charset="-78"/>
              </a:rPr>
              <a:t>المتعة هى ان يقول لامرأة استمتع بك كذا من مدة كذا من المال</a:t>
            </a:r>
            <a:endParaRPr lang="en-US" sz="3600" b="1" dirty="0">
              <a:solidFill>
                <a:schemeClr val="tx1"/>
              </a:solidFill>
              <a:latin typeface="Simplified Arabic" pitchFamily="18" charset="-78"/>
              <a:cs typeface="Simplified Arabic" pitchFamily="18" charset="-78"/>
            </a:endParaRPr>
          </a:p>
        </p:txBody>
      </p:sp>
      <p:sp>
        <p:nvSpPr>
          <p:cNvPr id="7" name="Rounded Rectangle 6"/>
          <p:cNvSpPr/>
          <p:nvPr/>
        </p:nvSpPr>
        <p:spPr>
          <a:xfrm>
            <a:off x="304800" y="1295400"/>
            <a:ext cx="8382000" cy="1219200"/>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 </a:t>
            </a:r>
            <a:r>
              <a:rPr lang="ar-SA" sz="3600" b="1" dirty="0" smtClean="0">
                <a:solidFill>
                  <a:schemeClr val="tx1"/>
                </a:solidFill>
                <a:latin typeface="Traditional Arabic" pitchFamily="18" charset="-78"/>
                <a:cs typeface="Traditional Arabic" pitchFamily="18" charset="-78"/>
              </a:rPr>
              <a:t>متعة</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চারটি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ব্যবহার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যায়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যথা</a:t>
            </a:r>
            <a:r>
              <a:rPr lang="en-US" sz="3600" b="1" dirty="0" smtClean="0">
                <a:solidFill>
                  <a:schemeClr val="tx1"/>
                </a:solidFill>
                <a:latin typeface="NikoshBAN" pitchFamily="2" charset="0"/>
                <a:cs typeface="NikoshBAN" pitchFamily="2" charset="0"/>
              </a:rPr>
              <a:t>:</a:t>
            </a:r>
            <a:r>
              <a:rPr lang="en-US" sz="3600" b="1" dirty="0" smtClean="0">
                <a:solidFill>
                  <a:schemeClr val="tx1"/>
                </a:solidFill>
                <a:latin typeface="Simplified Arabic" pitchFamily="18" charset="-78"/>
                <a:cs typeface="Simplified Arabic" pitchFamily="18" charset="-78"/>
              </a:rPr>
              <a:t> </a:t>
            </a:r>
            <a:r>
              <a:rPr lang="en-US" sz="3600" b="1" dirty="0" smtClean="0">
                <a:solidFill>
                  <a:schemeClr val="tx1"/>
                </a:solidFill>
                <a:latin typeface="NikoshBAN" pitchFamily="2" charset="0"/>
                <a:cs typeface="NikoshBAN" pitchFamily="2" charset="0"/>
              </a:rPr>
              <a:t>১. </a:t>
            </a:r>
            <a:r>
              <a:rPr lang="ar-SA" sz="3600" b="1" dirty="0" smtClean="0">
                <a:solidFill>
                  <a:schemeClr val="tx1"/>
                </a:solidFill>
                <a:latin typeface="Traditional Arabic" pitchFamily="18" charset="-78"/>
                <a:cs typeface="Traditional Arabic" pitchFamily="18" charset="-78"/>
              </a:rPr>
              <a:t>متعة الحج</a:t>
            </a:r>
            <a:r>
              <a:rPr lang="en-US" sz="3600" b="1" dirty="0" smtClean="0">
                <a:solidFill>
                  <a:schemeClr val="tx1"/>
                </a:solidFill>
                <a:latin typeface="NikoshBAN" pitchFamily="2" charset="0"/>
                <a:cs typeface="NikoshBAN" pitchFamily="2" charset="0"/>
              </a:rPr>
              <a:t> ২.</a:t>
            </a:r>
            <a:r>
              <a:rPr lang="ar-SA" sz="3600" b="1" dirty="0" smtClean="0">
                <a:solidFill>
                  <a:schemeClr val="tx1"/>
                </a:solidFill>
                <a:latin typeface="Traditional Arabic" pitchFamily="18" charset="-78"/>
                <a:cs typeface="Traditional Arabic" pitchFamily="18" charset="-78"/>
              </a:rPr>
              <a:t> النكاح الى اجل </a:t>
            </a:r>
            <a:r>
              <a:rPr lang="en-US" sz="3600" b="1" dirty="0" smtClean="0">
                <a:solidFill>
                  <a:schemeClr val="tx1"/>
                </a:solidFill>
                <a:latin typeface="NikoshBAN" pitchFamily="2" charset="0"/>
                <a:cs typeface="NikoshBAN" pitchFamily="2" charset="0"/>
              </a:rPr>
              <a:t> ৩.</a:t>
            </a:r>
            <a:r>
              <a:rPr lang="ar-SA" sz="3600" b="1" dirty="0" smtClean="0">
                <a:solidFill>
                  <a:schemeClr val="tx1"/>
                </a:solidFill>
                <a:latin typeface="Traditional Arabic" pitchFamily="18" charset="-78"/>
                <a:cs typeface="Traditional Arabic" pitchFamily="18" charset="-78"/>
              </a:rPr>
              <a:t> متعة المطلقات </a:t>
            </a:r>
            <a:r>
              <a:rPr lang="en-US" sz="3600" b="1" dirty="0" smtClean="0">
                <a:solidFill>
                  <a:schemeClr val="tx1"/>
                </a:solidFill>
                <a:latin typeface="NikoshBAN" pitchFamily="2" charset="0"/>
                <a:cs typeface="NikoshBAN" pitchFamily="2" charset="0"/>
              </a:rPr>
              <a:t> ৪.</a:t>
            </a:r>
            <a:r>
              <a:rPr lang="ar-SA" sz="3600" b="1" dirty="0" smtClean="0">
                <a:solidFill>
                  <a:schemeClr val="tx1"/>
                </a:solidFill>
                <a:latin typeface="Traditional Arabic" pitchFamily="18" charset="-78"/>
                <a:cs typeface="Traditional Arabic" pitchFamily="18" charset="-78"/>
              </a:rPr>
              <a:t> امتاع المرأة زوجها  </a:t>
            </a:r>
            <a:endParaRPr lang="en-US" sz="3600" b="1" dirty="0" smtClean="0">
              <a:solidFill>
                <a:schemeClr val="tx1"/>
              </a:solidFill>
              <a:latin typeface="NikoshBAN" pitchFamily="2" charset="0"/>
              <a:cs typeface="NikoshBAN" pitchFamily="2" charset="0"/>
            </a:endParaRPr>
          </a:p>
        </p:txBody>
      </p:sp>
      <p:sp>
        <p:nvSpPr>
          <p:cNvPr id="13" name="Rounded Rectangle 12"/>
          <p:cNvSpPr/>
          <p:nvPr/>
        </p:nvSpPr>
        <p:spPr>
          <a:xfrm>
            <a:off x="2362200" y="381000"/>
            <a:ext cx="4800600" cy="6858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smtClean="0">
                <a:solidFill>
                  <a:schemeClr val="tx1"/>
                </a:solidFill>
                <a:latin typeface="NikoshBAN" pitchFamily="2" charset="0"/>
                <a:cs typeface="NikoshBAN" pitchFamily="2" charset="0"/>
              </a:rPr>
              <a:t> </a:t>
            </a:r>
            <a:r>
              <a:rPr lang="ar-SA" sz="4400" b="1" dirty="0" smtClean="0">
                <a:solidFill>
                  <a:schemeClr val="tx1"/>
                </a:solidFill>
                <a:latin typeface="Traditional Arabic" pitchFamily="18" charset="-78"/>
                <a:cs typeface="Traditional Arabic" pitchFamily="18" charset="-78"/>
              </a:rPr>
              <a:t>متعة</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এর</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পরিচয়</a:t>
            </a:r>
            <a:r>
              <a:rPr lang="en-US" sz="4400" b="1" dirty="0" smtClean="0">
                <a:solidFill>
                  <a:schemeClr val="tx1"/>
                </a:solidFill>
                <a:latin typeface="NikoshBAN" pitchFamily="2" charset="0"/>
                <a:cs typeface="NikoshBAN" pitchFamily="2" charset="0"/>
              </a:rPr>
              <a:t> ও </a:t>
            </a:r>
            <a:r>
              <a:rPr lang="en-US" sz="4400" b="1" dirty="0" err="1" smtClean="0">
                <a:solidFill>
                  <a:schemeClr val="tx1"/>
                </a:solidFill>
                <a:latin typeface="NikoshBAN" pitchFamily="2" charset="0"/>
                <a:cs typeface="NikoshBAN" pitchFamily="2" charset="0"/>
              </a:rPr>
              <a:t>হুকুম</a:t>
            </a:r>
            <a:endParaRPr lang="en-US" sz="4400" b="1" dirty="0">
              <a:solidFill>
                <a:schemeClr val="tx1"/>
              </a:solidFill>
              <a:latin typeface="NikoshBAN" pitchFamily="2" charset="0"/>
              <a:cs typeface="NikoshBAN" pitchFamily="2" charset="0"/>
            </a:endParaRPr>
          </a:p>
        </p:txBody>
      </p:sp>
      <p:pic>
        <p:nvPicPr>
          <p:cNvPr id="17" name="Picture 16" descr="images (1)১০০.jpg"/>
          <p:cNvPicPr>
            <a:picLocks noChangeAspect="1"/>
          </p:cNvPicPr>
          <p:nvPr/>
        </p:nvPicPr>
        <p:blipFill>
          <a:blip r:embed="rId2"/>
          <a:stretch>
            <a:fillRect/>
          </a:stretch>
        </p:blipFill>
        <p:spPr>
          <a:xfrm>
            <a:off x="228600" y="4648200"/>
            <a:ext cx="2560185" cy="1433702"/>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ppt_w</p:attrName>
                                        </p:attrNameLst>
                                      </p:cBhvr>
                                      <p:tavLst>
                                        <p:tav tm="0">
                                          <p:val>
                                            <p:strVal val="#ppt_w*0.70"/>
                                          </p:val>
                                        </p:tav>
                                        <p:tav tm="100000">
                                          <p:val>
                                            <p:strVal val="#ppt_w"/>
                                          </p:val>
                                        </p:tav>
                                      </p:tavLst>
                                    </p:anim>
                                    <p:anim calcmode="lin" valueType="num">
                                      <p:cBhvr>
                                        <p:cTn id="22" dur="1000" fill="hold"/>
                                        <p:tgtEl>
                                          <p:spTgt spid="11"/>
                                        </p:tgtEl>
                                        <p:attrNameLst>
                                          <p:attrName>ppt_h</p:attrName>
                                        </p:attrNameLst>
                                      </p:cBhvr>
                                      <p:tavLst>
                                        <p:tav tm="0">
                                          <p:val>
                                            <p:strVal val="#ppt_h"/>
                                          </p:val>
                                        </p:tav>
                                        <p:tav tm="100000">
                                          <p:val>
                                            <p:strVal val="#ppt_h"/>
                                          </p:val>
                                        </p:tav>
                                      </p:tavLst>
                                    </p:anim>
                                    <p:animEffect transition="in" filter="fade">
                                      <p:cBhvr>
                                        <p:cTn id="23" dur="1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1000" fill="hold"/>
                                        <p:tgtEl>
                                          <p:spTgt spid="17"/>
                                        </p:tgtEl>
                                        <p:attrNameLst>
                                          <p:attrName>ppt_w</p:attrName>
                                        </p:attrNameLst>
                                      </p:cBhvr>
                                      <p:tavLst>
                                        <p:tav tm="0">
                                          <p:val>
                                            <p:strVal val="#ppt_w*0.70"/>
                                          </p:val>
                                        </p:tav>
                                        <p:tav tm="100000">
                                          <p:val>
                                            <p:strVal val="#ppt_w"/>
                                          </p:val>
                                        </p:tav>
                                      </p:tavLst>
                                    </p:anim>
                                    <p:anim calcmode="lin" valueType="num">
                                      <p:cBhvr>
                                        <p:cTn id="29" dur="1000" fill="hold"/>
                                        <p:tgtEl>
                                          <p:spTgt spid="17"/>
                                        </p:tgtEl>
                                        <p:attrNameLst>
                                          <p:attrName>ppt_h</p:attrName>
                                        </p:attrNameLst>
                                      </p:cBhvr>
                                      <p:tavLst>
                                        <p:tav tm="0">
                                          <p:val>
                                            <p:strVal val="#ppt_h"/>
                                          </p:val>
                                        </p:tav>
                                        <p:tav tm="100000">
                                          <p:val>
                                            <p:strVal val="#ppt_h"/>
                                          </p:val>
                                        </p:tav>
                                      </p:tavLst>
                                    </p:anim>
                                    <p:animEffect transition="in" filter="fade">
                                      <p:cBhvr>
                                        <p:cTn id="30" dur="10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ppt_x</p:attrName>
                                        </p:attrNameLst>
                                      </p:cBhvr>
                                      <p:tavLst>
                                        <p:tav tm="0">
                                          <p:val>
                                            <p:strVal val="#ppt_x-.2"/>
                                          </p:val>
                                        </p:tav>
                                        <p:tav tm="100000">
                                          <p:val>
                                            <p:strVal val="#ppt_x"/>
                                          </p:val>
                                        </p:tav>
                                      </p:tavLst>
                                    </p:anim>
                                    <p:anim calcmode="lin" valueType="num">
                                      <p:cBhvr>
                                        <p:cTn id="36"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7"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11" name="Rounded Rectangle 10"/>
          <p:cNvSpPr/>
          <p:nvPr/>
        </p:nvSpPr>
        <p:spPr>
          <a:xfrm>
            <a:off x="609600" y="4953000"/>
            <a:ext cx="8229600" cy="1219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ان رسول الله صلى الله عليه وسلم رخص لنا ان نستمتع فكان احدنا ينطح المرأة بالثوب الى اجل.</a:t>
            </a:r>
            <a:endParaRPr lang="en-US" sz="3600" b="1" dirty="0">
              <a:solidFill>
                <a:schemeClr val="tx1"/>
              </a:solidFill>
              <a:latin typeface="Traditional Arabic" pitchFamily="18" charset="-78"/>
              <a:cs typeface="Traditional Arabic" pitchFamily="18" charset="-78"/>
            </a:endParaRPr>
          </a:p>
        </p:txBody>
      </p:sp>
      <p:sp>
        <p:nvSpPr>
          <p:cNvPr id="7" name="Rounded Rectangle 6"/>
          <p:cNvSpPr/>
          <p:nvPr/>
        </p:nvSpPr>
        <p:spPr>
          <a:xfrm>
            <a:off x="990600" y="1143000"/>
            <a:ext cx="7467600" cy="685800"/>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রাফেযি</a:t>
            </a:r>
            <a:r>
              <a:rPr lang="en-US" sz="3600" b="1" dirty="0" smtClean="0">
                <a:solidFill>
                  <a:schemeClr val="tx1"/>
                </a:solidFill>
                <a:latin typeface="NikoshBAN" pitchFamily="2" charset="0"/>
                <a:cs typeface="NikoshBAN" pitchFamily="2" charset="0"/>
              </a:rPr>
              <a:t> ও </a:t>
            </a:r>
            <a:r>
              <a:rPr lang="en-US" sz="3600" b="1" dirty="0" err="1" smtClean="0">
                <a:solidFill>
                  <a:schemeClr val="tx1"/>
                </a:solidFill>
                <a:latin typeface="NikoshBAN" pitchFamily="2" charset="0"/>
                <a:cs typeface="NikoshBAN" pitchFamily="2" charset="0"/>
              </a:rPr>
              <a:t>শিয়াদের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অভিমত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হলো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বৈধ</a:t>
            </a:r>
            <a:r>
              <a:rPr lang="en-US" sz="3600" b="1" dirty="0" smtClean="0">
                <a:solidFill>
                  <a:schemeClr val="tx1"/>
                </a:solidFill>
                <a:latin typeface="NikoshBAN" pitchFamily="2" charset="0"/>
                <a:cs typeface="NikoshBAN" pitchFamily="2" charset="0"/>
              </a:rPr>
              <a:t>।</a:t>
            </a:r>
          </a:p>
        </p:txBody>
      </p:sp>
      <p:sp>
        <p:nvSpPr>
          <p:cNvPr id="13" name="Rounded Rectangle 12"/>
          <p:cNvSpPr/>
          <p:nvPr/>
        </p:nvSpPr>
        <p:spPr>
          <a:xfrm>
            <a:off x="3124200" y="304800"/>
            <a:ext cx="2895600" cy="6858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smtClean="0">
                <a:solidFill>
                  <a:schemeClr val="tx1"/>
                </a:solidFill>
                <a:latin typeface="NikoshBAN" pitchFamily="2" charset="0"/>
                <a:cs typeface="NikoshBAN" pitchFamily="2" charset="0"/>
              </a:rPr>
              <a:t> </a:t>
            </a:r>
            <a:r>
              <a:rPr lang="ar-SA" sz="4400" b="1" dirty="0" smtClean="0">
                <a:solidFill>
                  <a:schemeClr val="tx1"/>
                </a:solidFill>
                <a:latin typeface="Traditional Arabic" pitchFamily="18" charset="-78"/>
                <a:cs typeface="Traditional Arabic" pitchFamily="18" charset="-78"/>
              </a:rPr>
              <a:t>متعة</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এর</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হুকুম</a:t>
            </a:r>
            <a:endParaRPr lang="en-US" sz="4400" b="1" dirty="0">
              <a:solidFill>
                <a:schemeClr val="tx1"/>
              </a:solidFill>
              <a:latin typeface="NikoshBAN" pitchFamily="2" charset="0"/>
              <a:cs typeface="NikoshBAN" pitchFamily="2" charset="0"/>
            </a:endParaRPr>
          </a:p>
        </p:txBody>
      </p:sp>
      <p:sp>
        <p:nvSpPr>
          <p:cNvPr id="8" name="Rounded Rectangle 7"/>
          <p:cNvSpPr/>
          <p:nvPr/>
        </p:nvSpPr>
        <p:spPr>
          <a:xfrm>
            <a:off x="990600" y="2057400"/>
            <a:ext cx="7467600" cy="1676400"/>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দলীল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আল্লাহ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তাআলার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বাণী</a:t>
            </a:r>
            <a:r>
              <a:rPr lang="en-US" sz="3600" b="1" dirty="0" smtClean="0">
                <a:solidFill>
                  <a:schemeClr val="tx1"/>
                </a:solidFill>
                <a:latin typeface="NikoshBAN" pitchFamily="2" charset="0"/>
                <a:cs typeface="NikoshBAN" pitchFamily="2" charset="0"/>
              </a:rPr>
              <a:t>-</a:t>
            </a:r>
          </a:p>
          <a:p>
            <a:pPr algn="ctr"/>
            <a:r>
              <a:rPr lang="ar-SA" sz="3600" b="1" dirty="0" smtClean="0">
                <a:solidFill>
                  <a:schemeClr val="tx1"/>
                </a:solidFill>
                <a:latin typeface="Traditional Arabic" pitchFamily="18" charset="-78"/>
                <a:cs typeface="Traditional Arabic" pitchFamily="18" charset="-78"/>
              </a:rPr>
              <a:t>1. فما استمتعتم به منهن فأتوهن اجورهن فريضة.</a:t>
            </a:r>
          </a:p>
          <a:p>
            <a:pPr algn="ctr"/>
            <a:r>
              <a:rPr lang="ar-SA" sz="3600" b="1" dirty="0" smtClean="0">
                <a:solidFill>
                  <a:schemeClr val="tx1"/>
                </a:solidFill>
                <a:latin typeface="Traditional Arabic" pitchFamily="18" charset="-78"/>
                <a:cs typeface="Traditional Arabic" pitchFamily="18" charset="-78"/>
              </a:rPr>
              <a:t>2. يا ايها الذين أمنوا لا تحرموا طيبت ما احل الله لكم.</a:t>
            </a:r>
            <a:endParaRPr lang="en-US" sz="3600" b="1" dirty="0" smtClean="0">
              <a:solidFill>
                <a:schemeClr val="tx1"/>
              </a:solidFill>
              <a:latin typeface="Traditional Arabic" pitchFamily="18" charset="-78"/>
              <a:cs typeface="Traditional Arabic" pitchFamily="18" charset="-78"/>
            </a:endParaRPr>
          </a:p>
        </p:txBody>
      </p:sp>
      <p:sp>
        <p:nvSpPr>
          <p:cNvPr id="10" name="Rounded Rectangle 9"/>
          <p:cNvSpPr/>
          <p:nvPr/>
        </p:nvSpPr>
        <p:spPr>
          <a:xfrm>
            <a:off x="3200400" y="4191000"/>
            <a:ext cx="2819400" cy="685800"/>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হাদীসের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বাণী</a:t>
            </a:r>
            <a:r>
              <a:rPr lang="en-US" sz="3600" b="1" dirty="0" smtClean="0">
                <a:solidFill>
                  <a:schemeClr val="tx1"/>
                </a:solidFill>
                <a:latin typeface="NikoshBAN" pitchFamily="2" charset="0"/>
                <a:cs typeface="NikoshBAN"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13" grpId="0" animBg="1"/>
      <p:bldP spid="8"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11" name="Rounded Rectangle 10"/>
          <p:cNvSpPr/>
          <p:nvPr/>
        </p:nvSpPr>
        <p:spPr>
          <a:xfrm>
            <a:off x="152400" y="2209800"/>
            <a:ext cx="8839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1. والذين هم لفروجهم حفظون الا على ازواجهم او ما ملكت ايمانهم فانهم غير ملومين. فمن ابتغى وراء ذلك فاولئك هم العادون.</a:t>
            </a:r>
            <a:endParaRPr lang="en-US" sz="3600" b="1" dirty="0">
              <a:solidFill>
                <a:schemeClr val="tx1"/>
              </a:solidFill>
              <a:latin typeface="Traditional Arabic" pitchFamily="18" charset="-78"/>
              <a:cs typeface="Traditional Arabic" pitchFamily="18" charset="-78"/>
            </a:endParaRPr>
          </a:p>
        </p:txBody>
      </p:sp>
      <p:sp>
        <p:nvSpPr>
          <p:cNvPr id="10" name="Rounded Rectangle 9"/>
          <p:cNvSpPr/>
          <p:nvPr/>
        </p:nvSpPr>
        <p:spPr>
          <a:xfrm>
            <a:off x="228600" y="4267200"/>
            <a:ext cx="8763000" cy="2133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1. عن على رضي الله تعالى عنه انه عليه السلام نهى عن متعة النساء يوم خيبر.</a:t>
            </a:r>
          </a:p>
          <a:p>
            <a:pPr algn="ctr"/>
            <a:r>
              <a:rPr lang="ar-SA" sz="3600" b="1" dirty="0" smtClean="0">
                <a:solidFill>
                  <a:schemeClr val="tx1"/>
                </a:solidFill>
                <a:latin typeface="Traditional Arabic" pitchFamily="18" charset="-78"/>
                <a:cs typeface="Traditional Arabic" pitchFamily="18" charset="-78"/>
              </a:rPr>
              <a:t>2. عن سلمان بن الاكوع رضي الله تعالى عنه قال رخص النبي صلى الله عليه وسلم عام اوطاس فى المتعة ثلاثا ثم نهى عنها.</a:t>
            </a:r>
            <a:endParaRPr lang="en-US" sz="3600" b="1" dirty="0">
              <a:solidFill>
                <a:schemeClr val="tx1"/>
              </a:solidFill>
              <a:latin typeface="Traditional Arabic" pitchFamily="18" charset="-78"/>
              <a:cs typeface="Traditional Arabic" pitchFamily="18" charset="-78"/>
            </a:endParaRPr>
          </a:p>
        </p:txBody>
      </p:sp>
      <p:sp>
        <p:nvSpPr>
          <p:cNvPr id="12" name="Rounded Rectangle 11"/>
          <p:cNvSpPr/>
          <p:nvPr/>
        </p:nvSpPr>
        <p:spPr>
          <a:xfrm>
            <a:off x="381000" y="304800"/>
            <a:ext cx="8610600" cy="10668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আহলে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সুন্নাত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ওয়াল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জামাআতের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অভিমত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হলো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বিবাহ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সম্পূর্ণ</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নিষিদ্ধ</a:t>
            </a:r>
            <a:r>
              <a:rPr lang="en-US" sz="3600" b="1" dirty="0" smtClean="0">
                <a:solidFill>
                  <a:schemeClr val="tx1"/>
                </a:solidFill>
                <a:latin typeface="NikoshBAN" pitchFamily="2" charset="0"/>
                <a:cs typeface="NikoshBAN" pitchFamily="2" charset="0"/>
              </a:rPr>
              <a:t>।</a:t>
            </a:r>
            <a:endParaRPr lang="en-US" sz="3600" b="1" dirty="0">
              <a:solidFill>
                <a:schemeClr val="tx1"/>
              </a:solidFill>
              <a:latin typeface="NikoshBAN" pitchFamily="2" charset="0"/>
              <a:cs typeface="NikoshBAN" pitchFamily="2" charset="0"/>
            </a:endParaRPr>
          </a:p>
        </p:txBody>
      </p:sp>
      <p:sp>
        <p:nvSpPr>
          <p:cNvPr id="14" name="Rounded Rectangle 13"/>
          <p:cNvSpPr/>
          <p:nvPr/>
        </p:nvSpPr>
        <p:spPr>
          <a:xfrm>
            <a:off x="2209800" y="1524000"/>
            <a:ext cx="4572000" cy="6096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দলীল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আল্লাহ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তাআলার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বাণী</a:t>
            </a:r>
            <a:r>
              <a:rPr lang="en-US" sz="3600" b="1" dirty="0" smtClean="0">
                <a:solidFill>
                  <a:schemeClr val="tx1"/>
                </a:solidFill>
                <a:latin typeface="NikoshBAN" pitchFamily="2" charset="0"/>
                <a:cs typeface="NikoshBAN" pitchFamily="2" charset="0"/>
              </a:rPr>
              <a:t>-</a:t>
            </a:r>
            <a:endParaRPr lang="en-US" sz="3600" b="1" dirty="0">
              <a:solidFill>
                <a:schemeClr val="tx1"/>
              </a:solidFill>
              <a:latin typeface="NikoshBAN" pitchFamily="2" charset="0"/>
              <a:cs typeface="NikoshBAN" pitchFamily="2" charset="0"/>
            </a:endParaRPr>
          </a:p>
        </p:txBody>
      </p:sp>
      <p:sp>
        <p:nvSpPr>
          <p:cNvPr id="15" name="Rounded Rectangle 14"/>
          <p:cNvSpPr/>
          <p:nvPr/>
        </p:nvSpPr>
        <p:spPr>
          <a:xfrm>
            <a:off x="2286000" y="3581400"/>
            <a:ext cx="4572000" cy="6096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দলীল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হাদীসের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বাণী</a:t>
            </a:r>
            <a:r>
              <a:rPr lang="en-US" sz="3600" b="1" dirty="0" smtClean="0">
                <a:solidFill>
                  <a:schemeClr val="tx1"/>
                </a:solidFill>
                <a:latin typeface="NikoshBAN" pitchFamily="2" charset="0"/>
                <a:cs typeface="NikoshBAN" pitchFamily="2" charset="0"/>
              </a:rPr>
              <a:t>-</a:t>
            </a:r>
            <a:endParaRPr lang="en-US" sz="3600" b="1"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childTnLst>
                                </p:cTn>
                              </p:par>
                              <p:par>
                                <p:cTn id="16" presetID="23" presetClass="entr" presetSubtype="16"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900" decel="100000" fill="hold"/>
                                        <p:tgtEl>
                                          <p:spTgt spid="15"/>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28" presetID="37"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900" decel="100000" fill="hold"/>
                                        <p:tgtEl>
                                          <p:spTgt spid="10"/>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12"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স৩৩.jpg"/>
          <p:cNvPicPr>
            <a:picLocks noChangeAspect="1"/>
          </p:cNvPicPr>
          <p:nvPr/>
        </p:nvPicPr>
        <p:blipFill>
          <a:blip r:embed="rId2"/>
          <a:stretch>
            <a:fillRect/>
          </a:stretch>
        </p:blipFill>
        <p:spPr>
          <a:xfrm flipH="1">
            <a:off x="7315200" y="457200"/>
            <a:ext cx="1371600" cy="1343025"/>
          </a:xfrm>
          <a:prstGeom prst="rect">
            <a:avLst/>
          </a:prstGeom>
        </p:spPr>
      </p:pic>
      <p:sp>
        <p:nvSpPr>
          <p:cNvPr id="4" name="Rounded Rectangle 3"/>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5" name="Rectangle 4"/>
          <p:cNvSpPr/>
          <p:nvPr/>
        </p:nvSpPr>
        <p:spPr>
          <a:xfrm>
            <a:off x="3581400" y="533400"/>
            <a:ext cx="2286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rgbClr val="FF0000"/>
                </a:solidFill>
                <a:latin typeface="NikoshBAN" pitchFamily="2" charset="0"/>
                <a:cs typeface="NikoshBAN" pitchFamily="2" charset="0"/>
              </a:rPr>
              <a:t>মূল্যায়ন</a:t>
            </a:r>
            <a:endParaRPr lang="en-US" sz="3600" dirty="0">
              <a:solidFill>
                <a:srgbClr val="FF0000"/>
              </a:solidFill>
              <a:latin typeface="NikoshBAN" pitchFamily="2" charset="0"/>
              <a:cs typeface="NikoshBAN" pitchFamily="2" charset="0"/>
            </a:endParaRPr>
          </a:p>
        </p:txBody>
      </p:sp>
      <p:sp>
        <p:nvSpPr>
          <p:cNvPr id="6" name="Rounded Rectangle 5"/>
          <p:cNvSpPr/>
          <p:nvPr/>
        </p:nvSpPr>
        <p:spPr>
          <a:xfrm>
            <a:off x="2209800" y="1447800"/>
            <a:ext cx="4800600" cy="6096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latin typeface="NikoshBAN" pitchFamily="2" charset="0"/>
                <a:cs typeface="NikoshBAN" pitchFamily="2" charset="0"/>
              </a:rPr>
              <a:t>বৈবাহিক</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সম্পর্কের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কারণে</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কারা</a:t>
            </a:r>
            <a:r>
              <a:rPr lang="en-US" sz="2800" b="1" dirty="0" smtClean="0">
                <a:solidFill>
                  <a:schemeClr val="tx1"/>
                </a:solidFill>
                <a:latin typeface="NikoshBAN" pitchFamily="2" charset="0"/>
                <a:cs typeface="NikoshBAN" pitchFamily="2" charset="0"/>
              </a:rPr>
              <a:t> </a:t>
            </a:r>
            <a:r>
              <a:rPr lang="ar-SA" sz="2800" b="1" dirty="0" smtClean="0">
                <a:solidFill>
                  <a:schemeClr val="tx1"/>
                </a:solidFill>
                <a:latin typeface="Traditional Arabic" pitchFamily="18" charset="-78"/>
                <a:cs typeface="Traditional Arabic" pitchFamily="18" charset="-78"/>
              </a:rPr>
              <a:t>محرمات</a:t>
            </a:r>
            <a:r>
              <a:rPr lang="en-US" sz="2800" b="1" dirty="0" smtClean="0">
                <a:solidFill>
                  <a:schemeClr val="tx1"/>
                </a:solidFill>
                <a:latin typeface="Traditional Arabic" pitchFamily="18" charset="-78"/>
                <a:cs typeface="Traditional Arabic" pitchFamily="18" charset="-78"/>
              </a:rPr>
              <a:t>?</a:t>
            </a:r>
            <a:endParaRPr lang="en-US" sz="2800" b="1" dirty="0">
              <a:solidFill>
                <a:schemeClr val="tx1"/>
              </a:solidFill>
              <a:latin typeface="NikoshBAN" pitchFamily="2" charset="0"/>
              <a:cs typeface="NikoshBAN" pitchFamily="2" charset="0"/>
            </a:endParaRPr>
          </a:p>
        </p:txBody>
      </p:sp>
      <p:sp>
        <p:nvSpPr>
          <p:cNvPr id="7" name="Rounded Rectangle 6"/>
          <p:cNvSpPr/>
          <p:nvPr/>
        </p:nvSpPr>
        <p:spPr>
          <a:xfrm>
            <a:off x="2209800" y="2209800"/>
            <a:ext cx="4800600" cy="6096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r>
              <a:rPr lang="en-US" sz="2800" b="1" dirty="0" err="1" smtClean="0">
                <a:solidFill>
                  <a:schemeClr val="tx1"/>
                </a:solidFill>
                <a:latin typeface="NikoshBAN" pitchFamily="2" charset="0"/>
                <a:cs typeface="NikoshBAN" pitchFamily="2" charset="0"/>
              </a:rPr>
              <a:t>স্ত্রীর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মাতাগণ</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স্ত্রীর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পূর্ব</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স্বামীর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কন্যাগণ</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NikoshBAN" pitchFamily="2" charset="0"/>
              <a:cs typeface="NikoshBAN" pitchFamily="2" charset="0"/>
            </a:endParaRPr>
          </a:p>
        </p:txBody>
      </p:sp>
      <p:sp>
        <p:nvSpPr>
          <p:cNvPr id="8" name="Rounded Rectangle 7"/>
          <p:cNvSpPr/>
          <p:nvPr/>
        </p:nvSpPr>
        <p:spPr>
          <a:xfrm>
            <a:off x="1981200" y="3048000"/>
            <a:ext cx="5410200" cy="533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r>
              <a:rPr lang="en-US" sz="2800" b="1" dirty="0" err="1" smtClean="0">
                <a:solidFill>
                  <a:schemeClr val="tx1"/>
                </a:solidFill>
                <a:latin typeface="NikoshBAN" pitchFamily="2" charset="0"/>
                <a:cs typeface="NikoshBAN" pitchFamily="2" charset="0"/>
              </a:rPr>
              <a:t>সহোদর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দু‘বোনকে</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একত্রে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বিবাহের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বিধান</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NikoshBAN" pitchFamily="2" charset="0"/>
              <a:cs typeface="NikoshBAN" pitchFamily="2" charset="0"/>
            </a:endParaRPr>
          </a:p>
        </p:txBody>
      </p:sp>
      <p:sp>
        <p:nvSpPr>
          <p:cNvPr id="11" name="Rounded Rectangle 10"/>
          <p:cNvSpPr/>
          <p:nvPr/>
        </p:nvSpPr>
        <p:spPr>
          <a:xfrm>
            <a:off x="2057400" y="3810000"/>
            <a:ext cx="5334000" cy="533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latin typeface="NikoshBAN" pitchFamily="2" charset="0"/>
                <a:cs typeface="NikoshBAN" pitchFamily="2" charset="0"/>
              </a:rPr>
              <a:t>সহোদর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দু‘বোনকে</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একত্রে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বিয়ে</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হারাম</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Simplified Arabic" pitchFamily="18" charset="-78"/>
              <a:cs typeface="Simplified Arabic" pitchFamily="18" charset="-78"/>
            </a:endParaRPr>
          </a:p>
        </p:txBody>
      </p:sp>
      <p:sp>
        <p:nvSpPr>
          <p:cNvPr id="10" name="Rounded Rectangle 9"/>
          <p:cNvSpPr/>
          <p:nvPr/>
        </p:nvSpPr>
        <p:spPr>
          <a:xfrm>
            <a:off x="2209800" y="4572000"/>
            <a:ext cx="5029200" cy="6096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r>
              <a:rPr lang="en-US" sz="2800" b="1" dirty="0" smtClean="0">
                <a:solidFill>
                  <a:schemeClr val="tx1"/>
                </a:solidFill>
                <a:latin typeface="Simplified Arabic" pitchFamily="18" charset="-78"/>
                <a:cs typeface="Simplified Arabic" pitchFamily="18" charset="-78"/>
              </a:rPr>
              <a:t> </a:t>
            </a:r>
            <a:r>
              <a:rPr lang="en-US" sz="2800" b="1" dirty="0" err="1" smtClean="0">
                <a:solidFill>
                  <a:schemeClr val="tx1"/>
                </a:solidFill>
                <a:latin typeface="NikoshBAN" pitchFamily="2" charset="0"/>
                <a:cs typeface="NikoshBAN" pitchFamily="2" charset="0"/>
              </a:rPr>
              <a:t>আয়াতে</a:t>
            </a:r>
            <a:r>
              <a:rPr lang="en-US" sz="2800" b="1" dirty="0" smtClean="0">
                <a:solidFill>
                  <a:schemeClr val="tx1"/>
                </a:solidFill>
                <a:latin typeface="NikoshBAN" pitchFamily="2" charset="0"/>
                <a:cs typeface="NikoshBAN" pitchFamily="2" charset="0"/>
              </a:rPr>
              <a:t>  </a:t>
            </a:r>
            <a:r>
              <a:rPr lang="ar-SA" sz="2800" b="1" dirty="0" smtClean="0">
                <a:solidFill>
                  <a:schemeClr val="tx1"/>
                </a:solidFill>
                <a:latin typeface="Traditional Arabic" pitchFamily="18" charset="-78"/>
                <a:cs typeface="Traditional Arabic" pitchFamily="18" charset="-78"/>
              </a:rPr>
              <a:t>محصنات</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দ্বারা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বুঝানো</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হয়েছে</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NikoshBAN" pitchFamily="2" charset="0"/>
              <a:cs typeface="NikoshBAN" pitchFamily="2" charset="0"/>
            </a:endParaRPr>
          </a:p>
        </p:txBody>
      </p:sp>
      <p:sp>
        <p:nvSpPr>
          <p:cNvPr id="12" name="Rounded Rectangle 11"/>
          <p:cNvSpPr/>
          <p:nvPr/>
        </p:nvSpPr>
        <p:spPr>
          <a:xfrm>
            <a:off x="1295400" y="5410200"/>
            <a:ext cx="6629400" cy="914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latin typeface="NikoshBAN" pitchFamily="2" charset="0"/>
                <a:cs typeface="NikoshBAN" pitchFamily="2" charset="0"/>
              </a:rPr>
              <a:t>স্বামী</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আছে</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এমন</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মহিলা</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উদ্দেশ্য</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অথবা</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যারা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চরিত্রের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দিক</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থেকে</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নিজেদেরকে</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সংরক্ষিত</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রেখেছে</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20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Effect transition="in" filter="fade">
                                      <p:cBhvr>
                                        <p:cTn id="4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0"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images (20).jpeg"/>
          <p:cNvPicPr>
            <a:picLocks noChangeAspect="1"/>
          </p:cNvPicPr>
          <p:nvPr/>
        </p:nvPicPr>
        <p:blipFill>
          <a:blip r:embed="rId2"/>
          <a:stretch>
            <a:fillRect/>
          </a:stretch>
        </p:blipFill>
        <p:spPr>
          <a:xfrm>
            <a:off x="990600" y="228600"/>
            <a:ext cx="7391400" cy="4800599"/>
          </a:xfrm>
          <a:prstGeom prst="rect">
            <a:avLst/>
          </a:prstGeom>
        </p:spPr>
      </p:pic>
      <p:sp>
        <p:nvSpPr>
          <p:cNvPr id="8" name="Rounded Rectangle 7"/>
          <p:cNvSpPr/>
          <p:nvPr/>
        </p:nvSpPr>
        <p:spPr>
          <a:xfrm>
            <a:off x="685800" y="5105400"/>
            <a:ext cx="7848600" cy="11430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rgbClr val="002060"/>
                </a:solidFill>
                <a:latin typeface="NikoshBAN" pitchFamily="2" charset="0"/>
                <a:cs typeface="NikoshBAN" pitchFamily="2" charset="0"/>
              </a:rPr>
              <a:t>তাহকীক</a:t>
            </a:r>
            <a:r>
              <a:rPr lang="en-US" sz="4000" b="1" dirty="0" smtClean="0">
                <a:solidFill>
                  <a:srgbClr val="002060"/>
                </a:solidFill>
                <a:latin typeface="NikoshBAN" pitchFamily="2" charset="0"/>
                <a:cs typeface="NikoshBAN" pitchFamily="2" charset="0"/>
              </a:rPr>
              <a:t> </a:t>
            </a:r>
            <a:r>
              <a:rPr lang="en-US" sz="4000" b="1" dirty="0" err="1" smtClean="0">
                <a:solidFill>
                  <a:srgbClr val="002060"/>
                </a:solidFill>
                <a:latin typeface="NikoshBAN" pitchFamily="2" charset="0"/>
                <a:cs typeface="NikoshBAN" pitchFamily="2" charset="0"/>
              </a:rPr>
              <a:t>কর</a:t>
            </a:r>
            <a:r>
              <a:rPr lang="en-US" sz="4000" b="1" dirty="0" smtClean="0">
                <a:solidFill>
                  <a:srgbClr val="002060"/>
                </a:solidFill>
                <a:latin typeface="NikoshBAN" pitchFamily="2" charset="0"/>
                <a:cs typeface="NikoshBAN" pitchFamily="2" charset="0"/>
              </a:rPr>
              <a:t>:</a:t>
            </a:r>
            <a:endParaRPr lang="ar-SA" sz="4000" b="1" dirty="0" smtClean="0">
              <a:solidFill>
                <a:srgbClr val="002060"/>
              </a:solidFill>
              <a:latin typeface="NikoshBAN" pitchFamily="2" charset="0"/>
              <a:cs typeface="NikoshBAN" pitchFamily="2" charset="0"/>
            </a:endParaRPr>
          </a:p>
          <a:p>
            <a:pPr algn="ctr"/>
            <a:r>
              <a:rPr lang="en-US" sz="4000" b="1" dirty="0" smtClean="0">
                <a:solidFill>
                  <a:srgbClr val="002060"/>
                </a:solidFill>
                <a:latin typeface="NikoshBAN" pitchFamily="2" charset="0"/>
                <a:cs typeface="NikoshBAN" pitchFamily="2" charset="0"/>
              </a:rPr>
              <a:t> </a:t>
            </a:r>
            <a:r>
              <a:rPr lang="ar-SA" sz="4000" b="1" dirty="0" smtClean="0">
                <a:solidFill>
                  <a:srgbClr val="002060"/>
                </a:solidFill>
                <a:latin typeface="Simplified Arabic" pitchFamily="18" charset="-78"/>
                <a:cs typeface="Simplified Arabic" pitchFamily="18" charset="-78"/>
              </a:rPr>
              <a:t>حرمت، دخلتم، ملكت، احل، اتوا، اعلم.</a:t>
            </a:r>
            <a:endParaRPr lang="en-US" sz="4000" b="1" dirty="0">
              <a:solidFill>
                <a:srgbClr val="002060"/>
              </a:solidFill>
              <a:latin typeface="Simplified Arabic" pitchFamily="18" charset="-78"/>
              <a:cs typeface="Simplified Arabic" pitchFamily="18" charset="-78"/>
            </a:endParaRPr>
          </a:p>
        </p:txBody>
      </p:sp>
      <p:sp>
        <p:nvSpPr>
          <p:cNvPr id="7" name="Rounded Rectangle 6"/>
          <p:cNvSpPr/>
          <p:nvPr/>
        </p:nvSpPr>
        <p:spPr>
          <a:xfrm>
            <a:off x="3352800" y="457200"/>
            <a:ext cx="2667000" cy="685800"/>
          </a:xfrm>
          <a:prstGeom prst="round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rgbClr val="FF0000"/>
                </a:solidFill>
                <a:latin typeface="NikoshBAN" pitchFamily="2" charset="0"/>
                <a:cs typeface="NikoshBAN" pitchFamily="2" charset="0"/>
              </a:rPr>
              <a:t>বাড়ির</a:t>
            </a:r>
            <a:r>
              <a:rPr lang="en-US" sz="4000" b="1" dirty="0" smtClean="0">
                <a:solidFill>
                  <a:srgbClr val="FF0000"/>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কাজ</a:t>
            </a:r>
            <a:endParaRPr lang="en-US" sz="4000" b="1" dirty="0">
              <a:solidFill>
                <a:srgbClr val="FF0000"/>
              </a:solidFill>
              <a:latin typeface="NikoshBAN" pitchFamily="2" charset="0"/>
              <a:cs typeface="NikoshBAN" pitchFamily="2" charset="0"/>
            </a:endParaRPr>
          </a:p>
        </p:txBody>
      </p:sp>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900" decel="100000" fill="hold"/>
                                        <p:tgtEl>
                                          <p:spTgt spid="7"/>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209800" y="5562600"/>
            <a:ext cx="4572000" cy="685800"/>
          </a:xfrm>
          <a:prstGeom prst="roundRect">
            <a:avLst/>
          </a:prstGeom>
          <a:solidFill>
            <a:schemeClr val="bg1">
              <a:lumMod val="9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FF0000"/>
                </a:solidFill>
                <a:latin typeface="NikoshBAN" pitchFamily="2" charset="0"/>
                <a:cs typeface="NikoshBAN" pitchFamily="2" charset="0"/>
              </a:rPr>
              <a:t>সকলকে</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আন্তরিক</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ধন্যবাদ</a:t>
            </a:r>
            <a:endParaRPr lang="en-US" sz="4000" dirty="0">
              <a:solidFill>
                <a:srgbClr val="FF0000"/>
              </a:solidFill>
              <a:latin typeface="NikoshBAN" pitchFamily="2" charset="0"/>
              <a:cs typeface="NikoshBAN" pitchFamily="2" charset="0"/>
            </a:endParaRPr>
          </a:p>
        </p:txBody>
      </p:sp>
      <p:pic>
        <p:nvPicPr>
          <p:cNvPr id="4" name="Picture 3" descr=";দত.jpg"/>
          <p:cNvPicPr>
            <a:picLocks noChangeAspect="1"/>
          </p:cNvPicPr>
          <p:nvPr/>
        </p:nvPicPr>
        <p:blipFill>
          <a:blip r:embed="rId2"/>
          <a:stretch>
            <a:fillRect/>
          </a:stretch>
        </p:blipFill>
        <p:spPr>
          <a:xfrm>
            <a:off x="838200" y="461024"/>
            <a:ext cx="7696200" cy="4908575"/>
          </a:xfrm>
          <a:prstGeom prst="rect">
            <a:avLst/>
          </a:prstGeom>
        </p:spPr>
      </p:pic>
      <p:sp>
        <p:nvSpPr>
          <p:cNvPr id="7" name="Rounded Rectangle 6"/>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rose002.JPG"/>
          <p:cNvPicPr>
            <a:picLocks noChangeAspect="1"/>
          </p:cNvPicPr>
          <p:nvPr/>
        </p:nvPicPr>
        <p:blipFill>
          <a:blip r:embed="rId2"/>
          <a:stretch>
            <a:fillRect/>
          </a:stretch>
        </p:blipFill>
        <p:spPr>
          <a:xfrm flipH="1">
            <a:off x="5181600" y="609600"/>
            <a:ext cx="533400" cy="5943600"/>
          </a:xfrm>
          <a:prstGeom prst="rect">
            <a:avLst/>
          </a:prstGeom>
        </p:spPr>
      </p:pic>
      <p:sp>
        <p:nvSpPr>
          <p:cNvPr id="10" name="Title 1"/>
          <p:cNvSpPr txBox="1">
            <a:spLocks/>
          </p:cNvSpPr>
          <p:nvPr/>
        </p:nvSpPr>
        <p:spPr>
          <a:xfrm>
            <a:off x="2514600" y="228600"/>
            <a:ext cx="4953000" cy="1143000"/>
          </a:xfrm>
          <a:prstGeom prst="rect">
            <a:avLst/>
          </a:prstGeom>
          <a:noFill/>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BD" sz="7200" b="1" i="0" u="none" strike="noStrike" kern="1200" cap="none" spc="0" normalizeH="0" baseline="0" noProof="0" dirty="0" smtClean="0">
                <a:ln>
                  <a:noFill/>
                </a:ln>
                <a:solidFill>
                  <a:srgbClr val="FF0000"/>
                </a:solidFill>
                <a:effectLst>
                  <a:outerShdw blurRad="53975" dist="22860" dir="5400000" algn="tl" rotWithShape="0">
                    <a:srgbClr val="000000">
                      <a:alpha val="55000"/>
                    </a:srgbClr>
                  </a:outerShdw>
                </a:effectLst>
                <a:uLnTx/>
                <a:uFillTx/>
                <a:latin typeface="NikoshBAN" pitchFamily="2" charset="0"/>
                <a:ea typeface="+mj-ea"/>
                <a:cs typeface="NikoshBAN" pitchFamily="2" charset="0"/>
              </a:rPr>
              <a:t>পরিচিতি</a:t>
            </a:r>
            <a:endParaRPr kumimoji="0" lang="en-US" sz="7200" b="1" i="0" u="none" strike="noStrike" kern="1200" cap="none" spc="0" normalizeH="0" baseline="0" noProof="0" dirty="0">
              <a:ln>
                <a:noFill/>
              </a:ln>
              <a:solidFill>
                <a:srgbClr val="FF0000"/>
              </a:solidFill>
              <a:effectLst>
                <a:outerShdw blurRad="53975" dist="22860" dir="5400000" algn="tl" rotWithShape="0">
                  <a:srgbClr val="000000">
                    <a:alpha val="55000"/>
                  </a:srgbClr>
                </a:outerShdw>
              </a:effectLst>
              <a:uLnTx/>
              <a:uFillTx/>
              <a:latin typeface="NikoshBAN" pitchFamily="2" charset="0"/>
              <a:ea typeface="+mj-ea"/>
              <a:cs typeface="NikoshBAN" pitchFamily="2" charset="0"/>
            </a:endParaRPr>
          </a:p>
        </p:txBody>
      </p:sp>
      <p:sp>
        <p:nvSpPr>
          <p:cNvPr id="11" name="Content Placeholder 2"/>
          <p:cNvSpPr txBox="1">
            <a:spLocks/>
          </p:cNvSpPr>
          <p:nvPr/>
        </p:nvSpPr>
        <p:spPr>
          <a:xfrm>
            <a:off x="1066800" y="2438400"/>
            <a:ext cx="4267200" cy="4191000"/>
          </a:xfrm>
          <a:prstGeom prst="rect">
            <a:avLst/>
          </a:prstGeom>
        </p:spPr>
        <p:txBody>
          <a:bodyPr>
            <a:normAutofit/>
          </a:bodyPr>
          <a:lstStyle/>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60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মো</a:t>
            </a:r>
            <a:r>
              <a:rPr kumimoji="0" lang="en-US" sz="6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r>
              <a:rPr kumimoji="0" lang="en-US" sz="60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জাফর</a:t>
            </a:r>
            <a:r>
              <a:rPr kumimoji="0" lang="en-US" sz="6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r>
              <a:rPr kumimoji="0" lang="en-US" sz="60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আলী</a:t>
            </a:r>
            <a:endParaRPr kumimoji="0" lang="bn-BD" sz="36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endParaRP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আরবি</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প্রভাষক</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a:t>
            </a: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রামপুর</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আদর্শ</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আলিম</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মাদরাসা</a:t>
            </a:r>
            <a:endPar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endParaRP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চাঁদপুর</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সদর</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চাঁদপুর</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a:t>
            </a: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bn-BD"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মোবাইল ন</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০১৮১৪২৪১১৬২</a:t>
            </a: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mail:mzafaralicp@gmail.com</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dirty="0">
              <a:ln>
                <a:noFill/>
              </a:ln>
              <a:solidFill>
                <a:schemeClr val="tx1"/>
              </a:solidFill>
              <a:effectLst/>
              <a:uLnTx/>
              <a:uFillTx/>
              <a:latin typeface="NikoshBAN" pitchFamily="2" charset="0"/>
              <a:ea typeface="+mn-ea"/>
              <a:cs typeface="NikoshBAN" pitchFamily="2" charset="0"/>
            </a:endParaRPr>
          </a:p>
        </p:txBody>
      </p:sp>
      <p:sp>
        <p:nvSpPr>
          <p:cNvPr id="12" name="TextBox 11"/>
          <p:cNvSpPr txBox="1"/>
          <p:nvPr/>
        </p:nvSpPr>
        <p:spPr>
          <a:xfrm>
            <a:off x="5334000" y="2590800"/>
            <a:ext cx="3505200" cy="2800767"/>
          </a:xfrm>
          <a:prstGeom prst="rect">
            <a:avLst/>
          </a:prstGeom>
          <a:noFill/>
        </p:spPr>
        <p:txBody>
          <a:bodyPr wrap="square" rtlCol="0">
            <a:spAutoFit/>
          </a:bodyPr>
          <a:lstStyle/>
          <a:p>
            <a:pPr algn="ctr"/>
            <a:r>
              <a:rPr lang="bn-BD" sz="4800" b="1" dirty="0" smtClean="0">
                <a:effectLst>
                  <a:outerShdw blurRad="38100" dist="38100" dir="2700000" algn="tl">
                    <a:srgbClr val="000000">
                      <a:alpha val="43137"/>
                    </a:srgbClr>
                  </a:outerShdw>
                </a:effectLst>
                <a:latin typeface="NikoshBAN" pitchFamily="2" charset="0"/>
                <a:cs typeface="NikoshBAN" pitchFamily="2" charset="0"/>
              </a:rPr>
              <a:t>শ্রে</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ণি</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আলিম</a:t>
            </a:r>
            <a:endParaRPr lang="en-US" sz="4800" b="1" dirty="0" smtClean="0">
              <a:effectLst>
                <a:outerShdw blurRad="38100" dist="38100" dir="2700000" algn="tl">
                  <a:srgbClr val="000000">
                    <a:alpha val="43137"/>
                  </a:srgbClr>
                </a:outerShdw>
              </a:effectLst>
              <a:latin typeface="NikoshBAN" pitchFamily="2" charset="0"/>
              <a:cs typeface="NikoshBAN" pitchFamily="2" charset="0"/>
            </a:endParaRPr>
          </a:p>
          <a:p>
            <a:pPr algn="ctr"/>
            <a:r>
              <a:rPr lang="bn-BD" sz="3200" dirty="0" smtClean="0">
                <a:latin typeface="NikoshBAN" pitchFamily="2" charset="0"/>
                <a:cs typeface="NikoshBAN" pitchFamily="2" charset="0"/>
              </a:rPr>
              <a:t>বিষয়</a:t>
            </a:r>
            <a:r>
              <a:rPr lang="en-US" sz="3200" dirty="0" smtClean="0">
                <a:latin typeface="NikoshBAN" pitchFamily="2" charset="0"/>
                <a:cs typeface="NikoshBAN" pitchFamily="2" charset="0"/>
              </a:rPr>
              <a:t>:</a:t>
            </a:r>
            <a:r>
              <a:rPr lang="en-US" sz="3200" dirty="0">
                <a:latin typeface="NikoshBAN" pitchFamily="2" charset="0"/>
                <a:cs typeface="NikoshBAN" pitchFamily="2" charset="0"/>
              </a:rPr>
              <a:t> </a:t>
            </a:r>
            <a:r>
              <a:rPr lang="en-US" sz="3200" dirty="0" err="1" smtClean="0">
                <a:latin typeface="NikoshBAN" pitchFamily="2" charset="0"/>
                <a:cs typeface="NikoshBAN" pitchFamily="2" charset="0"/>
              </a:rPr>
              <a:t>কুরআন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মাজীদ</a:t>
            </a:r>
            <a:endParaRPr lang="bn-BD" sz="3200" dirty="0" smtClean="0">
              <a:latin typeface="NikoshBAN" pitchFamily="2" charset="0"/>
              <a:cs typeface="NikoshBAN" pitchFamily="2" charset="0"/>
            </a:endParaRPr>
          </a:p>
          <a:p>
            <a:pPr algn="ctr"/>
            <a:r>
              <a:rPr lang="en-US" sz="3200" dirty="0" err="1" smtClean="0">
                <a:latin typeface="NikoshBAN" pitchFamily="2" charset="0"/>
                <a:cs typeface="NikoshBAN" pitchFamily="2" charset="0"/>
              </a:rPr>
              <a:t>সূরা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নিসা</a:t>
            </a:r>
            <a:endParaRPr lang="en-US" sz="3200" dirty="0" smtClean="0">
              <a:latin typeface="NikoshBAN" pitchFamily="2" charset="0"/>
              <a:cs typeface="NikoshBAN" pitchFamily="2" charset="0"/>
            </a:endParaRPr>
          </a:p>
          <a:p>
            <a:pPr algn="ctr"/>
            <a:r>
              <a:rPr lang="en-US" sz="3200" dirty="0" err="1" smtClean="0">
                <a:latin typeface="NikoshBAN" pitchFamily="2" charset="0"/>
                <a:cs typeface="NikoshBAN" pitchFamily="2" charset="0"/>
              </a:rPr>
              <a:t>আয়াত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নম্বর</a:t>
            </a:r>
            <a:r>
              <a:rPr lang="en-US" sz="3200" dirty="0" smtClean="0">
                <a:latin typeface="NikoshBAN" pitchFamily="2" charset="0"/>
                <a:cs typeface="NikoshBAN" pitchFamily="2" charset="0"/>
              </a:rPr>
              <a:t>: 23-25</a:t>
            </a:r>
          </a:p>
          <a:p>
            <a:pPr algn="ctr"/>
            <a:r>
              <a:rPr lang="en-US" sz="3200" dirty="0" smtClean="0">
                <a:latin typeface="NikoshBAN" pitchFamily="2" charset="0"/>
                <a:cs typeface="NikoshBAN" pitchFamily="2" charset="0"/>
              </a:rPr>
              <a:t>তারিখ:১২/১০/২০২১</a:t>
            </a:r>
            <a:endParaRPr lang="en-US" sz="3200" dirty="0" smtClean="0">
              <a:latin typeface="NikoshBAN" pitchFamily="2" charset="0"/>
              <a:cs typeface="NikoshBAN" pitchFamily="2" charset="0"/>
            </a:endParaRPr>
          </a:p>
        </p:txBody>
      </p:sp>
      <p:pic>
        <p:nvPicPr>
          <p:cNvPr id="13" name="Picture 12" descr="াআ.jpg"/>
          <p:cNvPicPr>
            <a:picLocks noChangeAspect="1"/>
          </p:cNvPicPr>
          <p:nvPr/>
        </p:nvPicPr>
        <p:blipFill>
          <a:blip r:embed="rId3"/>
          <a:stretch>
            <a:fillRect/>
          </a:stretch>
        </p:blipFill>
        <p:spPr>
          <a:xfrm>
            <a:off x="6172200" y="838200"/>
            <a:ext cx="2590800" cy="1676400"/>
          </a:xfrm>
          <a:prstGeom prst="rect">
            <a:avLst/>
          </a:prstGeom>
        </p:spPr>
      </p:pic>
      <p:sp>
        <p:nvSpPr>
          <p:cNvPr id="14" name="Rounded Rectangle 13"/>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16" name="Picture 15" descr="rsz_img_20200203_194024.jpg"/>
          <p:cNvPicPr>
            <a:picLocks noChangeAspect="1"/>
          </p:cNvPicPr>
          <p:nvPr/>
        </p:nvPicPr>
        <p:blipFill>
          <a:blip r:embed="rId4" cstate="print"/>
          <a:srcRect l="2418" t="3333" r="3817"/>
          <a:stretch>
            <a:fillRect/>
          </a:stretch>
        </p:blipFill>
        <p:spPr>
          <a:xfrm>
            <a:off x="685800" y="381000"/>
            <a:ext cx="1905000" cy="2209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1000" fill="hold"/>
                                        <p:tgtEl>
                                          <p:spTgt spid="16"/>
                                        </p:tgtEl>
                                        <p:attrNameLst>
                                          <p:attrName>ppt_w</p:attrName>
                                        </p:attrNameLst>
                                      </p:cBhvr>
                                      <p:tavLst>
                                        <p:tav tm="0">
                                          <p:val>
                                            <p:strVal val="#ppt_w*0.70"/>
                                          </p:val>
                                        </p:tav>
                                        <p:tav tm="100000">
                                          <p:val>
                                            <p:strVal val="#ppt_w"/>
                                          </p:val>
                                        </p:tav>
                                      </p:tavLst>
                                    </p:anim>
                                    <p:anim calcmode="lin" valueType="num">
                                      <p:cBhvr>
                                        <p:cTn id="13" dur="1000" fill="hold"/>
                                        <p:tgtEl>
                                          <p:spTgt spid="16"/>
                                        </p:tgtEl>
                                        <p:attrNameLst>
                                          <p:attrName>ppt_h</p:attrName>
                                        </p:attrNameLst>
                                      </p:cBhvr>
                                      <p:tavLst>
                                        <p:tav tm="0">
                                          <p:val>
                                            <p:strVal val="#ppt_h"/>
                                          </p:val>
                                        </p:tav>
                                        <p:tav tm="100000">
                                          <p:val>
                                            <p:strVal val="#ppt_h"/>
                                          </p:val>
                                        </p:tav>
                                      </p:tavLst>
                                    </p:anim>
                                    <p:animEffect transition="in" filter="fade">
                                      <p:cBhvr>
                                        <p:cTn id="14" dur="10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iterate type="lt">
                                    <p:tmPct val="0"/>
                                  </p:iterate>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1000"/>
                                        <p:tgtEl>
                                          <p:spTgt spid="11">
                                            <p:txEl>
                                              <p:pRg st="0" end="0"/>
                                            </p:txEl>
                                          </p:spTgt>
                                        </p:tgtEl>
                                      </p:cBhvr>
                                    </p:animEffect>
                                    <p:anim calcmode="lin" valueType="num">
                                      <p:cBhvr>
                                        <p:cTn id="20"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iterate type="lt">
                                    <p:tmPct val="0"/>
                                  </p:iterate>
                                  <p:childTnLst>
                                    <p:set>
                                      <p:cBhvr>
                                        <p:cTn id="25" dur="1" fill="hold">
                                          <p:stCondLst>
                                            <p:cond delay="0"/>
                                          </p:stCondLst>
                                        </p:cTn>
                                        <p:tgtEl>
                                          <p:spTgt spid="11">
                                            <p:txEl>
                                              <p:pRg st="1" end="1"/>
                                            </p:txEl>
                                          </p:spTgt>
                                        </p:tgtEl>
                                        <p:attrNameLst>
                                          <p:attrName>style.visibility</p:attrName>
                                        </p:attrNameLst>
                                      </p:cBhvr>
                                      <p:to>
                                        <p:strVal val="visible"/>
                                      </p:to>
                                    </p:set>
                                    <p:animEffect transition="in" filter="fade">
                                      <p:cBhvr>
                                        <p:cTn id="26" dur="1000"/>
                                        <p:tgtEl>
                                          <p:spTgt spid="11">
                                            <p:txEl>
                                              <p:pRg st="1" end="1"/>
                                            </p:txEl>
                                          </p:spTgt>
                                        </p:tgtEl>
                                      </p:cBhvr>
                                    </p:animEffect>
                                    <p:anim calcmode="lin" valueType="num">
                                      <p:cBhvr>
                                        <p:cTn id="27"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iterate type="lt">
                                    <p:tmPct val="0"/>
                                  </p:iterate>
                                  <p:childTnLst>
                                    <p:set>
                                      <p:cBhvr>
                                        <p:cTn id="32" dur="1" fill="hold">
                                          <p:stCondLst>
                                            <p:cond delay="0"/>
                                          </p:stCondLst>
                                        </p:cTn>
                                        <p:tgtEl>
                                          <p:spTgt spid="11">
                                            <p:txEl>
                                              <p:pRg st="2" end="2"/>
                                            </p:txEl>
                                          </p:spTgt>
                                        </p:tgtEl>
                                        <p:attrNameLst>
                                          <p:attrName>style.visibility</p:attrName>
                                        </p:attrNameLst>
                                      </p:cBhvr>
                                      <p:to>
                                        <p:strVal val="visible"/>
                                      </p:to>
                                    </p:set>
                                    <p:animEffect transition="in" filter="fade">
                                      <p:cBhvr>
                                        <p:cTn id="33" dur="1000"/>
                                        <p:tgtEl>
                                          <p:spTgt spid="11">
                                            <p:txEl>
                                              <p:pRg st="2" end="2"/>
                                            </p:txEl>
                                          </p:spTgt>
                                        </p:tgtEl>
                                      </p:cBhvr>
                                    </p:animEffect>
                                    <p:anim calcmode="lin" valueType="num">
                                      <p:cBhvr>
                                        <p:cTn id="34"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iterate type="lt">
                                    <p:tmPct val="0"/>
                                  </p:iterate>
                                  <p:childTnLst>
                                    <p:set>
                                      <p:cBhvr>
                                        <p:cTn id="39" dur="1" fill="hold">
                                          <p:stCondLst>
                                            <p:cond delay="0"/>
                                          </p:stCondLst>
                                        </p:cTn>
                                        <p:tgtEl>
                                          <p:spTgt spid="11">
                                            <p:txEl>
                                              <p:pRg st="3" end="3"/>
                                            </p:txEl>
                                          </p:spTgt>
                                        </p:tgtEl>
                                        <p:attrNameLst>
                                          <p:attrName>style.visibility</p:attrName>
                                        </p:attrNameLst>
                                      </p:cBhvr>
                                      <p:to>
                                        <p:strVal val="visible"/>
                                      </p:to>
                                    </p:set>
                                    <p:animEffect transition="in" filter="fade">
                                      <p:cBhvr>
                                        <p:cTn id="40" dur="1000"/>
                                        <p:tgtEl>
                                          <p:spTgt spid="11">
                                            <p:txEl>
                                              <p:pRg st="3" end="3"/>
                                            </p:txEl>
                                          </p:spTgt>
                                        </p:tgtEl>
                                      </p:cBhvr>
                                    </p:animEffect>
                                    <p:anim calcmode="lin" valueType="num">
                                      <p:cBhvr>
                                        <p:cTn id="41"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iterate type="lt">
                                    <p:tmPct val="0"/>
                                  </p:iterate>
                                  <p:childTnLst>
                                    <p:set>
                                      <p:cBhvr>
                                        <p:cTn id="46" dur="1" fill="hold">
                                          <p:stCondLst>
                                            <p:cond delay="0"/>
                                          </p:stCondLst>
                                        </p:cTn>
                                        <p:tgtEl>
                                          <p:spTgt spid="11">
                                            <p:txEl>
                                              <p:pRg st="4" end="4"/>
                                            </p:txEl>
                                          </p:spTgt>
                                        </p:tgtEl>
                                        <p:attrNameLst>
                                          <p:attrName>style.visibility</p:attrName>
                                        </p:attrNameLst>
                                      </p:cBhvr>
                                      <p:to>
                                        <p:strVal val="visible"/>
                                      </p:to>
                                    </p:set>
                                    <p:animEffect transition="in" filter="fade">
                                      <p:cBhvr>
                                        <p:cTn id="47" dur="1000"/>
                                        <p:tgtEl>
                                          <p:spTgt spid="11">
                                            <p:txEl>
                                              <p:pRg st="4" end="4"/>
                                            </p:txEl>
                                          </p:spTgt>
                                        </p:tgtEl>
                                      </p:cBhvr>
                                    </p:animEffect>
                                    <p:anim calcmode="lin" valueType="num">
                                      <p:cBhvr>
                                        <p:cTn id="48"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iterate type="lt">
                                    <p:tmPct val="0"/>
                                  </p:iterate>
                                  <p:childTnLst>
                                    <p:set>
                                      <p:cBhvr>
                                        <p:cTn id="53" dur="1" fill="hold">
                                          <p:stCondLst>
                                            <p:cond delay="0"/>
                                          </p:stCondLst>
                                        </p:cTn>
                                        <p:tgtEl>
                                          <p:spTgt spid="11">
                                            <p:txEl>
                                              <p:pRg st="5" end="5"/>
                                            </p:txEl>
                                          </p:spTgt>
                                        </p:tgtEl>
                                        <p:attrNameLst>
                                          <p:attrName>style.visibility</p:attrName>
                                        </p:attrNameLst>
                                      </p:cBhvr>
                                      <p:to>
                                        <p:strVal val="visible"/>
                                      </p:to>
                                    </p:set>
                                    <p:animEffect transition="in" filter="fade">
                                      <p:cBhvr>
                                        <p:cTn id="54" dur="1000"/>
                                        <p:tgtEl>
                                          <p:spTgt spid="11">
                                            <p:txEl>
                                              <p:pRg st="5" end="5"/>
                                            </p:txEl>
                                          </p:spTgt>
                                        </p:tgtEl>
                                      </p:cBhvr>
                                    </p:animEffect>
                                    <p:anim calcmode="lin" valueType="num">
                                      <p:cBhvr>
                                        <p:cTn id="55"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nodeType="clickEffect">
                                  <p:stCondLst>
                                    <p:cond delay="0"/>
                                  </p:stCondLst>
                                  <p:iterate type="lt">
                                    <p:tmPct val="0"/>
                                  </p:iterate>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iterate type="lt">
                                    <p:tmPct val="0"/>
                                  </p:iterate>
                                  <p:childTnLst>
                                    <p:set>
                                      <p:cBhvr>
                                        <p:cTn id="67" dur="1" fill="hold">
                                          <p:stCondLst>
                                            <p:cond delay="0"/>
                                          </p:stCondLst>
                                        </p:cTn>
                                        <p:tgtEl>
                                          <p:spTgt spid="12"/>
                                        </p:tgtEl>
                                        <p:attrNameLst>
                                          <p:attrName>style.visibility</p:attrName>
                                        </p:attrNameLst>
                                      </p:cBhvr>
                                      <p:to>
                                        <p:strVal val="visible"/>
                                      </p:to>
                                    </p:set>
                                    <p:animEffect transition="in" filter="fade">
                                      <p:cBhvr>
                                        <p:cTn id="68" dur="1000"/>
                                        <p:tgtEl>
                                          <p:spTgt spid="12"/>
                                        </p:tgtEl>
                                      </p:cBhvr>
                                    </p:animEffect>
                                    <p:anim calcmode="lin" valueType="num">
                                      <p:cBhvr>
                                        <p:cTn id="69" dur="1000" fill="hold"/>
                                        <p:tgtEl>
                                          <p:spTgt spid="12"/>
                                        </p:tgtEl>
                                        <p:attrNameLst>
                                          <p:attrName>ppt_x</p:attrName>
                                        </p:attrNameLst>
                                      </p:cBhvr>
                                      <p:tavLst>
                                        <p:tav tm="0">
                                          <p:val>
                                            <p:strVal val="#ppt_x"/>
                                          </p:val>
                                        </p:tav>
                                        <p:tav tm="100000">
                                          <p:val>
                                            <p:strVal val="#ppt_x"/>
                                          </p:val>
                                        </p:tav>
                                      </p:tavLst>
                                    </p:anim>
                                    <p:anim calcmode="lin" valueType="num">
                                      <p:cBhvr>
                                        <p:cTn id="7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228600"/>
            <a:ext cx="6096000" cy="1021556"/>
          </a:xfrm>
          <a:prstGeom prst="flowChartAlternateProcess">
            <a:avLst/>
          </a:prstGeom>
          <a:noFill/>
        </p:spPr>
        <p:txBody>
          <a:bodyPr wrap="square" rtlCol="0">
            <a:spAutoFit/>
          </a:bodyPr>
          <a:lstStyle/>
          <a:p>
            <a:pPr algn="ctr"/>
            <a:r>
              <a:rPr lang="en-US" sz="5400" b="1" dirty="0" err="1" smtClean="0">
                <a:ln>
                  <a:solidFill>
                    <a:schemeClr val="accent4">
                      <a:lumMod val="20000"/>
                      <a:lumOff val="80000"/>
                    </a:schemeClr>
                  </a:solidFill>
                </a:ln>
                <a:solidFill>
                  <a:srgbClr val="FF0000"/>
                </a:solidFill>
                <a:latin typeface="NikoshBAN" pitchFamily="2" charset="0"/>
                <a:cs typeface="NikoshBAN" pitchFamily="2" charset="0"/>
              </a:rPr>
              <a:t>নিচের</a:t>
            </a:r>
            <a:r>
              <a:rPr lang="en-US" sz="5400" b="1" dirty="0" smtClean="0">
                <a:ln>
                  <a:solidFill>
                    <a:schemeClr val="accent4">
                      <a:lumMod val="20000"/>
                      <a:lumOff val="80000"/>
                    </a:schemeClr>
                  </a:solidFill>
                </a:ln>
                <a:solidFill>
                  <a:srgbClr val="FF0000"/>
                </a:solidFill>
                <a:latin typeface="NikoshBAN" pitchFamily="2" charset="0"/>
                <a:cs typeface="NikoshBAN" pitchFamily="2" charset="0"/>
              </a:rPr>
              <a:t> </a:t>
            </a:r>
            <a:r>
              <a:rPr lang="en-US" sz="5400" b="1" dirty="0" err="1" smtClean="0">
                <a:ln>
                  <a:solidFill>
                    <a:schemeClr val="accent4">
                      <a:lumMod val="20000"/>
                      <a:lumOff val="80000"/>
                    </a:schemeClr>
                  </a:solidFill>
                </a:ln>
                <a:solidFill>
                  <a:srgbClr val="FF0000"/>
                </a:solidFill>
                <a:latin typeface="NikoshBAN" pitchFamily="2" charset="0"/>
                <a:cs typeface="NikoshBAN" pitchFamily="2" charset="0"/>
              </a:rPr>
              <a:t>ছবিগুলো</a:t>
            </a:r>
            <a:r>
              <a:rPr lang="en-US" sz="5400" b="1" dirty="0" smtClean="0">
                <a:ln>
                  <a:solidFill>
                    <a:schemeClr val="accent4">
                      <a:lumMod val="20000"/>
                      <a:lumOff val="80000"/>
                    </a:schemeClr>
                  </a:solidFill>
                </a:ln>
                <a:solidFill>
                  <a:srgbClr val="FF0000"/>
                </a:solidFill>
                <a:latin typeface="NikoshBAN" pitchFamily="2" charset="0"/>
                <a:cs typeface="NikoshBAN" pitchFamily="2" charset="0"/>
              </a:rPr>
              <a:t> </a:t>
            </a:r>
            <a:r>
              <a:rPr lang="en-US" sz="5400" b="1" dirty="0" err="1" smtClean="0">
                <a:ln>
                  <a:solidFill>
                    <a:schemeClr val="accent4">
                      <a:lumMod val="20000"/>
                      <a:lumOff val="80000"/>
                    </a:schemeClr>
                  </a:solidFill>
                </a:ln>
                <a:solidFill>
                  <a:srgbClr val="FF0000"/>
                </a:solidFill>
                <a:latin typeface="NikoshBAN" pitchFamily="2" charset="0"/>
                <a:cs typeface="NikoshBAN" pitchFamily="2" charset="0"/>
              </a:rPr>
              <a:t>লক্ষ্য</a:t>
            </a:r>
            <a:r>
              <a:rPr lang="en-US" sz="5400" b="1" dirty="0" smtClean="0">
                <a:ln>
                  <a:solidFill>
                    <a:schemeClr val="accent4">
                      <a:lumMod val="20000"/>
                      <a:lumOff val="80000"/>
                    </a:schemeClr>
                  </a:solidFill>
                </a:ln>
                <a:solidFill>
                  <a:srgbClr val="FF0000"/>
                </a:solidFill>
                <a:latin typeface="NikoshBAN" pitchFamily="2" charset="0"/>
                <a:cs typeface="NikoshBAN" pitchFamily="2" charset="0"/>
              </a:rPr>
              <a:t> </a:t>
            </a:r>
            <a:r>
              <a:rPr lang="en-US" sz="5400" b="1" dirty="0" err="1" smtClean="0">
                <a:ln>
                  <a:solidFill>
                    <a:schemeClr val="accent4">
                      <a:lumMod val="20000"/>
                      <a:lumOff val="80000"/>
                    </a:schemeClr>
                  </a:solidFill>
                </a:ln>
                <a:solidFill>
                  <a:srgbClr val="FF0000"/>
                </a:solidFill>
                <a:latin typeface="NikoshBAN" pitchFamily="2" charset="0"/>
                <a:cs typeface="NikoshBAN" pitchFamily="2" charset="0"/>
              </a:rPr>
              <a:t>কর</a:t>
            </a:r>
            <a:r>
              <a:rPr lang="en-US" sz="5400" b="1" dirty="0" smtClean="0">
                <a:ln>
                  <a:solidFill>
                    <a:schemeClr val="accent4">
                      <a:lumMod val="20000"/>
                      <a:lumOff val="80000"/>
                    </a:schemeClr>
                  </a:solidFill>
                </a:ln>
                <a:solidFill>
                  <a:srgbClr val="FF0000"/>
                </a:solidFill>
                <a:latin typeface="NikoshBAN" pitchFamily="2" charset="0"/>
                <a:cs typeface="NikoshBAN" pitchFamily="2" charset="0"/>
              </a:rPr>
              <a:t>:</a:t>
            </a:r>
            <a:endParaRPr lang="en-US" sz="5400" b="1" dirty="0">
              <a:ln>
                <a:solidFill>
                  <a:schemeClr val="accent4">
                    <a:lumMod val="20000"/>
                    <a:lumOff val="80000"/>
                  </a:schemeClr>
                </a:solidFill>
              </a:ln>
              <a:solidFill>
                <a:srgbClr val="FF0000"/>
              </a:solidFill>
              <a:latin typeface="NikoshBAN" pitchFamily="2" charset="0"/>
              <a:cs typeface="NikoshBAN" pitchFamily="2" charset="0"/>
            </a:endParaRPr>
          </a:p>
        </p:txBody>
      </p:sp>
      <p:sp>
        <p:nvSpPr>
          <p:cNvPr id="15" name="Rounded Rectangle 14"/>
          <p:cNvSpPr/>
          <p:nvPr/>
        </p:nvSpPr>
        <p:spPr>
          <a:xfrm>
            <a:off x="2057400" y="5257800"/>
            <a:ext cx="57150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latin typeface="NikoshBAN" pitchFamily="2" charset="0"/>
                <a:cs typeface="NikoshBAN" pitchFamily="2" charset="0"/>
              </a:rPr>
              <a:t>এ </a:t>
            </a:r>
            <a:r>
              <a:rPr lang="en-US" sz="4400" b="1" dirty="0" err="1" smtClean="0">
                <a:solidFill>
                  <a:schemeClr val="tx1"/>
                </a:solidFill>
                <a:latin typeface="NikoshBAN" pitchFamily="2" charset="0"/>
                <a:cs typeface="NikoshBAN" pitchFamily="2" charset="0"/>
              </a:rPr>
              <a:t>বিষয়ে</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শরীয়তের</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বিধান</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কী</a:t>
            </a:r>
            <a:r>
              <a:rPr lang="en-US" sz="4400" b="1" dirty="0" smtClean="0">
                <a:solidFill>
                  <a:schemeClr val="tx1"/>
                </a:solidFill>
                <a:latin typeface="NikoshBAN" pitchFamily="2" charset="0"/>
                <a:cs typeface="NikoshBAN" pitchFamily="2" charset="0"/>
              </a:rPr>
              <a:t>?</a:t>
            </a:r>
            <a:endParaRPr lang="en-US" sz="4400" b="1" dirty="0">
              <a:solidFill>
                <a:schemeClr val="tx1"/>
              </a:solidFill>
              <a:latin typeface="NikoshBAN" pitchFamily="2" charset="0"/>
              <a:cs typeface="NikoshBAN" pitchFamily="2" charset="0"/>
            </a:endParaRPr>
          </a:p>
        </p:txBody>
      </p:sp>
      <p:sp>
        <p:nvSpPr>
          <p:cNvPr id="16" name="Rounded Rectangle 15"/>
          <p:cNvSpPr/>
          <p:nvPr/>
        </p:nvSpPr>
        <p:spPr>
          <a:xfrm rot="19953434">
            <a:off x="76333" y="599556"/>
            <a:ext cx="1676400" cy="40874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accent1">
                    <a:lumMod val="75000"/>
                  </a:schemeClr>
                </a:solidFill>
                <a:latin typeface="NikoshBAN" pitchFamily="2" charset="0"/>
                <a:cs typeface="NikoshBAN" pitchFamily="2" charset="0"/>
              </a:rPr>
              <a:t>প্রতীকি</a:t>
            </a:r>
            <a:r>
              <a:rPr lang="en-US" sz="2000" b="1" dirty="0" smtClean="0">
                <a:solidFill>
                  <a:schemeClr val="accent1">
                    <a:lumMod val="75000"/>
                  </a:schemeClr>
                </a:solidFill>
                <a:latin typeface="NikoshBAN" pitchFamily="2" charset="0"/>
                <a:cs typeface="NikoshBAN" pitchFamily="2" charset="0"/>
              </a:rPr>
              <a:t> </a:t>
            </a:r>
            <a:r>
              <a:rPr lang="en-US" sz="2000" b="1" dirty="0" err="1" smtClean="0">
                <a:solidFill>
                  <a:schemeClr val="accent1">
                    <a:lumMod val="75000"/>
                  </a:schemeClr>
                </a:solidFill>
                <a:latin typeface="NikoshBAN" pitchFamily="2" charset="0"/>
                <a:cs typeface="NikoshBAN" pitchFamily="2" charset="0"/>
              </a:rPr>
              <a:t>ছবি</a:t>
            </a:r>
            <a:endParaRPr lang="en-US" sz="2000" b="1" dirty="0">
              <a:solidFill>
                <a:schemeClr val="accent1">
                  <a:lumMod val="75000"/>
                </a:schemeClr>
              </a:solidFill>
              <a:latin typeface="NikoshBAN" pitchFamily="2" charset="0"/>
              <a:cs typeface="NikoshBAN" pitchFamily="2" charset="0"/>
            </a:endParaRPr>
          </a:p>
        </p:txBody>
      </p:sp>
      <p:sp>
        <p:nvSpPr>
          <p:cNvPr id="12" name="Rounded Rectangle 11"/>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9" name="Picture 8" descr="স১১.jpg"/>
          <p:cNvPicPr>
            <a:picLocks noChangeAspect="1"/>
          </p:cNvPicPr>
          <p:nvPr/>
        </p:nvPicPr>
        <p:blipFill>
          <a:blip r:embed="rId2"/>
          <a:stretch>
            <a:fillRect/>
          </a:stretch>
        </p:blipFill>
        <p:spPr>
          <a:xfrm>
            <a:off x="4495800" y="1750338"/>
            <a:ext cx="3828867" cy="2247662"/>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descr="n21.jpg"/>
          <p:cNvPicPr>
            <a:picLocks noChangeAspect="1"/>
          </p:cNvPicPr>
          <p:nvPr/>
        </p:nvPicPr>
        <p:blipFill>
          <a:blip r:embed="rId3"/>
          <a:stretch>
            <a:fillRect/>
          </a:stretch>
        </p:blipFill>
        <p:spPr>
          <a:xfrm>
            <a:off x="762000" y="1841809"/>
            <a:ext cx="3581401" cy="2183781"/>
          </a:xfrm>
          <a:prstGeom prst="round2Diag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ppt_x</p:attrName>
                                        </p:attrNameLst>
                                      </p:cBhvr>
                                      <p:tavLst>
                                        <p:tav tm="0">
                                          <p:val>
                                            <p:strVal val="#ppt_x-.2"/>
                                          </p:val>
                                        </p:tav>
                                        <p:tav tm="100000">
                                          <p:val>
                                            <p:strVal val="#ppt_x"/>
                                          </p:val>
                                        </p:tav>
                                      </p:tavLst>
                                    </p:anim>
                                    <p:anim calcmode="lin" valueType="num">
                                      <p:cBhvr>
                                        <p:cTn id="2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743200" y="5486400"/>
            <a:ext cx="4343400" cy="6096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solidFill>
                  <a:schemeClr val="tx1"/>
                </a:solidFill>
                <a:latin typeface="NikoshBAN" pitchFamily="2" charset="0"/>
                <a:cs typeface="NikoshBAN" pitchFamily="2" charset="0"/>
              </a:rPr>
              <a:t>আয়াত</a:t>
            </a:r>
            <a:r>
              <a:rPr lang="en-US" sz="4400" dirty="0" smtClean="0">
                <a:solidFill>
                  <a:schemeClr val="tx1"/>
                </a:solidFill>
                <a:latin typeface="NikoshBAN" pitchFamily="2" charset="0"/>
                <a:cs typeface="NikoshBAN" pitchFamily="2" charset="0"/>
              </a:rPr>
              <a:t> </a:t>
            </a:r>
            <a:r>
              <a:rPr lang="en-US" sz="4400" dirty="0" err="1" smtClean="0">
                <a:solidFill>
                  <a:schemeClr val="tx1"/>
                </a:solidFill>
                <a:latin typeface="NikoshBAN" pitchFamily="2" charset="0"/>
                <a:cs typeface="NikoshBAN" pitchFamily="2" charset="0"/>
              </a:rPr>
              <a:t>নম্বর</a:t>
            </a:r>
            <a:r>
              <a:rPr lang="en-US" sz="4400" dirty="0" smtClean="0">
                <a:solidFill>
                  <a:schemeClr val="tx1"/>
                </a:solidFill>
                <a:latin typeface="NikoshBAN" pitchFamily="2" charset="0"/>
                <a:cs typeface="NikoshBAN" pitchFamily="2" charset="0"/>
              </a:rPr>
              <a:t> : 23-25</a:t>
            </a:r>
            <a:endParaRPr lang="en-US" sz="4400" dirty="0">
              <a:solidFill>
                <a:schemeClr val="tx1"/>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7" name="Picture 6" descr="স২৪.png"/>
          <p:cNvPicPr>
            <a:picLocks noChangeAspect="1"/>
          </p:cNvPicPr>
          <p:nvPr/>
        </p:nvPicPr>
        <p:blipFill>
          <a:blip r:embed="rId3"/>
          <a:stretch>
            <a:fillRect/>
          </a:stretch>
        </p:blipFill>
        <p:spPr>
          <a:xfrm>
            <a:off x="228600" y="762000"/>
            <a:ext cx="8698651" cy="40385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81400" y="533400"/>
            <a:ext cx="2514600" cy="838200"/>
          </a:xfrm>
          <a:prstGeom prst="rect">
            <a:avLst/>
          </a:prstGeom>
          <a:solidFill>
            <a:schemeClr val="accent4">
              <a:lumMod val="20000"/>
              <a:lumOff val="80000"/>
            </a:schemeClr>
          </a:solidFill>
          <a:ln>
            <a:solidFill>
              <a:schemeClr val="accent1">
                <a:lumMod val="20000"/>
                <a:lumOff val="80000"/>
              </a:schemeClr>
            </a:solidFill>
          </a:ln>
        </p:spPr>
        <p:txBody>
          <a:bodyPr>
            <a:noAutofit/>
          </a:bodyPr>
          <a:lstStyle/>
          <a:p>
            <a:pPr marL="742950" marR="0" lvl="0" indent="-742950" algn="ctr" defTabSz="914400" rtl="0" eaLnBrk="1" fontAlgn="auto" latinLnBrk="0" hangingPunct="1">
              <a:lnSpc>
                <a:spcPct val="100000"/>
              </a:lnSpc>
              <a:spcBef>
                <a:spcPct val="0"/>
              </a:spcBef>
              <a:spcAft>
                <a:spcPts val="0"/>
              </a:spcAft>
              <a:buClrTx/>
              <a:buSzTx/>
              <a:buFontTx/>
              <a:buNone/>
              <a:tabLst/>
              <a:defRPr/>
            </a:pPr>
            <a:r>
              <a:rPr kumimoji="0" lang="bn-BD" sz="6000" b="1" i="0" u="none" strike="noStrike" kern="1200" cap="none" spc="0" normalizeH="0" baseline="0" noProof="0" dirty="0" smtClean="0">
                <a:ln>
                  <a:noFill/>
                </a:ln>
                <a:solidFill>
                  <a:srgbClr val="FF0000"/>
                </a:solidFill>
                <a:effectLst>
                  <a:outerShdw blurRad="53975" dist="22860" dir="5400000" algn="tl" rotWithShape="0">
                    <a:srgbClr val="000000">
                      <a:alpha val="55000"/>
                    </a:srgbClr>
                  </a:outerShdw>
                </a:effectLst>
                <a:uLnTx/>
                <a:uFillTx/>
                <a:latin typeface="NikoshBAN" pitchFamily="2" charset="0"/>
                <a:ea typeface="+mj-ea"/>
                <a:cs typeface="NikoshBAN" pitchFamily="2" charset="0"/>
              </a:rPr>
              <a:t>শিখনফল</a:t>
            </a:r>
            <a:endParaRPr kumimoji="0" lang="en-US" sz="6000" b="1" i="0" u="none" strike="noStrike" kern="1200" cap="none" spc="0" normalizeH="0" baseline="0" noProof="0" dirty="0">
              <a:ln>
                <a:noFill/>
              </a:ln>
              <a:solidFill>
                <a:srgbClr val="FF0000"/>
              </a:solidFill>
              <a:effectLst>
                <a:outerShdw blurRad="53975" dist="22860" dir="5400000" algn="tl" rotWithShape="0">
                  <a:srgbClr val="000000">
                    <a:alpha val="55000"/>
                  </a:srgbClr>
                </a:outerShdw>
              </a:effectLst>
              <a:uLnTx/>
              <a:uFillTx/>
              <a:latin typeface="NikoshBAN" pitchFamily="2" charset="0"/>
              <a:ea typeface="+mj-ea"/>
              <a:cs typeface="NikoshBAN" pitchFamily="2" charset="0"/>
            </a:endParaRPr>
          </a:p>
        </p:txBody>
      </p:sp>
      <p:sp>
        <p:nvSpPr>
          <p:cNvPr id="3" name="TextBox 2"/>
          <p:cNvSpPr txBox="1"/>
          <p:nvPr/>
        </p:nvSpPr>
        <p:spPr>
          <a:xfrm>
            <a:off x="685800" y="1776948"/>
            <a:ext cx="8001000" cy="4401205"/>
          </a:xfrm>
          <a:prstGeom prst="rect">
            <a:avLst/>
          </a:prstGeom>
          <a:noFill/>
        </p:spPr>
        <p:txBody>
          <a:bodyPr wrap="square" rtlCol="0">
            <a:spAutoFit/>
          </a:bodyPr>
          <a:lstStyle/>
          <a:p>
            <a:pPr marL="514350" indent="-514350"/>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এই</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পাঠ</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শেষে</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শিক্ষার্থীরা</a:t>
            </a:r>
            <a:r>
              <a:rPr lang="en-US" sz="4000" b="1" dirty="0" smtClean="0">
                <a:latin typeface="NikoshBAN" pitchFamily="2" charset="0"/>
                <a:cs typeface="NikoshBAN" pitchFamily="2" charset="0"/>
              </a:rPr>
              <a:t>…</a:t>
            </a:r>
          </a:p>
          <a:p>
            <a:pPr marL="514350" indent="-514350">
              <a:buFont typeface="Wingdings" pitchFamily="2" charset="2"/>
              <a:buChar char="q"/>
            </a:pPr>
            <a:r>
              <a:rPr lang="en-US" sz="4000" b="1" dirty="0" err="1" smtClean="0">
                <a:latin typeface="NikoshBAN" pitchFamily="2" charset="0"/>
                <a:cs typeface="NikoshBAN" pitchFamily="2" charset="0"/>
              </a:rPr>
              <a:t>আয়াতের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নুযুল</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বলতে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bn-BD" sz="4000" b="1" dirty="0" smtClean="0">
                <a:latin typeface="NikoshBAN" pitchFamily="2" charset="0"/>
                <a:cs typeface="NikoshBAN" pitchFamily="2" charset="0"/>
              </a:rPr>
              <a:t>।</a:t>
            </a:r>
          </a:p>
          <a:p>
            <a:pPr marL="514350" indent="-514350">
              <a:buFont typeface="Wingdings" pitchFamily="2" charset="2"/>
              <a:buChar char="q"/>
            </a:pPr>
            <a:r>
              <a:rPr lang="en-US" sz="4000" b="1" dirty="0" err="1" smtClean="0">
                <a:latin typeface="NikoshBAN" pitchFamily="2" charset="0"/>
                <a:cs typeface="NikoshBAN" pitchFamily="2" charset="0"/>
              </a:rPr>
              <a:t>আয়াতের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বঙ্গানুবাদ</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bn-BD" sz="4000" b="1" dirty="0" smtClean="0">
                <a:latin typeface="NikoshBAN" pitchFamily="2" charset="0"/>
                <a:cs typeface="NikoshBAN" pitchFamily="2" charset="0"/>
              </a:rPr>
              <a:t>।</a:t>
            </a:r>
            <a:endParaRPr lang="en-US" sz="4000" b="1" dirty="0" smtClean="0">
              <a:latin typeface="NikoshBAN" pitchFamily="2" charset="0"/>
              <a:cs typeface="NikoshBAN" pitchFamily="2" charset="0"/>
            </a:endParaRPr>
          </a:p>
          <a:p>
            <a:pPr marL="514350" indent="-514350">
              <a:buFont typeface="Wingdings" pitchFamily="2" charset="2"/>
              <a:buChar char="q"/>
            </a:pPr>
            <a:r>
              <a:rPr lang="ar-SA" sz="4000" b="1" dirty="0" smtClean="0">
                <a:latin typeface="Traditional Arabic" pitchFamily="18" charset="-78"/>
                <a:cs typeface="Traditional Arabic" pitchFamily="18" charset="-78"/>
              </a:rPr>
              <a:t>محرمات </a:t>
            </a:r>
            <a:r>
              <a:rPr lang="en-US" sz="4000" b="1" dirty="0" smtClean="0">
                <a:latin typeface="Traditional Arabic" pitchFamily="18" charset="-78"/>
                <a:cs typeface="Traditional Arabic" pitchFamily="18" charset="-78"/>
              </a:rPr>
              <a:t> </a:t>
            </a:r>
            <a:r>
              <a:rPr lang="en-US" sz="4000" b="1" dirty="0" err="1" smtClean="0">
                <a:latin typeface="NikoshBAN" pitchFamily="2" charset="0"/>
                <a:cs typeface="NikoshBAN" pitchFamily="2" charset="0"/>
              </a:rPr>
              <a:t>এর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প্রকারভেদ</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বর্ণনা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bn-BD" sz="4000" b="1" dirty="0" smtClean="0">
                <a:latin typeface="NikoshBAN" pitchFamily="2" charset="0"/>
                <a:cs typeface="NikoshBAN" pitchFamily="2" charset="0"/>
              </a:rPr>
              <a:t>।</a:t>
            </a:r>
            <a:endParaRPr lang="en-US" sz="4000" b="1" dirty="0" smtClean="0">
              <a:latin typeface="NikoshBAN" pitchFamily="2" charset="0"/>
              <a:cs typeface="NikoshBAN" pitchFamily="2" charset="0"/>
            </a:endParaRPr>
          </a:p>
          <a:p>
            <a:pPr marL="514350" indent="-514350">
              <a:buFont typeface="Wingdings" pitchFamily="2" charset="2"/>
              <a:buChar char="q"/>
            </a:pPr>
            <a:r>
              <a:rPr lang="en-US" sz="4000" b="1" dirty="0" smtClean="0">
                <a:latin typeface="NikoshBAN" pitchFamily="2" charset="0"/>
                <a:cs typeface="NikoshBAN" pitchFamily="2" charset="0"/>
              </a:rPr>
              <a:t> </a:t>
            </a:r>
            <a:r>
              <a:rPr lang="ar-SA" sz="4000" b="1" dirty="0" smtClean="0">
                <a:latin typeface="Traditional Arabic" pitchFamily="18" charset="-78"/>
                <a:cs typeface="Traditional Arabic" pitchFamily="18" charset="-78"/>
              </a:rPr>
              <a:t>متعة</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এর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পরিচয়</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এবং</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হুকুম</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বর্ণনা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en-US" sz="4000" b="1" dirty="0" smtClean="0">
                <a:latin typeface="NikoshBAN" pitchFamily="2" charset="0"/>
                <a:cs typeface="NikoshBAN" pitchFamily="2" charset="0"/>
              </a:rPr>
              <a:t>।</a:t>
            </a:r>
            <a:endParaRPr lang="bn-BD" sz="4000" b="1" dirty="0" smtClean="0">
              <a:latin typeface="NikoshBAN" pitchFamily="2" charset="0"/>
              <a:cs typeface="NikoshBAN" pitchFamily="2" charset="0"/>
            </a:endParaRPr>
          </a:p>
          <a:p>
            <a:pPr marL="514350" indent="-514350">
              <a:buFont typeface="Wingdings" pitchFamily="2" charset="2"/>
              <a:buChar char="q"/>
            </a:pPr>
            <a:r>
              <a:rPr lang="en-US" sz="4000" b="1" dirty="0" err="1" smtClean="0">
                <a:latin typeface="NikoshBAN" pitchFamily="2" charset="0"/>
                <a:cs typeface="NikoshBAN" pitchFamily="2" charset="0"/>
              </a:rPr>
              <a:t>গুরু্ত্বপূর্ণ</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শব্দের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তাহকীক</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en-US" sz="4000" b="1" dirty="0" smtClean="0">
                <a:latin typeface="NikoshBAN" pitchFamily="2" charset="0"/>
                <a:cs typeface="NikoshBAN" pitchFamily="2" charset="0"/>
              </a:rPr>
              <a:t>।</a:t>
            </a:r>
            <a:endParaRPr lang="bn-BD" sz="4000" b="1" dirty="0" smtClean="0">
              <a:latin typeface="NikoshBAN" pitchFamily="2" charset="0"/>
              <a:cs typeface="NikoshBAN" pitchFamily="2" charset="0"/>
            </a:endParaRPr>
          </a:p>
        </p:txBody>
      </p:sp>
      <p:sp>
        <p:nvSpPr>
          <p:cNvPr id="5" name="Rounded Rectangle 4"/>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828800" y="381000"/>
            <a:ext cx="5638800" cy="1295400"/>
          </a:xfrm>
          <a:prstGeom prst="ellipse">
            <a:avLst/>
          </a:prstGeom>
          <a:noFill/>
          <a:ln>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শানে</a:t>
            </a:r>
            <a:r>
              <a:rPr lang="en-US"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8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নুযুল</a:t>
            </a:r>
            <a:endPar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sp>
        <p:nvSpPr>
          <p:cNvPr id="8" name="Rounded Rectangle 7"/>
          <p:cNvSpPr/>
          <p:nvPr/>
        </p:nvSpPr>
        <p:spPr>
          <a:xfrm rot="19953434">
            <a:off x="304667" y="1506298"/>
            <a:ext cx="1676400" cy="40874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accent1">
                    <a:lumMod val="75000"/>
                  </a:schemeClr>
                </a:solidFill>
                <a:latin typeface="NikoshBAN" pitchFamily="2" charset="0"/>
                <a:cs typeface="NikoshBAN" pitchFamily="2" charset="0"/>
              </a:rPr>
              <a:t>প্রতীকি</a:t>
            </a:r>
            <a:r>
              <a:rPr lang="en-US" sz="2000" b="1" dirty="0" smtClean="0">
                <a:solidFill>
                  <a:schemeClr val="accent1">
                    <a:lumMod val="75000"/>
                  </a:schemeClr>
                </a:solidFill>
                <a:latin typeface="NikoshBAN" pitchFamily="2" charset="0"/>
                <a:cs typeface="NikoshBAN" pitchFamily="2" charset="0"/>
              </a:rPr>
              <a:t> </a:t>
            </a:r>
            <a:r>
              <a:rPr lang="en-US" sz="2000" b="1" dirty="0" err="1" smtClean="0">
                <a:solidFill>
                  <a:schemeClr val="accent1">
                    <a:lumMod val="75000"/>
                  </a:schemeClr>
                </a:solidFill>
                <a:latin typeface="NikoshBAN" pitchFamily="2" charset="0"/>
                <a:cs typeface="NikoshBAN" pitchFamily="2" charset="0"/>
              </a:rPr>
              <a:t>ছবি</a:t>
            </a:r>
            <a:endParaRPr lang="en-US" sz="2000" b="1" dirty="0">
              <a:solidFill>
                <a:schemeClr val="accent1">
                  <a:lumMod val="75000"/>
                </a:schemeClr>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20" name="Picture 19" descr="স৩১.jpg"/>
          <p:cNvPicPr>
            <a:picLocks noChangeAspect="1"/>
          </p:cNvPicPr>
          <p:nvPr/>
        </p:nvPicPr>
        <p:blipFill>
          <a:blip r:embed="rId3"/>
          <a:stretch>
            <a:fillRect/>
          </a:stretch>
        </p:blipFill>
        <p:spPr>
          <a:xfrm>
            <a:off x="4876800" y="2057400"/>
            <a:ext cx="2895600" cy="1981200"/>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descr="4g6UbKj3hU24pXrTBaHQggXX57.jpg"/>
          <p:cNvPicPr>
            <a:picLocks noChangeAspect="1"/>
          </p:cNvPicPr>
          <p:nvPr/>
        </p:nvPicPr>
        <p:blipFill>
          <a:blip r:embed="rId4"/>
          <a:stretch>
            <a:fillRect/>
          </a:stretch>
        </p:blipFill>
        <p:spPr>
          <a:xfrm>
            <a:off x="914400" y="2133600"/>
            <a:ext cx="3048000" cy="1905000"/>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Picture 11" descr="images (8).jpg"/>
          <p:cNvPicPr>
            <a:picLocks noChangeAspect="1"/>
          </p:cNvPicPr>
          <p:nvPr/>
        </p:nvPicPr>
        <p:blipFill>
          <a:blip r:embed="rId5"/>
          <a:stretch>
            <a:fillRect/>
          </a:stretch>
        </p:blipFill>
        <p:spPr>
          <a:xfrm>
            <a:off x="3048000" y="4343400"/>
            <a:ext cx="3276600" cy="18410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ppt_x</p:attrName>
                                        </p:attrNameLst>
                                      </p:cBhvr>
                                      <p:tavLst>
                                        <p:tav tm="0">
                                          <p:val>
                                            <p:strVal val="#ppt_x-.2"/>
                                          </p:val>
                                        </p:tav>
                                        <p:tav tm="100000">
                                          <p:val>
                                            <p:strVal val="#ppt_x"/>
                                          </p:val>
                                        </p:tav>
                                      </p:tavLst>
                                    </p:anim>
                                    <p:anim calcmode="lin" valueType="num">
                                      <p:cBhvr>
                                        <p:cTn id="15"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1000" fill="hold"/>
                                        <p:tgtEl>
                                          <p:spTgt spid="20"/>
                                        </p:tgtEl>
                                        <p:attrNameLst>
                                          <p:attrName>ppt_w</p:attrName>
                                        </p:attrNameLst>
                                      </p:cBhvr>
                                      <p:tavLst>
                                        <p:tav tm="0">
                                          <p:val>
                                            <p:strVal val="#ppt_w*0.70"/>
                                          </p:val>
                                        </p:tav>
                                        <p:tav tm="100000">
                                          <p:val>
                                            <p:strVal val="#ppt_w"/>
                                          </p:val>
                                        </p:tav>
                                      </p:tavLst>
                                    </p:anim>
                                    <p:anim calcmode="lin" valueType="num">
                                      <p:cBhvr>
                                        <p:cTn id="22" dur="1000" fill="hold"/>
                                        <p:tgtEl>
                                          <p:spTgt spid="20"/>
                                        </p:tgtEl>
                                        <p:attrNameLst>
                                          <p:attrName>ppt_h</p:attrName>
                                        </p:attrNameLst>
                                      </p:cBhvr>
                                      <p:tavLst>
                                        <p:tav tm="0">
                                          <p:val>
                                            <p:strVal val="#ppt_h"/>
                                          </p:val>
                                        </p:tav>
                                        <p:tav tm="100000">
                                          <p:val>
                                            <p:strVal val="#ppt_h"/>
                                          </p:val>
                                        </p:tav>
                                      </p:tavLst>
                                    </p:anim>
                                    <p:animEffect transition="in" filter="fade">
                                      <p:cBhvr>
                                        <p:cTn id="23" dur="10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iterate type="lt">
                                    <p:tmPct val="5000"/>
                                  </p:iterate>
                                  <p:childTnLst>
                                    <p:set>
                                      <p:cBhvr>
                                        <p:cTn id="27" dur="1" fill="hold">
                                          <p:stCondLst>
                                            <p:cond delay="0"/>
                                          </p:stCondLst>
                                        </p:cTn>
                                        <p:tgtEl>
                                          <p:spTgt spid="12"/>
                                        </p:tgtEl>
                                        <p:attrNameLst>
                                          <p:attrName>style.visibility</p:attrName>
                                        </p:attrNameLst>
                                      </p:cBhvr>
                                      <p:to>
                                        <p:strVal val="visible"/>
                                      </p:to>
                                    </p:set>
                                    <p:anim calcmode="lin" valueType="num">
                                      <p:cBhvr>
                                        <p:cTn id="28" dur="1000" fill="hold"/>
                                        <p:tgtEl>
                                          <p:spTgt spid="12"/>
                                        </p:tgtEl>
                                        <p:attrNameLst>
                                          <p:attrName>ppt_w</p:attrName>
                                        </p:attrNameLst>
                                      </p:cBhvr>
                                      <p:tavLst>
                                        <p:tav tm="0">
                                          <p:val>
                                            <p:fltVal val="0"/>
                                          </p:val>
                                        </p:tav>
                                        <p:tav tm="100000">
                                          <p:val>
                                            <p:strVal val="#ppt_w"/>
                                          </p:val>
                                        </p:tav>
                                      </p:tavLst>
                                    </p:anim>
                                    <p:anim calcmode="lin" valueType="num">
                                      <p:cBhvr>
                                        <p:cTn id="29" dur="1000" fill="hold"/>
                                        <p:tgtEl>
                                          <p:spTgt spid="12"/>
                                        </p:tgtEl>
                                        <p:attrNameLst>
                                          <p:attrName>ppt_h</p:attrName>
                                        </p:attrNameLst>
                                      </p:cBhvr>
                                      <p:tavLst>
                                        <p:tav tm="0">
                                          <p:val>
                                            <p:fltVal val="0"/>
                                          </p:val>
                                        </p:tav>
                                        <p:tav tm="100000">
                                          <p:val>
                                            <p:strVal val="#ppt_h"/>
                                          </p:val>
                                        </p:tav>
                                      </p:tavLst>
                                    </p:anim>
                                    <p:anim calcmode="lin" valueType="num">
                                      <p:cBhvr>
                                        <p:cTn id="30" dur="1000" fill="hold"/>
                                        <p:tgtEl>
                                          <p:spTgt spid="12"/>
                                        </p:tgtEl>
                                        <p:attrNameLst>
                                          <p:attrName>style.rotation</p:attrName>
                                        </p:attrNameLst>
                                      </p:cBhvr>
                                      <p:tavLst>
                                        <p:tav tm="0">
                                          <p:val>
                                            <p:fltVal val="90"/>
                                          </p:val>
                                        </p:tav>
                                        <p:tav tm="100000">
                                          <p:val>
                                            <p:fltVal val="0"/>
                                          </p:val>
                                        </p:tav>
                                      </p:tavLst>
                                    </p:anim>
                                    <p:animEffect transition="in" filter="fade">
                                      <p:cBhvr>
                                        <p:cTn id="31"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828800" y="457200"/>
            <a:ext cx="5638800" cy="1295400"/>
          </a:xfrm>
          <a:prstGeom prst="ellipse">
            <a:avLst/>
          </a:prstGeom>
          <a:noFill/>
          <a:ln>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শানে</a:t>
            </a:r>
            <a:r>
              <a:rPr lang="en-US"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8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নুযুল</a:t>
            </a:r>
            <a:endPar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sp>
        <p:nvSpPr>
          <p:cNvPr id="16" name="Rounded Rectangle 15"/>
          <p:cNvSpPr/>
          <p:nvPr/>
        </p:nvSpPr>
        <p:spPr>
          <a:xfrm rot="19953434">
            <a:off x="304667" y="1590156"/>
            <a:ext cx="1676400" cy="40874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accent1">
                    <a:lumMod val="75000"/>
                  </a:schemeClr>
                </a:solidFill>
                <a:latin typeface="NikoshBAN" pitchFamily="2" charset="0"/>
                <a:cs typeface="NikoshBAN" pitchFamily="2" charset="0"/>
              </a:rPr>
              <a:t>প্রতীকি</a:t>
            </a:r>
            <a:r>
              <a:rPr lang="en-US" sz="2000" b="1" dirty="0" smtClean="0">
                <a:solidFill>
                  <a:schemeClr val="accent1">
                    <a:lumMod val="75000"/>
                  </a:schemeClr>
                </a:solidFill>
                <a:latin typeface="NikoshBAN" pitchFamily="2" charset="0"/>
                <a:cs typeface="NikoshBAN" pitchFamily="2" charset="0"/>
              </a:rPr>
              <a:t> </a:t>
            </a:r>
            <a:r>
              <a:rPr lang="en-US" sz="2000" b="1" dirty="0" err="1" smtClean="0">
                <a:solidFill>
                  <a:schemeClr val="accent1">
                    <a:lumMod val="75000"/>
                  </a:schemeClr>
                </a:solidFill>
                <a:latin typeface="NikoshBAN" pitchFamily="2" charset="0"/>
                <a:cs typeface="NikoshBAN" pitchFamily="2" charset="0"/>
              </a:rPr>
              <a:t>ছবি</a:t>
            </a:r>
            <a:endParaRPr lang="en-US" sz="2000" b="1" dirty="0">
              <a:solidFill>
                <a:schemeClr val="accent1">
                  <a:lumMod val="75000"/>
                </a:schemeClr>
              </a:solidFill>
              <a:latin typeface="NikoshBAN" pitchFamily="2" charset="0"/>
              <a:cs typeface="NikoshBAN" pitchFamily="2" charset="0"/>
            </a:endParaRPr>
          </a:p>
        </p:txBody>
      </p:sp>
      <p:sp>
        <p:nvSpPr>
          <p:cNvPr id="8" name="Rounded Rectangle 7"/>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14" name="Picture 13" descr="স১৩.jpg"/>
          <p:cNvPicPr>
            <a:picLocks noChangeAspect="1"/>
          </p:cNvPicPr>
          <p:nvPr/>
        </p:nvPicPr>
        <p:blipFill>
          <a:blip r:embed="rId2"/>
          <a:stretch>
            <a:fillRect/>
          </a:stretch>
        </p:blipFill>
        <p:spPr>
          <a:xfrm>
            <a:off x="5181600" y="2257526"/>
            <a:ext cx="3057366" cy="1704873"/>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5" name="Picture 14" descr="স১৪.jpg"/>
          <p:cNvPicPr>
            <a:picLocks noChangeAspect="1"/>
          </p:cNvPicPr>
          <p:nvPr/>
        </p:nvPicPr>
        <p:blipFill>
          <a:blip r:embed="rId3"/>
          <a:stretch>
            <a:fillRect/>
          </a:stretch>
        </p:blipFill>
        <p:spPr>
          <a:xfrm>
            <a:off x="1371600" y="2209800"/>
            <a:ext cx="3025845" cy="1731965"/>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1" name="Picture 20" descr="4g6UbKj3hU24pXrTBaHQggXX57.jpg"/>
          <p:cNvPicPr>
            <a:picLocks noChangeAspect="1"/>
          </p:cNvPicPr>
          <p:nvPr/>
        </p:nvPicPr>
        <p:blipFill>
          <a:blip r:embed="rId4"/>
          <a:srcRect t="20601"/>
          <a:stretch>
            <a:fillRect/>
          </a:stretch>
        </p:blipFill>
        <p:spPr>
          <a:xfrm>
            <a:off x="2514600" y="4191000"/>
            <a:ext cx="4360610" cy="1938881"/>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strVal val="#ppt_w*0.70"/>
                                          </p:val>
                                        </p:tav>
                                        <p:tav tm="100000">
                                          <p:val>
                                            <p:strVal val="#ppt_w"/>
                                          </p:val>
                                        </p:tav>
                                      </p:tavLst>
                                    </p:anim>
                                    <p:anim calcmode="lin" valueType="num">
                                      <p:cBhvr>
                                        <p:cTn id="8" dur="500" fill="hold"/>
                                        <p:tgtEl>
                                          <p:spTgt spid="11"/>
                                        </p:tgtEl>
                                        <p:attrNameLst>
                                          <p:attrName>ppt_h</p:attrName>
                                        </p:attrNameLst>
                                      </p:cBhvr>
                                      <p:tavLst>
                                        <p:tav tm="0">
                                          <p:val>
                                            <p:strVal val="#ppt_h"/>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ppt_w</p:attrName>
                                        </p:attrNameLst>
                                      </p:cBhvr>
                                      <p:tavLst>
                                        <p:tav tm="0">
                                          <p:val>
                                            <p:fltVal val="0"/>
                                          </p:val>
                                        </p:tav>
                                        <p:tav tm="100000">
                                          <p:val>
                                            <p:strVal val="#ppt_w"/>
                                          </p:val>
                                        </p:tav>
                                      </p:tavLst>
                                    </p:anim>
                                    <p:anim calcmode="lin" valueType="num">
                                      <p:cBhvr>
                                        <p:cTn id="15" dur="1000" fill="hold"/>
                                        <p:tgtEl>
                                          <p:spTgt spid="15"/>
                                        </p:tgtEl>
                                        <p:attrNameLst>
                                          <p:attrName>ppt_h</p:attrName>
                                        </p:attrNameLst>
                                      </p:cBhvr>
                                      <p:tavLst>
                                        <p:tav tm="0">
                                          <p:val>
                                            <p:fltVal val="0"/>
                                          </p:val>
                                        </p:tav>
                                        <p:tav tm="100000">
                                          <p:val>
                                            <p:strVal val="#ppt_h"/>
                                          </p:val>
                                        </p:tav>
                                      </p:tavLst>
                                    </p:anim>
                                    <p:anim calcmode="lin" valueType="num">
                                      <p:cBhvr>
                                        <p:cTn id="16" dur="1000" fill="hold"/>
                                        <p:tgtEl>
                                          <p:spTgt spid="15"/>
                                        </p:tgtEl>
                                        <p:attrNameLst>
                                          <p:attrName>style.rotation</p:attrName>
                                        </p:attrNameLst>
                                      </p:cBhvr>
                                      <p:tavLst>
                                        <p:tav tm="0">
                                          <p:val>
                                            <p:fltVal val="90"/>
                                          </p:val>
                                        </p:tav>
                                        <p:tav tm="100000">
                                          <p:val>
                                            <p:fltVal val="0"/>
                                          </p:val>
                                        </p:tav>
                                      </p:tavLst>
                                    </p:anim>
                                    <p:animEffect transition="in" filter="fade">
                                      <p:cBhvr>
                                        <p:cTn id="17" dur="1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14"/>
                                        </p:tgtEl>
                                        <p:attrNameLst>
                                          <p:attrName>style.visibility</p:attrName>
                                        </p:attrNameLst>
                                      </p:cBhvr>
                                      <p:to>
                                        <p:strVal val="visible"/>
                                      </p:to>
                                    </p:set>
                                    <p:anim calcmode="lin" valueType="num">
                                      <p:cBhvr>
                                        <p:cTn id="22" dur="1000" fill="hold"/>
                                        <p:tgtEl>
                                          <p:spTgt spid="14"/>
                                        </p:tgtEl>
                                        <p:attrNameLst>
                                          <p:attrName>ppt_w</p:attrName>
                                        </p:attrNameLst>
                                      </p:cBhvr>
                                      <p:tavLst>
                                        <p:tav tm="0">
                                          <p:val>
                                            <p:fltVal val="0"/>
                                          </p:val>
                                        </p:tav>
                                        <p:tav tm="100000">
                                          <p:val>
                                            <p:strVal val="#ppt_w"/>
                                          </p:val>
                                        </p:tav>
                                      </p:tavLst>
                                    </p:anim>
                                    <p:anim calcmode="lin" valueType="num">
                                      <p:cBhvr>
                                        <p:cTn id="23" dur="1000" fill="hold"/>
                                        <p:tgtEl>
                                          <p:spTgt spid="14"/>
                                        </p:tgtEl>
                                        <p:attrNameLst>
                                          <p:attrName>ppt_h</p:attrName>
                                        </p:attrNameLst>
                                      </p:cBhvr>
                                      <p:tavLst>
                                        <p:tav tm="0">
                                          <p:val>
                                            <p:fltVal val="0"/>
                                          </p:val>
                                        </p:tav>
                                        <p:tav tm="100000">
                                          <p:val>
                                            <p:strVal val="#ppt_h"/>
                                          </p:val>
                                        </p:tav>
                                      </p:tavLst>
                                    </p:anim>
                                    <p:anim calcmode="lin" valueType="num">
                                      <p:cBhvr>
                                        <p:cTn id="24" dur="1000" fill="hold"/>
                                        <p:tgtEl>
                                          <p:spTgt spid="14"/>
                                        </p:tgtEl>
                                        <p:attrNameLst>
                                          <p:attrName>style.rotation</p:attrName>
                                        </p:attrNameLst>
                                      </p:cBhvr>
                                      <p:tavLst>
                                        <p:tav tm="0">
                                          <p:val>
                                            <p:fltVal val="90"/>
                                          </p:val>
                                        </p:tav>
                                        <p:tav tm="100000">
                                          <p:val>
                                            <p:fltVal val="0"/>
                                          </p:val>
                                        </p:tav>
                                      </p:tavLst>
                                    </p:anim>
                                    <p:animEffect transition="in" filter="fade">
                                      <p:cBhvr>
                                        <p:cTn id="25" dur="10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500" fill="hold"/>
                                        <p:tgtEl>
                                          <p:spTgt spid="21"/>
                                        </p:tgtEl>
                                        <p:attrNameLst>
                                          <p:attrName>ppt_w</p:attrName>
                                        </p:attrNameLst>
                                      </p:cBhvr>
                                      <p:tavLst>
                                        <p:tav tm="0">
                                          <p:val>
                                            <p:fltVal val="0"/>
                                          </p:val>
                                        </p:tav>
                                        <p:tav tm="100000">
                                          <p:val>
                                            <p:strVal val="#ppt_w"/>
                                          </p:val>
                                        </p:tav>
                                      </p:tavLst>
                                    </p:anim>
                                    <p:anim calcmode="lin" valueType="num">
                                      <p:cBhvr>
                                        <p:cTn id="31" dur="500" fill="hold"/>
                                        <p:tgtEl>
                                          <p:spTgt spid="21"/>
                                        </p:tgtEl>
                                        <p:attrNameLst>
                                          <p:attrName>ppt_h</p:attrName>
                                        </p:attrNameLst>
                                      </p:cBhvr>
                                      <p:tavLst>
                                        <p:tav tm="0">
                                          <p:val>
                                            <p:fltVal val="0"/>
                                          </p:val>
                                        </p:tav>
                                        <p:tav tm="100000">
                                          <p:val>
                                            <p:strVal val="#ppt_h"/>
                                          </p:val>
                                        </p:tav>
                                      </p:tavLst>
                                    </p:anim>
                                    <p:animEffect transition="in" filter="fade">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স২৭.jpg"/>
          <p:cNvPicPr>
            <a:picLocks noChangeAspect="1"/>
          </p:cNvPicPr>
          <p:nvPr/>
        </p:nvPicPr>
        <p:blipFill>
          <a:blip r:embed="rId2"/>
          <a:stretch>
            <a:fillRect/>
          </a:stretch>
        </p:blipFill>
        <p:spPr>
          <a:xfrm>
            <a:off x="2438400" y="762000"/>
            <a:ext cx="5019675" cy="685800"/>
          </a:xfrm>
          <a:prstGeom prst="rect">
            <a:avLst/>
          </a:prstGeom>
        </p:spPr>
      </p:pic>
      <p:sp>
        <p:nvSpPr>
          <p:cNvPr id="3" name="Rounded Rectangle 2"/>
          <p:cNvSpPr/>
          <p:nvPr/>
        </p:nvSpPr>
        <p:spPr>
          <a:xfrm>
            <a:off x="3048000" y="152400"/>
            <a:ext cx="3581400"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0070C0"/>
                </a:solidFill>
                <a:latin typeface="NikoshBAN" pitchFamily="2" charset="0"/>
                <a:cs typeface="NikoshBAN" pitchFamily="2" charset="0"/>
              </a:rPr>
              <a:t>আয়াতের</a:t>
            </a:r>
            <a:r>
              <a:rPr lang="en-US" sz="4000" dirty="0" smtClean="0">
                <a:solidFill>
                  <a:srgbClr val="0070C0"/>
                </a:solidFill>
                <a:latin typeface="NikoshBAN" pitchFamily="2" charset="0"/>
                <a:cs typeface="NikoshBAN" pitchFamily="2" charset="0"/>
              </a:rPr>
              <a:t> </a:t>
            </a:r>
            <a:r>
              <a:rPr lang="en-US" sz="4000" dirty="0" err="1" smtClean="0">
                <a:solidFill>
                  <a:srgbClr val="0070C0"/>
                </a:solidFill>
                <a:latin typeface="NikoshBAN" pitchFamily="2" charset="0"/>
                <a:cs typeface="NikoshBAN" pitchFamily="2" charset="0"/>
              </a:rPr>
              <a:t>বঙ্গানুবাদ</a:t>
            </a:r>
            <a:endParaRPr lang="en-US" sz="4000" dirty="0">
              <a:solidFill>
                <a:srgbClr val="0070C0"/>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6" name="Rectangle 5"/>
          <p:cNvSpPr/>
          <p:nvPr/>
        </p:nvSpPr>
        <p:spPr>
          <a:xfrm>
            <a:off x="76200" y="1524000"/>
            <a:ext cx="8915400" cy="5016758"/>
          </a:xfrm>
          <a:prstGeom prst="rect">
            <a:avLst/>
          </a:prstGeom>
        </p:spPr>
        <p:txBody>
          <a:bodyPr wrap="square">
            <a:spAutoFit/>
          </a:bodyPr>
          <a:lstStyle/>
          <a:p>
            <a:pPr algn="just" rtl="1"/>
            <a:r>
              <a:rPr lang="ar-SA" sz="3200" b="1" dirty="0" smtClean="0">
                <a:latin typeface="Simplified Arabic" pitchFamily="18" charset="-78"/>
                <a:cs typeface="Simplified Arabic" pitchFamily="18" charset="-78"/>
              </a:rPr>
              <a:t>حُرِّمَتْ عَلَيْكُمْ أُمَّهَاتُكُمْ وَبَنَاتُكُمْ وَأَخَوَاتُكُمْ وَعَمَّاتُكُمْ وَخَالَاتُكُمْ وَبَنَاتُ الْأَخِ وَبَنَاتُ الْأُخْتِ وَأُمَّهَاتُكُمُ اللَّاتِي أَرْضَعْنَكُمْ وَأَخَوَاتُكُمْ مِنَ الرَّضَاعَةِ وَأُمَّهَاتُ نِسَائِكُمْ وَرَبَائِبُكُمُ اللَّاتِي فِي حُجُورِكُمْ مِنْ نِسَائِكُمُ اللَّاتِي دَخَلْتُمْ بِهِنَّ فَإِنْ لَمْ تَكُونُوا دَخَلْتُمْ بِهِنَّ فَلَا جُنَاحَ عَلَيْكُمْ وَحَلَائِلُ أَبْنَائِكُمُ الَّذِينَ مِنْ أَصْلَابِكُمْ وَأَنْ تَجْمَعُوا بَيْنَ الْأُخْتَيْنِ إِلَّا مَا قَدْ سَلَفَ إِنَّ اللَّهَ كَانَ غَفُورًا رَحِيمًا</a:t>
            </a:r>
            <a:endParaRPr lang="en-US" sz="3200" b="1" dirty="0" smtClean="0">
              <a:latin typeface="Simplified Arabic" pitchFamily="18" charset="-78"/>
              <a:cs typeface="Simplified Arabic" pitchFamily="18" charset="-78"/>
            </a:endParaRPr>
          </a:p>
          <a:p>
            <a:pPr algn="just" rtl="1"/>
            <a:r>
              <a:rPr lang="ar-SA" sz="3200" b="1" dirty="0" smtClean="0">
                <a:latin typeface="Simplified Arabic" pitchFamily="18" charset="-78"/>
                <a:cs typeface="Simplified Arabic" pitchFamily="18" charset="-78"/>
              </a:rPr>
              <a:t>وَالْمُحْصَنَاتُ مِنَ النِّسَاءِ إِلَّا مَا مَلَكَتْ أَيْمَانُكُمْ كِتَابَ اللَّهِ عَلَيْكُمْ وَأُحِلَّ لَكُمْ مَا وَرَاءَ ذَلِكُمْ أَنْ تَبْتَغُوا بِأَمْوَالِكُمْ مُحْصِنِينَ غَيْرَ مُسَافِحِينَ فَمَا اسْتَمْتَعْتُمْ بِهِ مِنْهُنَّ فَآتُوهُنَّ أُجُورَهُنَّ فَرِيضَةً وَلَا جُنَاحَ عَلَيْكُمْ فِيمَا تَرَاضَيْتُمْ بِهِ مِنْ بَعْدِ الْفَرِيضَةِ إِنَّ اللَّهَ كَانَ عَلِيمًا حَكِيمًا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স২৭.jpg"/>
          <p:cNvPicPr>
            <a:picLocks noChangeAspect="1"/>
          </p:cNvPicPr>
          <p:nvPr/>
        </p:nvPicPr>
        <p:blipFill>
          <a:blip r:embed="rId2"/>
          <a:stretch>
            <a:fillRect/>
          </a:stretch>
        </p:blipFill>
        <p:spPr>
          <a:xfrm>
            <a:off x="2438400" y="762000"/>
            <a:ext cx="5019675" cy="685800"/>
          </a:xfrm>
          <a:prstGeom prst="rect">
            <a:avLst/>
          </a:prstGeom>
        </p:spPr>
      </p:pic>
      <p:sp>
        <p:nvSpPr>
          <p:cNvPr id="3" name="Rounded Rectangle 2"/>
          <p:cNvSpPr/>
          <p:nvPr/>
        </p:nvSpPr>
        <p:spPr>
          <a:xfrm>
            <a:off x="3048000" y="152400"/>
            <a:ext cx="3581400"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0070C0"/>
                </a:solidFill>
                <a:latin typeface="NikoshBAN" pitchFamily="2" charset="0"/>
                <a:cs typeface="NikoshBAN" pitchFamily="2" charset="0"/>
              </a:rPr>
              <a:t>আয়াতের</a:t>
            </a:r>
            <a:r>
              <a:rPr lang="en-US" sz="4000" dirty="0" smtClean="0">
                <a:solidFill>
                  <a:srgbClr val="0070C0"/>
                </a:solidFill>
                <a:latin typeface="NikoshBAN" pitchFamily="2" charset="0"/>
                <a:cs typeface="NikoshBAN" pitchFamily="2" charset="0"/>
              </a:rPr>
              <a:t> </a:t>
            </a:r>
            <a:r>
              <a:rPr lang="en-US" sz="4000" dirty="0" err="1" smtClean="0">
                <a:solidFill>
                  <a:srgbClr val="0070C0"/>
                </a:solidFill>
                <a:latin typeface="NikoshBAN" pitchFamily="2" charset="0"/>
                <a:cs typeface="NikoshBAN" pitchFamily="2" charset="0"/>
              </a:rPr>
              <a:t>বঙ্গানুবাদ</a:t>
            </a:r>
            <a:endParaRPr lang="en-US" sz="4000" dirty="0">
              <a:solidFill>
                <a:srgbClr val="0070C0"/>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7" name="Rectangle 6"/>
          <p:cNvSpPr/>
          <p:nvPr/>
        </p:nvSpPr>
        <p:spPr>
          <a:xfrm>
            <a:off x="304800" y="1752600"/>
            <a:ext cx="8610600" cy="3970318"/>
          </a:xfrm>
          <a:prstGeom prst="rect">
            <a:avLst/>
          </a:prstGeom>
          <a:ln>
            <a:solidFill>
              <a:srgbClr val="C00000"/>
            </a:solidFill>
          </a:ln>
        </p:spPr>
        <p:txBody>
          <a:bodyPr wrap="square">
            <a:spAutoFit/>
          </a:bodyPr>
          <a:lstStyle/>
          <a:p>
            <a:pPr algn="just" rtl="1"/>
            <a:r>
              <a:rPr lang="ar-SA" sz="3600" b="1" dirty="0" smtClean="0">
                <a:latin typeface="Simplified Arabic" pitchFamily="18" charset="-78"/>
                <a:cs typeface="Simplified Arabic" pitchFamily="18" charset="-78"/>
              </a:rPr>
              <a:t>وَمَنْ لَمْ يَسْتَطِعْ مِنْكُمْ طَوْلًا أَنْ يَنْكِحَ الْمُحْصَنَاتِ الْمُؤْمِنَاتِ فَمِنْ مَا مَلَكَتْ أَيْمَانُكُمْ مِنْ فَتَيَاتِكُمُ الْمُؤْمِنَاتِ وَاللَّهُ أَعْلَمُ بِإِيمَانِكُمْ بَعْضُكُمْ مِنْ بَعْضٍ فَانْكِحُوهُنَّ بِإِذْنِ أَهْلِهِنَّ وَآتُوهُنَّ أُجُورَهُنَّ بِالْمَعْرُوفِ مُحْصَنَاتٍ غَيْرَ مُسَافِحَاتٍ وَلَا مُتَّخِذَاتِ أَخْدَانٍ فَإِذَا أُحْصِنَّ فَإِنْ أَتَيْنَ بِفَاحِشَةٍ فَعَلَيْهِنَّ نِصْفُ مَا عَلَى الْمُحْصَنَاتِ مِنَ الْعَذَابِ ذَلِكَ لِمَنْ خَشِيَ الْعَنَتَ مِنْكُمْ وَأَنْ تَصْبِرُوا خَيْرٌ لَكُمْ وَاللَّهُ غَفُورٌ رَحِيمٌ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iterate type="lt">
                                    <p:tmPct val="5000"/>
                                  </p:iterate>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1791</TotalTime>
  <Words>1103</Words>
  <Application>Microsoft Office PowerPoint</Application>
  <PresentationFormat>On-screen Show (4:3)</PresentationFormat>
  <Paragraphs>92</Paragraphs>
  <Slides>18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wdrruyeu43ip</dc:creator>
  <cp:lastModifiedBy>wdrruyeu43ip</cp:lastModifiedBy>
  <cp:revision>188</cp:revision>
  <dcterms:created xsi:type="dcterms:W3CDTF">2020-09-07T09:35:52Z</dcterms:created>
  <dcterms:modified xsi:type="dcterms:W3CDTF">2021-10-15T13:06:42Z</dcterms:modified>
</cp:coreProperties>
</file>