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7A8161-7F8F-464F-8B0C-D6C15116BF46}"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347931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A8161-7F8F-464F-8B0C-D6C15116BF46}"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7408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A8161-7F8F-464F-8B0C-D6C15116BF46}"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266094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7A8161-7F8F-464F-8B0C-D6C15116BF46}"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192478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7A8161-7F8F-464F-8B0C-D6C15116BF46}"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375270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7A8161-7F8F-464F-8B0C-D6C15116BF46}" type="datetimeFigureOut">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333353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7A8161-7F8F-464F-8B0C-D6C15116BF46}" type="datetimeFigureOut">
              <a:rPr lang="en-US" smtClean="0"/>
              <a:t>10/16/2021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111872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7A8161-7F8F-464F-8B0C-D6C15116BF46}" type="datetimeFigureOut">
              <a:rPr lang="en-US" smtClean="0"/>
              <a:t>10/16/2021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3824249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A8161-7F8F-464F-8B0C-D6C15116BF46}" type="datetimeFigureOut">
              <a:rPr lang="en-US" smtClean="0"/>
              <a:t>10/16/2021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234293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A8161-7F8F-464F-8B0C-D6C15116BF46}" type="datetimeFigureOut">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186453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A8161-7F8F-464F-8B0C-D6C15116BF46}" type="datetimeFigureOut">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14398-7A60-4FA4-AD8F-5473B3EE6486}" type="slidenum">
              <a:rPr lang="en-US" smtClean="0"/>
              <a:t>‹#›</a:t>
            </a:fld>
            <a:endParaRPr lang="en-US"/>
          </a:p>
        </p:txBody>
      </p:sp>
    </p:spTree>
    <p:extLst>
      <p:ext uri="{BB962C8B-B14F-4D97-AF65-F5344CB8AC3E}">
        <p14:creationId xmlns:p14="http://schemas.microsoft.com/office/powerpoint/2010/main" val="1305144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A8161-7F8F-464F-8B0C-D6C15116BF46}" type="datetimeFigureOut">
              <a:rPr lang="en-US" smtClean="0"/>
              <a:t>10/16/2021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14398-7A60-4FA4-AD8F-5473B3EE6486}" type="slidenum">
              <a:rPr lang="en-US" smtClean="0"/>
              <a:t>‹#›</a:t>
            </a:fld>
            <a:endParaRPr lang="en-US"/>
          </a:p>
        </p:txBody>
      </p:sp>
    </p:spTree>
    <p:extLst>
      <p:ext uri="{BB962C8B-B14F-4D97-AF65-F5344CB8AC3E}">
        <p14:creationId xmlns:p14="http://schemas.microsoft.com/office/powerpoint/2010/main" val="946520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66255"/>
            <a:ext cx="8077199" cy="6370975"/>
          </a:xfrm>
          <a:prstGeom prst="rect">
            <a:avLst/>
          </a:prstGeom>
          <a:noFill/>
        </p:spPr>
        <p:txBody>
          <a:bodyPr wrap="square" rtlCol="0">
            <a:spAutoFit/>
          </a:bodyPr>
          <a:lstStyle/>
          <a:p>
            <a:r>
              <a:rPr lang="as-IN" sz="2400" b="1" u="sng" dirty="0">
                <a:effectLst>
                  <a:outerShdw blurRad="38100" dist="38100" dir="2700000" algn="tl">
                    <a:srgbClr val="000000">
                      <a:alpha val="43137"/>
                    </a:srgbClr>
                  </a:outerShdw>
                </a:effectLst>
              </a:rPr>
              <a:t>একজন ভাল শিক্ষকের বৈশিষ্ট্য (</a:t>
            </a:r>
            <a:r>
              <a:rPr lang="en-US" sz="2400" b="1" u="sng" dirty="0">
                <a:effectLst>
                  <a:outerShdw blurRad="38100" dist="38100" dir="2700000" algn="tl">
                    <a:srgbClr val="000000">
                      <a:alpha val="43137"/>
                    </a:srgbClr>
                  </a:outerShdw>
                </a:effectLst>
              </a:rPr>
              <a:t>Characteristics of effective teacher</a:t>
            </a:r>
            <a:r>
              <a:rPr lang="en-US" sz="2400" b="1" u="sng" dirty="0" smtClean="0">
                <a:effectLst>
                  <a:outerShdw blurRad="38100" dist="38100" dir="2700000" algn="tl">
                    <a:srgbClr val="000000">
                      <a:alpha val="43137"/>
                    </a:srgbClr>
                  </a:outerShdw>
                </a:effectLst>
              </a:rPr>
              <a:t>):</a:t>
            </a:r>
          </a:p>
          <a:p>
            <a:endParaRPr lang="en-US" dirty="0"/>
          </a:p>
          <a:p>
            <a:r>
              <a:rPr lang="as-IN" b="1" dirty="0"/>
              <a:t>বর্তমান শিক্ষাদান পদ্ধতিতে শিক্ষকের ভূমিকার ব্যাপক পরিবর্তন এসেছে। একদিকে শিক্ষাদান কাজ যেমন জটিল অন্যদিকে এটি একটি মহান পেশাও বটে। এই মহান ও জটিল কাজটিকে পেশা হিসাবে নিতে হলে শিক্ষকের বিশেষ কিছু বৈশিষ্ট্যের সমাহার থাকা দরকার, যা তাকে তার দায়িত্ব কর্তব্য সঠিকভাবে পালন করতে সহায়তা করবে। নিচে সার্থক শিক্ষকের বৈশিষ্ট্যের ওপর আলােকপাত করা </a:t>
            </a:r>
            <a:r>
              <a:rPr lang="as-IN" b="1" dirty="0" smtClean="0"/>
              <a:t>হলা</a:t>
            </a:r>
            <a:r>
              <a:rPr lang="en-US" b="1" dirty="0" smtClean="0"/>
              <a:t>--- </a:t>
            </a:r>
            <a:r>
              <a:rPr lang="as-IN" b="1" dirty="0" smtClean="0"/>
              <a:t>-</a:t>
            </a:r>
            <a:endParaRPr lang="en-US" b="1" dirty="0" smtClean="0"/>
          </a:p>
          <a:p>
            <a:endParaRPr lang="as-IN" b="1" dirty="0"/>
          </a:p>
          <a:p>
            <a:r>
              <a:rPr lang="as-IN" b="1" dirty="0"/>
              <a:t>১.সুমধুর ব্যক্তিত্ব সম্পন্ন:</a:t>
            </a:r>
          </a:p>
          <a:p>
            <a:r>
              <a:rPr lang="as-IN" b="1" dirty="0"/>
              <a:t>সার্থক শিক্ষক সৌম্য মধুর ব্যক্তিত্বের অধিকারী হবেন। প্রথম দর্শনেই শিক্ষকের যে বৈশিষ্ট্যটি শিক্ষার্থীর মন কাড়ে, তা </a:t>
            </a:r>
            <a:r>
              <a:rPr lang="as-IN" b="1" dirty="0" smtClean="0"/>
              <a:t>হ</a:t>
            </a:r>
            <a:r>
              <a:rPr lang="en-US" b="1" dirty="0" err="1" smtClean="0"/>
              <a:t>লো</a:t>
            </a:r>
            <a:r>
              <a:rPr lang="en-US" b="1" dirty="0" smtClean="0"/>
              <a:t> </a:t>
            </a:r>
            <a:r>
              <a:rPr lang="as-IN" b="1" dirty="0" smtClean="0"/>
              <a:t> </a:t>
            </a:r>
            <a:r>
              <a:rPr lang="as-IN" b="1" dirty="0"/>
              <a:t>তার শান্ত মধুর প্রসন্ন ব্যক্তিত্ব। শিক্ষকের সুমধুর ব্যক্তিত্ব প্রতিটি শিক্ষার্থীর মনে তার প্রতি স্বাভাবিক প্রীতি ও শ্রদ্ধার ভাব জাগিয়ে </a:t>
            </a:r>
            <a:r>
              <a:rPr lang="en-US" b="1" dirty="0" err="1" smtClean="0"/>
              <a:t>তো</a:t>
            </a:r>
            <a:r>
              <a:rPr lang="as-IN" b="1" dirty="0" smtClean="0"/>
              <a:t>লে</a:t>
            </a:r>
            <a:r>
              <a:rPr lang="en-US" b="1" dirty="0" smtClean="0"/>
              <a:t>। </a:t>
            </a:r>
          </a:p>
          <a:p>
            <a:endParaRPr lang="as-IN" b="1" dirty="0"/>
          </a:p>
          <a:p>
            <a:r>
              <a:rPr lang="as-IN" b="1" dirty="0"/>
              <a:t>২.সুস্বাস্থ্য:</a:t>
            </a:r>
          </a:p>
          <a:p>
            <a:r>
              <a:rPr lang="as-IN" b="1" dirty="0"/>
              <a:t>শিক্ষক হবেন সুস্বাস্থ্যের অধিকারী। কর্মোদ্যম ও প্রাণময়তা, শান্ত মেজাজ ও </a:t>
            </a:r>
            <a:r>
              <a:rPr lang="as-IN" b="1" dirty="0" smtClean="0"/>
              <a:t>পরিমিতি</a:t>
            </a:r>
            <a:r>
              <a:rPr lang="en-US" b="1" dirty="0" err="1" smtClean="0"/>
              <a:t>বোধ</a:t>
            </a:r>
            <a:r>
              <a:rPr lang="as-IN" b="1" dirty="0" smtClean="0"/>
              <a:t> </a:t>
            </a:r>
            <a:r>
              <a:rPr lang="as-IN" b="1" dirty="0"/>
              <a:t>শিক্ষকতা পেশার জন্য অপরিহার্য বৈশিষ্ট্য। সুস্বাস্থ্য ছাড়া এ গুণগুলির অধিকারী হওয়া সম্ভব নয়।</a:t>
            </a:r>
          </a:p>
          <a:p>
            <a:endParaRPr lang="as-IN" dirty="0"/>
          </a:p>
          <a:p>
            <a:endParaRPr lang="en-US" dirty="0">
              <a:latin typeface="NikoshBAN" pitchFamily="2" charset="0"/>
              <a:cs typeface="NikoshBAN" pitchFamily="2" charset="0"/>
            </a:endParaRPr>
          </a:p>
        </p:txBody>
      </p:sp>
      <p:sp>
        <p:nvSpPr>
          <p:cNvPr id="8" name="Rectangle 7"/>
          <p:cNvSpPr/>
          <p:nvPr/>
        </p:nvSpPr>
        <p:spPr>
          <a:xfrm>
            <a:off x="0" y="0"/>
            <a:ext cx="9144000" cy="685800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571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6463308"/>
          </a:xfrm>
          <a:prstGeom prst="rect">
            <a:avLst/>
          </a:prstGeom>
          <a:noFill/>
        </p:spPr>
        <p:txBody>
          <a:bodyPr wrap="square" rtlCol="0">
            <a:spAutoFit/>
          </a:bodyPr>
          <a:lstStyle/>
          <a:p>
            <a:r>
              <a:rPr lang="as-IN" b="1" dirty="0"/>
              <a:t>৩.প্রেরণা:</a:t>
            </a:r>
          </a:p>
          <a:p>
            <a:r>
              <a:rPr lang="as-IN" b="1" dirty="0"/>
              <a:t>উদ্দীপনা সঞ্চারকারী ও সুশিক্ষক শিক্ষার্থীর হৃদয়ে শিক্ষার্জনের অনুকূল প্রেরণা ও উদ্দীপনার কলাকৌশল প্রয়ােগে সুনিপুণ হবেন। নিরানন্দ শিক্ষাদান ও কৃত্রিম নিয়ম-শৃঙ্খলা শিক্ষার্থীর স্বাভাবিক বিকাশের পরিপন্থী। কাজেই শিক্ষককে এমন সব কৌশলের চর্চা করতে হবে যার মাধ্যমে শিক্ষার্থীরা স্বতঃস্ফূর্তভাবে পাঠে মনযােগী হবে</a:t>
            </a:r>
            <a:r>
              <a:rPr lang="as-IN" b="1" dirty="0" smtClean="0"/>
              <a:t>।</a:t>
            </a:r>
            <a:endParaRPr lang="en-US" b="1" dirty="0" smtClean="0"/>
          </a:p>
          <a:p>
            <a:endParaRPr lang="as-IN" b="1" dirty="0"/>
          </a:p>
          <a:p>
            <a:r>
              <a:rPr lang="as-IN" b="1" dirty="0"/>
              <a:t>৪.নবীন মানস:</a:t>
            </a:r>
          </a:p>
          <a:p>
            <a:r>
              <a:rPr lang="as-IN" b="1" dirty="0"/>
              <a:t>শিক্ষকের স্বাভাবিক সহজতাই তাকে রাখে কর্মময়, চির নবীন ও প্রাণবন্ত। নবীন মনই তাকে শিক্ষার্থীদের প্রতি অনুরাগী করে তােলে। অনুরাগের প্রতিফলনে তিনি শিক্ষার্থীদের আপনজন হওয়ার যােগ্যতা, অধিকার ও গৌরব লাভ করেন।</a:t>
            </a:r>
          </a:p>
          <a:p>
            <a:r>
              <a:rPr lang="as-IN" b="1" dirty="0"/>
              <a:t>৫.শিশুরঞ্জন মানসিকতাসম্পন্ন</a:t>
            </a:r>
            <a:r>
              <a:rPr lang="as-IN" b="1" dirty="0" smtClean="0"/>
              <a:t>:</a:t>
            </a:r>
            <a:endParaRPr lang="en-US" b="1" dirty="0" smtClean="0"/>
          </a:p>
          <a:p>
            <a:endParaRPr lang="as-IN" b="1" dirty="0"/>
          </a:p>
          <a:p>
            <a:r>
              <a:rPr lang="as-IN" b="1" dirty="0"/>
              <a:t>স্বার্থক শিক্ষক হবেন শিশুরঞ্জন মনের অধিকারী শিশুকে ভাল না বাসলে তিনি শিশুর সজীব মনের ইচ্ছা, অনিচ্ছা, স্বপ্ন-সাধ, আশা আকাক্ষা, আনন্দ বেদনা, অনুরাগ অভিমান সম্পর্কে জানতে পারবেন না </a:t>
            </a:r>
            <a:r>
              <a:rPr lang="as-IN" b="1" dirty="0" smtClean="0"/>
              <a:t>।</a:t>
            </a:r>
            <a:endParaRPr lang="en-US" b="1" dirty="0" smtClean="0"/>
          </a:p>
          <a:p>
            <a:endParaRPr lang="as-IN" b="1" dirty="0"/>
          </a:p>
          <a:p>
            <a:r>
              <a:rPr lang="as-IN" b="1" dirty="0"/>
              <a:t>রবীন্দ্রনাথ বলেছেন “কী শিখাব, তা ভাববার কথা বটে; কিন্তু যাকে শিখাব তার সমস্ত মনটা কী করে পাওয়া যেতে পারে, সেটাও কম কথা নহে।” শিক্ষকের সুমধুর মনােভঙ্গি, সহজ প্রসন্নতা, সাহায্যদানের সদিচ্ছা অতি সহজেই শিক্ষক ও শিক্ষার্থীকে ঘিরে প্রীতিময় পরিমণ্ডল রচনা করে এবং এর মধ্য দিয়ে শিক্ষার্জন অনায়াস, আনন্দময় এবং অর্থবহ হয়ে ওঠে।</a:t>
            </a:r>
          </a:p>
          <a:p>
            <a:endParaRPr lang="en-US" dirty="0"/>
          </a:p>
        </p:txBody>
      </p:sp>
      <p:sp>
        <p:nvSpPr>
          <p:cNvPr id="3" name="Rectangle 2"/>
          <p:cNvSpPr/>
          <p:nvPr/>
        </p:nvSpPr>
        <p:spPr>
          <a:xfrm>
            <a:off x="0" y="0"/>
            <a:ext cx="9144000" cy="685800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195485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463308"/>
          </a:xfrm>
          <a:prstGeom prst="rect">
            <a:avLst/>
          </a:prstGeom>
          <a:noFill/>
        </p:spPr>
        <p:txBody>
          <a:bodyPr wrap="square" rtlCol="0">
            <a:spAutoFit/>
          </a:bodyPr>
          <a:lstStyle/>
          <a:p>
            <a:r>
              <a:rPr lang="as-IN" b="1" dirty="0"/>
              <a:t>৬.মৌলিকতা:</a:t>
            </a:r>
          </a:p>
          <a:p>
            <a:r>
              <a:rPr lang="as-IN" b="1" dirty="0"/>
              <a:t>মৌলিকতা সুশিক্ষকের একটি মূল্যবান সম্পদ। তার পরিচয়ের স্বাক্ষর বহন করে তার স্বকীয় বৈশিষ্ট্য। বিদ্যালয়ের মতাে শিক্ষামূলক সামাজিক প্রতিষ্ঠানে মৌলিক গুণসম্পন্ন শিক্ষকের প্রয়ােজনীয়তা এবং তার গুণের প্রয়ােগ অপরিহার্য।</a:t>
            </a:r>
          </a:p>
          <a:p>
            <a:r>
              <a:rPr lang="as-IN" b="1" dirty="0"/>
              <a:t>৭.নমনীয়তা</a:t>
            </a:r>
            <a:r>
              <a:rPr lang="as-IN" b="1" dirty="0" smtClean="0"/>
              <a:t>:</a:t>
            </a:r>
            <a:endParaRPr lang="en-US" b="1" dirty="0" smtClean="0"/>
          </a:p>
          <a:p>
            <a:endParaRPr lang="as-IN" b="1" dirty="0"/>
          </a:p>
          <a:p>
            <a:r>
              <a:rPr lang="as-IN" b="1" dirty="0"/>
              <a:t>চিত্তের প্রসার ও নমনীয়তা শিক্ষককে বিচিত্র ধরনের মানুষের মধ্যেও বিবিধ পরিবেশে সামঞ্জস্য বিধানের দক্ষতা দান করে। এর উৎস হচ্ছে অহং শূন্যতা। মানিয়ে চলবার ক্ষমতার সঙ্গে অন্তরে যে সহানুভূতি, সহৃদয়তা এবং নমনীয়তার স্পর্শ থাকে, তার মূলে থাকে অহংশূন্যতার অকপট গুণটি।</a:t>
            </a:r>
          </a:p>
          <a:p>
            <a:r>
              <a:rPr lang="as-IN" b="1" dirty="0"/>
              <a:t>সহ্যশক্তি, ক্ষমাগুণ এবং সহজাত প্রসন্নতা ব্যতীত গ্রহণশীলতার দুর্লভ ক্ষমতা অর্জন করা সম্ভব নয়। এই ক্ষমতা শিক্ষককে একাধারে বিচিত্র এবং বিরূদ্ধ প্রকৃতির শিক্ষার্থী, অভিভাবক এবং সংশ্লিষ্ট কর্মীদের নিয়ে একই সাথে একই লক্ষ্যে চলবার সামর্থ্য যােগায়</a:t>
            </a:r>
          </a:p>
          <a:p>
            <a:r>
              <a:rPr lang="as-IN" b="1" dirty="0"/>
              <a:t>৮.চাহনী ও বাকশৈলী:</a:t>
            </a:r>
          </a:p>
          <a:p>
            <a:r>
              <a:rPr lang="as-IN" b="1" dirty="0"/>
              <a:t>সুশিক্ষকের শিক্ষণকর্মের দুটি চমৎকার কলাকৌশল হলাে চাহনী ও বাকশৈলী। একটি অস্ফুট অপরটি ফুট। চোখের চাহনী অস্ফুট হলেও ক্ষেত্র বিশেষে এটি বাকভঙ্গিকেও গৌণ করে দিতে পারে। বিস্ময়কর শব্দ চেতনা, প্রচুর শব্দ ভাণ্ডার বাক চাতুর্য এবং শব্দ ও বাক্য প্রয়ােগে প্রয়ােজনানুগ সংকোচন প্রসারণ, উচ্চ- নিচ স্বর ও সংযম শিক্ষকের প্রকাশ ভঙ্গিকে সংবেদনশীল, মনােজ্ঞ ও অর্থবহ করে তােলে।</a:t>
            </a:r>
          </a:p>
          <a:p>
            <a:endParaRPr lang="en-US" dirty="0"/>
          </a:p>
        </p:txBody>
      </p:sp>
      <p:sp>
        <p:nvSpPr>
          <p:cNvPr id="3" name="Rectangle 2"/>
          <p:cNvSpPr/>
          <p:nvPr/>
        </p:nvSpPr>
        <p:spPr>
          <a:xfrm>
            <a:off x="0" y="0"/>
            <a:ext cx="9144000" cy="685800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ভভ</a:t>
            </a:r>
            <a:endParaRPr lang="en-US" dirty="0"/>
          </a:p>
        </p:txBody>
      </p:sp>
    </p:spTree>
    <p:extLst>
      <p:ext uri="{BB962C8B-B14F-4D97-AF65-F5344CB8AC3E}">
        <p14:creationId xmlns:p14="http://schemas.microsoft.com/office/powerpoint/2010/main" val="200240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951" y="914400"/>
            <a:ext cx="8763000" cy="3970318"/>
          </a:xfrm>
          <a:prstGeom prst="rect">
            <a:avLst/>
          </a:prstGeom>
          <a:noFill/>
        </p:spPr>
        <p:txBody>
          <a:bodyPr wrap="square" rtlCol="0">
            <a:spAutoFit/>
          </a:bodyPr>
          <a:lstStyle/>
          <a:p>
            <a:r>
              <a:rPr lang="as-IN" b="1" dirty="0"/>
              <a:t>৯.রসিকতা বােধ</a:t>
            </a:r>
            <a:r>
              <a:rPr lang="as-IN" b="1" dirty="0" smtClean="0"/>
              <a:t>:</a:t>
            </a:r>
            <a:endParaRPr lang="en-US" b="1" dirty="0" smtClean="0"/>
          </a:p>
          <a:p>
            <a:endParaRPr lang="as-IN" b="1" dirty="0"/>
          </a:p>
          <a:p>
            <a:r>
              <a:rPr lang="as-IN" b="1" dirty="0"/>
              <a:t>সুশিক্ষক অবশ্যই হবেন সুরসিক। তিনি শিক্ষার্থীদের মধ্যে আনন্দ বিতরণ করবেন, তাদের আনন্দের অংশীদার হবেন কিন্তু আনন্দের উপলক্ষ হয়ে ক্রমশ তামাশার কারণ হবেন না। পাঠদানে সময়ােচিত রস কৌতুকের স্নিগ্ধ আমেজ ও মধুর সম্পর্ক অনুভূত হলে শিক্ষার্থীদের কাছে পাঠ গ্রহণ হবে স্বচ্ছন্দ।</a:t>
            </a:r>
          </a:p>
          <a:p>
            <a:r>
              <a:rPr lang="as-IN" b="1" dirty="0"/>
              <a:t>১০.দৃঢ় মানসিকতা</a:t>
            </a:r>
            <a:r>
              <a:rPr lang="as-IN" b="1" dirty="0" smtClean="0"/>
              <a:t>:</a:t>
            </a:r>
            <a:endParaRPr lang="en-US" b="1" dirty="0" smtClean="0"/>
          </a:p>
          <a:p>
            <a:endParaRPr lang="as-IN" b="1" dirty="0"/>
          </a:p>
          <a:p>
            <a:r>
              <a:rPr lang="as-IN" b="1" dirty="0"/>
              <a:t>প্রত্যয় দৃঢ় মানসিকতা উত্তম শিক্ষকের চারিত্রিক বৈশিষ্ট্য। প্রাত্যহিক জীবনে প্রতিটি কথায় ও কাজে, পােশাক ও রুচিতে, পেশায় ও কর্তব্য পালনে তিনি আদর্শবান, ধর্মপ্রাণ, সত্যপ্রিয় ব্যক্তিত্বের পরিচয় দেবেন। কেবলমাত্র আদেশ উপদেশ নয়, শিক্ষক নিজের অভ্যাস, অনুশীলন এবং জ্ঞান অভিজ্ঞতায় লব্ধ বিচিত্র কর্মের মাধ্যমে ছাত্রদের চরিত্রে বাঞ্ছিত পরিবর্তন সাধনে উদ্যোগী হবেন।</a:t>
            </a:r>
          </a:p>
          <a:p>
            <a:endParaRPr lang="en-US" dirty="0"/>
          </a:p>
        </p:txBody>
      </p:sp>
      <p:sp>
        <p:nvSpPr>
          <p:cNvPr id="3" name="Rectangle 2"/>
          <p:cNvSpPr/>
          <p:nvPr/>
        </p:nvSpPr>
        <p:spPr>
          <a:xfrm>
            <a:off x="0" y="0"/>
            <a:ext cx="9144000" cy="685800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ভ</a:t>
            </a:r>
            <a:endParaRPr lang="en-US" dirty="0"/>
          </a:p>
        </p:txBody>
      </p:sp>
    </p:spTree>
    <p:extLst>
      <p:ext uri="{BB962C8B-B14F-4D97-AF65-F5344CB8AC3E}">
        <p14:creationId xmlns:p14="http://schemas.microsoft.com/office/powerpoint/2010/main" val="331726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as-IN" b="1" dirty="0"/>
              <a:t>১১.উপস্থিত </a:t>
            </a:r>
            <a:r>
              <a:rPr lang="as-IN" b="1" dirty="0" smtClean="0"/>
              <a:t>বুদ্ধিমত্তা</a:t>
            </a:r>
            <a:endParaRPr lang="en-US" b="1" dirty="0" smtClean="0"/>
          </a:p>
          <a:p>
            <a:r>
              <a:rPr lang="as-IN" b="1" dirty="0" smtClean="0"/>
              <a:t>:</a:t>
            </a:r>
            <a:endParaRPr lang="as-IN" b="1" dirty="0"/>
          </a:p>
          <a:p>
            <a:r>
              <a:rPr lang="as-IN" b="1" dirty="0"/>
              <a:t>শিক্ষকের অতি বড় হাতিয়ার হলাে প্রত্যুৎপন্নমতিত্ব বা উপস্থিত বুদ্ধি। বিদ্যালয়ের যে কোন আকস্মিক সমস্যার তাৎক্ষণিক মােকাবেলার জন্য অতি দ্রুত একটি বৌদ্ধিক ও যৌক্তিক সমাধানে পৌছাতে হয়। পরিবেশ পরিস্থিতির সংগে খাপ খাইয়ে যতদূর সম্ভব সৃষ্ট কোন সমস্যার দ্রুত সুরাহার উপযােগী একমাত্র বর্ম উপস্থিত বুদ্ধি।</a:t>
            </a:r>
          </a:p>
          <a:p>
            <a:r>
              <a:rPr lang="as-IN" b="1" dirty="0"/>
              <a:t>১২.মার্জিত পােষাক</a:t>
            </a:r>
            <a:r>
              <a:rPr lang="as-IN" b="1" dirty="0" smtClean="0"/>
              <a:t>:</a:t>
            </a:r>
            <a:endParaRPr lang="en-US" b="1" dirty="0" smtClean="0"/>
          </a:p>
          <a:p>
            <a:endParaRPr lang="as-IN" b="1" dirty="0"/>
          </a:p>
          <a:p>
            <a:r>
              <a:rPr lang="as-IN" b="1" dirty="0"/>
              <a:t>আদর্শবান শিক্ষকের ব্যক্তিত্বের ভূষণ হলাে সুমার্জিত আচার আচরণ এবং পরিপাটি পােশাক। আড়ম্বরের বাহুল্য আসল মানুষের ব্যক্তিত্বকে কৃত্রিম আবরণে ঢেকে রাখে। শিক্ষকের কাজ সহজকে নিয়ে সহজ হওয়ায়। তার জীবনাদর্শ সহজ জীবন ও মহৎ ভাবনা হওয়াই কাম্য</a:t>
            </a:r>
            <a:r>
              <a:rPr lang="as-IN" b="1" dirty="0" smtClean="0"/>
              <a:t>।</a:t>
            </a:r>
            <a:endParaRPr lang="en-US" b="1" dirty="0" smtClean="0"/>
          </a:p>
          <a:p>
            <a:endParaRPr lang="as-IN" b="1" dirty="0"/>
          </a:p>
          <a:p>
            <a:r>
              <a:rPr lang="as-IN" b="1" dirty="0"/>
              <a:t>উক্ত গুণগুলি শিক্ষক তার সহজাত এবং অর্জিত জ্ঞান অভিজ্ঞতার সমন্বয়ে আয়ত্ত করবেন। নিজ পেশায় অনুরাগ ও অধিকারে ব্রতী শিক্ষক অনেক গুণই অনুশীলনের মাধ্যমে অর্জন করতে পারেন। এছাড়াও নিম্নবর্ণিত বৈশিষ্ট্যগুলি অর্জনে তার ধী, মেধা, প্রবণতা এবং নৈপুণ্যের প্রয়ােগ করবেন।</a:t>
            </a:r>
          </a:p>
          <a:p>
            <a:endParaRPr lang="en-US" dirty="0"/>
          </a:p>
          <a:p>
            <a:r>
              <a:rPr lang="en-US" dirty="0"/>
              <a:t/>
            </a:r>
            <a:br>
              <a:rPr lang="en-US" dirty="0"/>
            </a:br>
            <a:endParaRPr lang="en-US" dirty="0"/>
          </a:p>
        </p:txBody>
      </p:sp>
      <p:sp>
        <p:nvSpPr>
          <p:cNvPr id="3" name="Rectangle 2"/>
          <p:cNvSpPr/>
          <p:nvPr/>
        </p:nvSpPr>
        <p:spPr>
          <a:xfrm>
            <a:off x="0" y="0"/>
            <a:ext cx="9144000" cy="685800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317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752</Words>
  <Application>Microsoft Office PowerPoint</Application>
  <PresentationFormat>On-screen Show (4:3)</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8</cp:revision>
  <dcterms:created xsi:type="dcterms:W3CDTF">2021-10-16T13:04:50Z</dcterms:created>
  <dcterms:modified xsi:type="dcterms:W3CDTF">2021-10-16T13:52:33Z</dcterms:modified>
</cp:coreProperties>
</file>