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4AC05-41E1-44DC-A407-0F6665BA522D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01AE94-1E28-4B85-BD7A-66B78AFDC386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2AB3A57-4C0F-4B9E-91A3-FF7AE86396EA}" type="parTrans" cxnId="{0FF12CF0-88A9-4B1E-85E6-F87DD453D264}">
      <dgm:prSet/>
      <dgm:spPr/>
      <dgm:t>
        <a:bodyPr/>
        <a:lstStyle/>
        <a:p>
          <a:endParaRPr lang="en-US"/>
        </a:p>
      </dgm:t>
    </dgm:pt>
    <dgm:pt modelId="{6077ADF4-FD3B-4A8B-88F2-1F25F962FCE5}" type="sibTrans" cxnId="{0FF12CF0-88A9-4B1E-85E6-F87DD453D264}">
      <dgm:prSet/>
      <dgm:spPr/>
      <dgm:t>
        <a:bodyPr/>
        <a:lstStyle/>
        <a:p>
          <a:endParaRPr lang="en-US"/>
        </a:p>
      </dgm:t>
    </dgm:pt>
    <dgm:pt modelId="{FA697A94-ACFF-4ECE-95E5-5083019350A0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bn-BD" sz="48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ইউনিসেফ</a:t>
          </a:r>
          <a:endParaRPr lang="en-US" sz="4800" b="1" cap="none" spc="0" dirty="0">
            <a:ln/>
            <a:solidFill>
              <a:srgbClr val="00B05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D742CF-263C-4F8B-8C94-4C70C633E479}" type="parTrans" cxnId="{AE7FB9DA-7D32-4F25-A52F-D5F2DB1A8C49}">
      <dgm:prSet/>
      <dgm:spPr/>
      <dgm:t>
        <a:bodyPr/>
        <a:lstStyle/>
        <a:p>
          <a:endParaRPr lang="en-US"/>
        </a:p>
      </dgm:t>
    </dgm:pt>
    <dgm:pt modelId="{06721367-FA23-468A-9DA3-6056070942EA}" type="sibTrans" cxnId="{AE7FB9DA-7D32-4F25-A52F-D5F2DB1A8C49}">
      <dgm:prSet/>
      <dgm:spPr/>
      <dgm:t>
        <a:bodyPr/>
        <a:lstStyle/>
        <a:p>
          <a:endParaRPr lang="en-US"/>
        </a:p>
      </dgm:t>
    </dgm:pt>
    <dgm:pt modelId="{5D75276E-07A0-45CD-8690-E0561186FA21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BD" sz="40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ইউএনডিপি</a:t>
          </a:r>
          <a:endParaRPr lang="en-US" sz="4000" b="1" cap="none" spc="0" dirty="0">
            <a:ln/>
            <a:solidFill>
              <a:srgbClr val="00B05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8F82D3-5F5F-4CF1-947B-3A2F0286C837}" type="parTrans" cxnId="{FBEB61C6-7C16-45BB-AA9F-214B80263B52}">
      <dgm:prSet/>
      <dgm:spPr/>
      <dgm:t>
        <a:bodyPr/>
        <a:lstStyle/>
        <a:p>
          <a:endParaRPr lang="en-US"/>
        </a:p>
      </dgm:t>
    </dgm:pt>
    <dgm:pt modelId="{3CBF2E6C-C20C-4670-A12A-B22504C23CAC}" type="sibTrans" cxnId="{FBEB61C6-7C16-45BB-AA9F-214B80263B52}">
      <dgm:prSet/>
      <dgm:spPr/>
      <dgm:t>
        <a:bodyPr/>
        <a:lstStyle/>
        <a:p>
          <a:endParaRPr lang="en-US"/>
        </a:p>
      </dgm:t>
    </dgm:pt>
    <dgm:pt modelId="{5F55E0E2-BB8D-4051-BBA9-DDBACADA3F9B}">
      <dgm:prSet phldrT="[Text]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BD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খাদ্য ও কৃষি সংস্থা</a:t>
          </a:r>
          <a:endParaRPr lang="en-US" b="1" cap="none" spc="0" dirty="0">
            <a:ln/>
            <a:solidFill>
              <a:srgbClr val="00B0F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F01D1A-6D60-497E-A96F-F4BFA41608ED}" type="parTrans" cxnId="{C442D01F-F255-4A05-8FD6-4094C8870976}">
      <dgm:prSet/>
      <dgm:spPr/>
      <dgm:t>
        <a:bodyPr/>
        <a:lstStyle/>
        <a:p>
          <a:endParaRPr lang="en-US"/>
        </a:p>
      </dgm:t>
    </dgm:pt>
    <dgm:pt modelId="{E4B3C877-29B3-46B8-BB4C-3DD8FC9EB385}" type="sibTrans" cxnId="{C442D01F-F255-4A05-8FD6-4094C8870976}">
      <dgm:prSet/>
      <dgm:spPr/>
      <dgm:t>
        <a:bodyPr/>
        <a:lstStyle/>
        <a:p>
          <a:endParaRPr lang="en-US"/>
        </a:p>
      </dgm:t>
    </dgm:pt>
    <dgm:pt modelId="{D592CBFD-FCB9-4EF3-AFF7-8EBDCAA37628}">
      <dgm:prSet phldrT="[Text]"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BD" sz="4000" b="1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বিশ্বব্যাংক</a:t>
          </a:r>
          <a:endParaRPr lang="en-US" sz="4000" b="1" cap="none" spc="0" dirty="0">
            <a:ln/>
            <a:solidFill>
              <a:srgbClr val="C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388352-9A16-4666-976D-6E4D06ECDEA5}" type="sibTrans" cxnId="{622EEE68-EBD1-429D-845E-674E7DC48F6F}">
      <dgm:prSet/>
      <dgm:spPr/>
      <dgm:t>
        <a:bodyPr/>
        <a:lstStyle/>
        <a:p>
          <a:endParaRPr lang="en-US"/>
        </a:p>
      </dgm:t>
    </dgm:pt>
    <dgm:pt modelId="{F411EDA0-831B-4E02-877E-A8ED81C7844E}" type="parTrans" cxnId="{622EEE68-EBD1-429D-845E-674E7DC48F6F}">
      <dgm:prSet/>
      <dgm:spPr/>
      <dgm:t>
        <a:bodyPr/>
        <a:lstStyle/>
        <a:p>
          <a:endParaRPr lang="en-US"/>
        </a:p>
      </dgm:t>
    </dgm:pt>
    <dgm:pt modelId="{39EB67CE-990A-4111-99B9-021400E88E7D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BD" sz="4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ইউনেস্কো</a:t>
          </a:r>
          <a:endParaRPr lang="en-US" sz="4400" b="1" cap="none" spc="0" dirty="0">
            <a:ln/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5A37CC-8360-4F57-9AE3-08BA423272FB}" type="parTrans" cxnId="{2BD483FC-87D1-4235-980F-90CF2E701643}">
      <dgm:prSet/>
      <dgm:spPr/>
      <dgm:t>
        <a:bodyPr/>
        <a:lstStyle/>
        <a:p>
          <a:endParaRPr lang="en-US"/>
        </a:p>
      </dgm:t>
    </dgm:pt>
    <dgm:pt modelId="{30C41F2A-A882-40AA-9790-2A2EF1661286}" type="sibTrans" cxnId="{2BD483FC-87D1-4235-980F-90CF2E701643}">
      <dgm:prSet/>
      <dgm:spPr/>
      <dgm:t>
        <a:bodyPr/>
        <a:lstStyle/>
        <a:p>
          <a:endParaRPr lang="en-US"/>
        </a:p>
      </dgm:t>
    </dgm:pt>
    <dgm:pt modelId="{27AB1458-717D-4D0D-B805-9761A049AF2E}">
      <dgm:prSet custT="1"/>
      <dgm:spPr/>
      <dgm:t>
        <a:bodyPr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r>
            <a:rPr lang="bn-BD" sz="2800" b="1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বিশ্ব স্বাস্থ্য সংস্থা</a:t>
          </a:r>
          <a:endParaRPr lang="en-US" sz="2800" b="1" cap="none" spc="0" dirty="0">
            <a:ln/>
            <a:solidFill>
              <a:srgbClr val="C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08F54D-D391-4813-A5D3-B038D44D269A}" type="parTrans" cxnId="{85E184FC-C030-407E-8B1F-AB3144654C66}">
      <dgm:prSet/>
      <dgm:spPr/>
      <dgm:t>
        <a:bodyPr/>
        <a:lstStyle/>
        <a:p>
          <a:endParaRPr lang="en-US"/>
        </a:p>
      </dgm:t>
    </dgm:pt>
    <dgm:pt modelId="{CC8DCC3A-F151-4140-BC9F-756D4C076A75}" type="sibTrans" cxnId="{85E184FC-C030-407E-8B1F-AB3144654C66}">
      <dgm:prSet/>
      <dgm:spPr/>
      <dgm:t>
        <a:bodyPr/>
        <a:lstStyle/>
        <a:p>
          <a:endParaRPr lang="en-US"/>
        </a:p>
      </dgm:t>
    </dgm:pt>
    <dgm:pt modelId="{0EE5DAAC-EB27-488F-86E1-61728DEFB8BF}" type="pres">
      <dgm:prSet presAssocID="{C2B4AC05-41E1-44DC-A407-0F6665BA522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6F0728-725E-4410-87A0-CD92E4D30E1E}" type="pres">
      <dgm:prSet presAssocID="{FC01AE94-1E28-4B85-BD7A-66B78AFDC386}" presName="centerShape" presStyleLbl="node0" presStyleIdx="0" presStyleCnt="1" custScaleX="157353" custScaleY="87005"/>
      <dgm:spPr/>
    </dgm:pt>
    <dgm:pt modelId="{1DDEF59D-6F50-445F-950C-792DBBDD6852}" type="pres">
      <dgm:prSet presAssocID="{32D742CF-263C-4F8B-8C94-4C70C633E479}" presName="parTrans" presStyleLbl="sibTrans2D1" presStyleIdx="0" presStyleCnt="6"/>
      <dgm:spPr/>
    </dgm:pt>
    <dgm:pt modelId="{8AABB18C-5422-4114-9619-911ED7AE0618}" type="pres">
      <dgm:prSet presAssocID="{32D742CF-263C-4F8B-8C94-4C70C633E479}" presName="connectorText" presStyleLbl="sibTrans2D1" presStyleIdx="0" presStyleCnt="6"/>
      <dgm:spPr/>
    </dgm:pt>
    <dgm:pt modelId="{16064109-8E07-40C9-8CE0-42F4DB52C96E}" type="pres">
      <dgm:prSet presAssocID="{FA697A94-ACFF-4ECE-95E5-5083019350A0}" presName="node" presStyleLbl="node1" presStyleIdx="0" presStyleCnt="6" custScaleX="183282" custScaleY="83950">
        <dgm:presLayoutVars>
          <dgm:bulletEnabled val="1"/>
        </dgm:presLayoutVars>
      </dgm:prSet>
      <dgm:spPr/>
    </dgm:pt>
    <dgm:pt modelId="{07D311A7-B823-4789-B566-23246915C128}" type="pres">
      <dgm:prSet presAssocID="{F411EDA0-831B-4E02-877E-A8ED81C7844E}" presName="parTrans" presStyleLbl="sibTrans2D1" presStyleIdx="1" presStyleCnt="6"/>
      <dgm:spPr/>
    </dgm:pt>
    <dgm:pt modelId="{D490E9A8-F72A-479B-A134-766A8D94665B}" type="pres">
      <dgm:prSet presAssocID="{F411EDA0-831B-4E02-877E-A8ED81C7844E}" presName="connectorText" presStyleLbl="sibTrans2D1" presStyleIdx="1" presStyleCnt="6"/>
      <dgm:spPr/>
    </dgm:pt>
    <dgm:pt modelId="{F111CADC-BD6E-4D47-86AA-8B120A93ED38}" type="pres">
      <dgm:prSet presAssocID="{D592CBFD-FCB9-4EF3-AFF7-8EBDCAA37628}" presName="node" presStyleLbl="node1" presStyleIdx="1" presStyleCnt="6" custScaleX="158153" custScaleY="93974" custRadScaleRad="126211" custRadScaleInc="10604">
        <dgm:presLayoutVars>
          <dgm:bulletEnabled val="1"/>
        </dgm:presLayoutVars>
      </dgm:prSet>
      <dgm:spPr/>
    </dgm:pt>
    <dgm:pt modelId="{44223B92-6FB9-4F5F-898A-F21B39E8A8C7}" type="pres">
      <dgm:prSet presAssocID="{2C8F82D3-5F5F-4CF1-947B-3A2F0286C837}" presName="parTrans" presStyleLbl="sibTrans2D1" presStyleIdx="2" presStyleCnt="6"/>
      <dgm:spPr/>
    </dgm:pt>
    <dgm:pt modelId="{51062C48-E148-46C4-AB29-6669C1F5548C}" type="pres">
      <dgm:prSet presAssocID="{2C8F82D3-5F5F-4CF1-947B-3A2F0286C837}" presName="connectorText" presStyleLbl="sibTrans2D1" presStyleIdx="2" presStyleCnt="6"/>
      <dgm:spPr/>
    </dgm:pt>
    <dgm:pt modelId="{2DCDC053-892D-4709-9689-1C411DA8B202}" type="pres">
      <dgm:prSet presAssocID="{5D75276E-07A0-45CD-8690-E0561186FA21}" presName="node" presStyleLbl="node1" presStyleIdx="2" presStyleCnt="6" custScaleX="168385" custScaleY="90506" custRadScaleRad="134804" custRadScaleInc="-32695">
        <dgm:presLayoutVars>
          <dgm:bulletEnabled val="1"/>
        </dgm:presLayoutVars>
      </dgm:prSet>
      <dgm:spPr/>
    </dgm:pt>
    <dgm:pt modelId="{E9195C9F-FCE9-44F5-BECE-EA3C1100F85E}" type="pres">
      <dgm:prSet presAssocID="{775A37CC-8360-4F57-9AE3-08BA423272FB}" presName="parTrans" presStyleLbl="sibTrans2D1" presStyleIdx="3" presStyleCnt="6"/>
      <dgm:spPr/>
    </dgm:pt>
    <dgm:pt modelId="{4A0DEBC1-4DE7-47D0-8970-51CDD5CCB391}" type="pres">
      <dgm:prSet presAssocID="{775A37CC-8360-4F57-9AE3-08BA423272FB}" presName="connectorText" presStyleLbl="sibTrans2D1" presStyleIdx="3" presStyleCnt="6"/>
      <dgm:spPr/>
    </dgm:pt>
    <dgm:pt modelId="{4943CA20-AA20-48FA-9D22-A55AA63874D6}" type="pres">
      <dgm:prSet presAssocID="{39EB67CE-990A-4111-99B9-021400E88E7D}" presName="node" presStyleLbl="node1" presStyleIdx="3" presStyleCnt="6" custScaleX="159188" custRadScaleRad="108027" custRadScaleInc="-25646">
        <dgm:presLayoutVars>
          <dgm:bulletEnabled val="1"/>
        </dgm:presLayoutVars>
      </dgm:prSet>
      <dgm:spPr/>
    </dgm:pt>
    <dgm:pt modelId="{3761999C-BA70-4765-A660-030FC950DBB6}" type="pres">
      <dgm:prSet presAssocID="{1B08F54D-D391-4813-A5D3-B038D44D269A}" presName="parTrans" presStyleLbl="sibTrans2D1" presStyleIdx="4" presStyleCnt="6"/>
      <dgm:spPr/>
    </dgm:pt>
    <dgm:pt modelId="{DDA43FAA-C1D6-4044-8834-33E370E9BFF8}" type="pres">
      <dgm:prSet presAssocID="{1B08F54D-D391-4813-A5D3-B038D44D269A}" presName="connectorText" presStyleLbl="sibTrans2D1" presStyleIdx="4" presStyleCnt="6"/>
      <dgm:spPr/>
    </dgm:pt>
    <dgm:pt modelId="{1B33E4A1-450E-4ADE-B046-03710C5713E2}" type="pres">
      <dgm:prSet presAssocID="{27AB1458-717D-4D0D-B805-9761A049AF2E}" presName="node" presStyleLbl="node1" presStyleIdx="4" presStyleCnt="6" custScaleX="180597" custScaleY="100201" custRadScaleRad="131581" custRadScaleInc="21911">
        <dgm:presLayoutVars>
          <dgm:bulletEnabled val="1"/>
        </dgm:presLayoutVars>
      </dgm:prSet>
      <dgm:spPr/>
    </dgm:pt>
    <dgm:pt modelId="{87C08B15-D930-4421-87D2-77581975D244}" type="pres">
      <dgm:prSet presAssocID="{24F01D1A-6D60-497E-A96F-F4BFA41608ED}" presName="parTrans" presStyleLbl="sibTrans2D1" presStyleIdx="5" presStyleCnt="6"/>
      <dgm:spPr/>
    </dgm:pt>
    <dgm:pt modelId="{CE241FD6-3C57-43A3-A7DD-0756AD691670}" type="pres">
      <dgm:prSet presAssocID="{24F01D1A-6D60-497E-A96F-F4BFA41608ED}" presName="connectorText" presStyleLbl="sibTrans2D1" presStyleIdx="5" presStyleCnt="6"/>
      <dgm:spPr/>
    </dgm:pt>
    <dgm:pt modelId="{AEC90109-BF7E-48C8-B432-A98175C4F84F}" type="pres">
      <dgm:prSet presAssocID="{5F55E0E2-BB8D-4051-BBA9-DDBACADA3F9B}" presName="node" presStyleLbl="node1" presStyleIdx="5" presStyleCnt="6" custScaleX="167561" custRadScaleRad="127505" custRadScaleInc="-12551">
        <dgm:presLayoutVars>
          <dgm:bulletEnabled val="1"/>
        </dgm:presLayoutVars>
      </dgm:prSet>
      <dgm:spPr/>
    </dgm:pt>
  </dgm:ptLst>
  <dgm:cxnLst>
    <dgm:cxn modelId="{C442D01F-F255-4A05-8FD6-4094C8870976}" srcId="{FC01AE94-1E28-4B85-BD7A-66B78AFDC386}" destId="{5F55E0E2-BB8D-4051-BBA9-DDBACADA3F9B}" srcOrd="5" destOrd="0" parTransId="{24F01D1A-6D60-497E-A96F-F4BFA41608ED}" sibTransId="{E4B3C877-29B3-46B8-BB4C-3DD8FC9EB385}"/>
    <dgm:cxn modelId="{E96AD541-4146-4F94-870D-8E6F8C24692C}" type="presOf" srcId="{32D742CF-263C-4F8B-8C94-4C70C633E479}" destId="{1DDEF59D-6F50-445F-950C-792DBBDD6852}" srcOrd="0" destOrd="0" presId="urn:microsoft.com/office/officeart/2005/8/layout/radial5"/>
    <dgm:cxn modelId="{B2026C64-F911-49E0-A6BB-52FBE0BABBB6}" type="presOf" srcId="{F411EDA0-831B-4E02-877E-A8ED81C7844E}" destId="{D490E9A8-F72A-479B-A134-766A8D94665B}" srcOrd="1" destOrd="0" presId="urn:microsoft.com/office/officeart/2005/8/layout/radial5"/>
    <dgm:cxn modelId="{622EEE68-EBD1-429D-845E-674E7DC48F6F}" srcId="{FC01AE94-1E28-4B85-BD7A-66B78AFDC386}" destId="{D592CBFD-FCB9-4EF3-AFF7-8EBDCAA37628}" srcOrd="1" destOrd="0" parTransId="{F411EDA0-831B-4E02-877E-A8ED81C7844E}" sibTransId="{BB388352-9A16-4666-976D-6E4D06ECDEA5}"/>
    <dgm:cxn modelId="{35A1A669-2035-4341-BDEE-971A5FDF6E9D}" type="presOf" srcId="{775A37CC-8360-4F57-9AE3-08BA423272FB}" destId="{4A0DEBC1-4DE7-47D0-8970-51CDD5CCB391}" srcOrd="1" destOrd="0" presId="urn:microsoft.com/office/officeart/2005/8/layout/radial5"/>
    <dgm:cxn modelId="{2A123872-8257-4C47-8A86-A7EA249D0C3D}" type="presOf" srcId="{F411EDA0-831B-4E02-877E-A8ED81C7844E}" destId="{07D311A7-B823-4789-B566-23246915C128}" srcOrd="0" destOrd="0" presId="urn:microsoft.com/office/officeart/2005/8/layout/radial5"/>
    <dgm:cxn modelId="{2ABCF772-3F2A-45A1-8D8E-863EBB4D05E2}" type="presOf" srcId="{FC01AE94-1E28-4B85-BD7A-66B78AFDC386}" destId="{FF6F0728-725E-4410-87A0-CD92E4D30E1E}" srcOrd="0" destOrd="0" presId="urn:microsoft.com/office/officeart/2005/8/layout/radial5"/>
    <dgm:cxn modelId="{56ED6356-E61D-4947-A1A3-6121C8431556}" type="presOf" srcId="{2C8F82D3-5F5F-4CF1-947B-3A2F0286C837}" destId="{51062C48-E148-46C4-AB29-6669C1F5548C}" srcOrd="1" destOrd="0" presId="urn:microsoft.com/office/officeart/2005/8/layout/radial5"/>
    <dgm:cxn modelId="{ED577659-D510-4BDD-8B4F-D481979157D3}" type="presOf" srcId="{5F55E0E2-BB8D-4051-BBA9-DDBACADA3F9B}" destId="{AEC90109-BF7E-48C8-B432-A98175C4F84F}" srcOrd="0" destOrd="0" presId="urn:microsoft.com/office/officeart/2005/8/layout/radial5"/>
    <dgm:cxn modelId="{C9FD4483-1B64-49B3-BC6C-0E35F03EFF7F}" type="presOf" srcId="{5D75276E-07A0-45CD-8690-E0561186FA21}" destId="{2DCDC053-892D-4709-9689-1C411DA8B202}" srcOrd="0" destOrd="0" presId="urn:microsoft.com/office/officeart/2005/8/layout/radial5"/>
    <dgm:cxn modelId="{0392F392-6B29-4EE0-B213-2E6C44F47284}" type="presOf" srcId="{27AB1458-717D-4D0D-B805-9761A049AF2E}" destId="{1B33E4A1-450E-4ADE-B046-03710C5713E2}" srcOrd="0" destOrd="0" presId="urn:microsoft.com/office/officeart/2005/8/layout/radial5"/>
    <dgm:cxn modelId="{E2D6D399-17B8-40A3-88D0-5EBF44B4A7FB}" type="presOf" srcId="{775A37CC-8360-4F57-9AE3-08BA423272FB}" destId="{E9195C9F-FCE9-44F5-BECE-EA3C1100F85E}" srcOrd="0" destOrd="0" presId="urn:microsoft.com/office/officeart/2005/8/layout/radial5"/>
    <dgm:cxn modelId="{76AB719D-1203-4690-9857-949EC2C0167F}" type="presOf" srcId="{D592CBFD-FCB9-4EF3-AFF7-8EBDCAA37628}" destId="{F111CADC-BD6E-4D47-86AA-8B120A93ED38}" srcOrd="0" destOrd="0" presId="urn:microsoft.com/office/officeart/2005/8/layout/radial5"/>
    <dgm:cxn modelId="{61DEE49E-E527-4EB9-9071-C8B29121CF0E}" type="presOf" srcId="{24F01D1A-6D60-497E-A96F-F4BFA41608ED}" destId="{CE241FD6-3C57-43A3-A7DD-0756AD691670}" srcOrd="1" destOrd="0" presId="urn:microsoft.com/office/officeart/2005/8/layout/radial5"/>
    <dgm:cxn modelId="{489819A0-EAAB-4016-9FC6-1D0374CA9D41}" type="presOf" srcId="{C2B4AC05-41E1-44DC-A407-0F6665BA522D}" destId="{0EE5DAAC-EB27-488F-86E1-61728DEFB8BF}" srcOrd="0" destOrd="0" presId="urn:microsoft.com/office/officeart/2005/8/layout/radial5"/>
    <dgm:cxn modelId="{674809AF-4CE8-4F23-B16F-E235CCC90804}" type="presOf" srcId="{32D742CF-263C-4F8B-8C94-4C70C633E479}" destId="{8AABB18C-5422-4114-9619-911ED7AE0618}" srcOrd="1" destOrd="0" presId="urn:microsoft.com/office/officeart/2005/8/layout/radial5"/>
    <dgm:cxn modelId="{940216C6-5771-409B-B254-1DE21EC2B2A5}" type="presOf" srcId="{39EB67CE-990A-4111-99B9-021400E88E7D}" destId="{4943CA20-AA20-48FA-9D22-A55AA63874D6}" srcOrd="0" destOrd="0" presId="urn:microsoft.com/office/officeart/2005/8/layout/radial5"/>
    <dgm:cxn modelId="{FBEB61C6-7C16-45BB-AA9F-214B80263B52}" srcId="{FC01AE94-1E28-4B85-BD7A-66B78AFDC386}" destId="{5D75276E-07A0-45CD-8690-E0561186FA21}" srcOrd="2" destOrd="0" parTransId="{2C8F82D3-5F5F-4CF1-947B-3A2F0286C837}" sibTransId="{3CBF2E6C-C20C-4670-A12A-B22504C23CAC}"/>
    <dgm:cxn modelId="{DA9F80D2-B699-4773-A84F-8050004A1A87}" type="presOf" srcId="{24F01D1A-6D60-497E-A96F-F4BFA41608ED}" destId="{87C08B15-D930-4421-87D2-77581975D244}" srcOrd="0" destOrd="0" presId="urn:microsoft.com/office/officeart/2005/8/layout/radial5"/>
    <dgm:cxn modelId="{C7FF59D8-33D6-4608-A68D-893AE68B69FF}" type="presOf" srcId="{FA697A94-ACFF-4ECE-95E5-5083019350A0}" destId="{16064109-8E07-40C9-8CE0-42F4DB52C96E}" srcOrd="0" destOrd="0" presId="urn:microsoft.com/office/officeart/2005/8/layout/radial5"/>
    <dgm:cxn modelId="{AE7FB9DA-7D32-4F25-A52F-D5F2DB1A8C49}" srcId="{FC01AE94-1E28-4B85-BD7A-66B78AFDC386}" destId="{FA697A94-ACFF-4ECE-95E5-5083019350A0}" srcOrd="0" destOrd="0" parTransId="{32D742CF-263C-4F8B-8C94-4C70C633E479}" sibTransId="{06721367-FA23-468A-9DA3-6056070942EA}"/>
    <dgm:cxn modelId="{B426E3E7-9AEE-4775-9EF5-F5F5E4BC1313}" type="presOf" srcId="{1B08F54D-D391-4813-A5D3-B038D44D269A}" destId="{3761999C-BA70-4765-A660-030FC950DBB6}" srcOrd="0" destOrd="0" presId="urn:microsoft.com/office/officeart/2005/8/layout/radial5"/>
    <dgm:cxn modelId="{0FF12CF0-88A9-4B1E-85E6-F87DD453D264}" srcId="{C2B4AC05-41E1-44DC-A407-0F6665BA522D}" destId="{FC01AE94-1E28-4B85-BD7A-66B78AFDC386}" srcOrd="0" destOrd="0" parTransId="{82AB3A57-4C0F-4B9E-91A3-FF7AE86396EA}" sibTransId="{6077ADF4-FD3B-4A8B-88F2-1F25F962FCE5}"/>
    <dgm:cxn modelId="{F7AF1DF5-A38B-4B97-BF14-EA665B2A2D2D}" type="presOf" srcId="{2C8F82D3-5F5F-4CF1-947B-3A2F0286C837}" destId="{44223B92-6FB9-4F5F-898A-F21B39E8A8C7}" srcOrd="0" destOrd="0" presId="urn:microsoft.com/office/officeart/2005/8/layout/radial5"/>
    <dgm:cxn modelId="{09CB11FB-7D4C-48C2-B4A2-0A396A755E8A}" type="presOf" srcId="{1B08F54D-D391-4813-A5D3-B038D44D269A}" destId="{DDA43FAA-C1D6-4044-8834-33E370E9BFF8}" srcOrd="1" destOrd="0" presId="urn:microsoft.com/office/officeart/2005/8/layout/radial5"/>
    <dgm:cxn modelId="{2BD483FC-87D1-4235-980F-90CF2E701643}" srcId="{FC01AE94-1E28-4B85-BD7A-66B78AFDC386}" destId="{39EB67CE-990A-4111-99B9-021400E88E7D}" srcOrd="3" destOrd="0" parTransId="{775A37CC-8360-4F57-9AE3-08BA423272FB}" sibTransId="{30C41F2A-A882-40AA-9790-2A2EF1661286}"/>
    <dgm:cxn modelId="{85E184FC-C030-407E-8B1F-AB3144654C66}" srcId="{FC01AE94-1E28-4B85-BD7A-66B78AFDC386}" destId="{27AB1458-717D-4D0D-B805-9761A049AF2E}" srcOrd="4" destOrd="0" parTransId="{1B08F54D-D391-4813-A5D3-B038D44D269A}" sibTransId="{CC8DCC3A-F151-4140-BC9F-756D4C076A75}"/>
    <dgm:cxn modelId="{F63BDD90-DC18-4AC0-8C79-ECC02B9F2B32}" type="presParOf" srcId="{0EE5DAAC-EB27-488F-86E1-61728DEFB8BF}" destId="{FF6F0728-725E-4410-87A0-CD92E4D30E1E}" srcOrd="0" destOrd="0" presId="urn:microsoft.com/office/officeart/2005/8/layout/radial5"/>
    <dgm:cxn modelId="{B14D11F3-37A5-411A-B09E-A9930C9296A2}" type="presParOf" srcId="{0EE5DAAC-EB27-488F-86E1-61728DEFB8BF}" destId="{1DDEF59D-6F50-445F-950C-792DBBDD6852}" srcOrd="1" destOrd="0" presId="urn:microsoft.com/office/officeart/2005/8/layout/radial5"/>
    <dgm:cxn modelId="{B5C34284-C53B-4AD1-9C56-F912261241E7}" type="presParOf" srcId="{1DDEF59D-6F50-445F-950C-792DBBDD6852}" destId="{8AABB18C-5422-4114-9619-911ED7AE0618}" srcOrd="0" destOrd="0" presId="urn:microsoft.com/office/officeart/2005/8/layout/radial5"/>
    <dgm:cxn modelId="{3D20DCF2-8218-475E-B0E4-A63A2772F516}" type="presParOf" srcId="{0EE5DAAC-EB27-488F-86E1-61728DEFB8BF}" destId="{16064109-8E07-40C9-8CE0-42F4DB52C96E}" srcOrd="2" destOrd="0" presId="urn:microsoft.com/office/officeart/2005/8/layout/radial5"/>
    <dgm:cxn modelId="{0B9A0386-1FAA-41AD-9AD6-83D3E5511F23}" type="presParOf" srcId="{0EE5DAAC-EB27-488F-86E1-61728DEFB8BF}" destId="{07D311A7-B823-4789-B566-23246915C128}" srcOrd="3" destOrd="0" presId="urn:microsoft.com/office/officeart/2005/8/layout/radial5"/>
    <dgm:cxn modelId="{C16A980D-0E4E-4756-8CA8-075C07A2A97F}" type="presParOf" srcId="{07D311A7-B823-4789-B566-23246915C128}" destId="{D490E9A8-F72A-479B-A134-766A8D94665B}" srcOrd="0" destOrd="0" presId="urn:microsoft.com/office/officeart/2005/8/layout/radial5"/>
    <dgm:cxn modelId="{7717FE14-BB47-48C4-8905-864943379266}" type="presParOf" srcId="{0EE5DAAC-EB27-488F-86E1-61728DEFB8BF}" destId="{F111CADC-BD6E-4D47-86AA-8B120A93ED38}" srcOrd="4" destOrd="0" presId="urn:microsoft.com/office/officeart/2005/8/layout/radial5"/>
    <dgm:cxn modelId="{CE257373-22D6-4197-BE42-1089410D92C3}" type="presParOf" srcId="{0EE5DAAC-EB27-488F-86E1-61728DEFB8BF}" destId="{44223B92-6FB9-4F5F-898A-F21B39E8A8C7}" srcOrd="5" destOrd="0" presId="urn:microsoft.com/office/officeart/2005/8/layout/radial5"/>
    <dgm:cxn modelId="{4819DD1E-CABE-49D5-BD9E-F38FD75818D9}" type="presParOf" srcId="{44223B92-6FB9-4F5F-898A-F21B39E8A8C7}" destId="{51062C48-E148-46C4-AB29-6669C1F5548C}" srcOrd="0" destOrd="0" presId="urn:microsoft.com/office/officeart/2005/8/layout/radial5"/>
    <dgm:cxn modelId="{6ADE76AC-B418-45EE-89BF-E2CF9779AEE0}" type="presParOf" srcId="{0EE5DAAC-EB27-488F-86E1-61728DEFB8BF}" destId="{2DCDC053-892D-4709-9689-1C411DA8B202}" srcOrd="6" destOrd="0" presId="urn:microsoft.com/office/officeart/2005/8/layout/radial5"/>
    <dgm:cxn modelId="{B0DC42D8-A352-4771-8E8D-BDAA022FFF16}" type="presParOf" srcId="{0EE5DAAC-EB27-488F-86E1-61728DEFB8BF}" destId="{E9195C9F-FCE9-44F5-BECE-EA3C1100F85E}" srcOrd="7" destOrd="0" presId="urn:microsoft.com/office/officeart/2005/8/layout/radial5"/>
    <dgm:cxn modelId="{49D378DC-81CF-40BD-8E50-64D4334EDDDC}" type="presParOf" srcId="{E9195C9F-FCE9-44F5-BECE-EA3C1100F85E}" destId="{4A0DEBC1-4DE7-47D0-8970-51CDD5CCB391}" srcOrd="0" destOrd="0" presId="urn:microsoft.com/office/officeart/2005/8/layout/radial5"/>
    <dgm:cxn modelId="{733A9AAB-84D7-4F1D-8027-9338B6EC0802}" type="presParOf" srcId="{0EE5DAAC-EB27-488F-86E1-61728DEFB8BF}" destId="{4943CA20-AA20-48FA-9D22-A55AA63874D6}" srcOrd="8" destOrd="0" presId="urn:microsoft.com/office/officeart/2005/8/layout/radial5"/>
    <dgm:cxn modelId="{1F58778C-B202-45EA-BBC4-BFB7FC90F78F}" type="presParOf" srcId="{0EE5DAAC-EB27-488F-86E1-61728DEFB8BF}" destId="{3761999C-BA70-4765-A660-030FC950DBB6}" srcOrd="9" destOrd="0" presId="urn:microsoft.com/office/officeart/2005/8/layout/radial5"/>
    <dgm:cxn modelId="{10F02979-D251-4F2E-BF67-24AA858BA504}" type="presParOf" srcId="{3761999C-BA70-4765-A660-030FC950DBB6}" destId="{DDA43FAA-C1D6-4044-8834-33E370E9BFF8}" srcOrd="0" destOrd="0" presId="urn:microsoft.com/office/officeart/2005/8/layout/radial5"/>
    <dgm:cxn modelId="{6DEBEC0A-E855-4B1D-B985-E161D6732C7B}" type="presParOf" srcId="{0EE5DAAC-EB27-488F-86E1-61728DEFB8BF}" destId="{1B33E4A1-450E-4ADE-B046-03710C5713E2}" srcOrd="10" destOrd="0" presId="urn:microsoft.com/office/officeart/2005/8/layout/radial5"/>
    <dgm:cxn modelId="{3AEEB388-4C17-4A41-86F5-E57E02C4068D}" type="presParOf" srcId="{0EE5DAAC-EB27-488F-86E1-61728DEFB8BF}" destId="{87C08B15-D930-4421-87D2-77581975D244}" srcOrd="11" destOrd="0" presId="urn:microsoft.com/office/officeart/2005/8/layout/radial5"/>
    <dgm:cxn modelId="{35BB9EDA-2C96-44D6-B15B-7C12855E2B3B}" type="presParOf" srcId="{87C08B15-D930-4421-87D2-77581975D244}" destId="{CE241FD6-3C57-43A3-A7DD-0756AD691670}" srcOrd="0" destOrd="0" presId="urn:microsoft.com/office/officeart/2005/8/layout/radial5"/>
    <dgm:cxn modelId="{AC78FCEF-111F-4CDE-BD8B-C0C846B9071F}" type="presParOf" srcId="{0EE5DAAC-EB27-488F-86E1-61728DEFB8BF}" destId="{AEC90109-BF7E-48C8-B432-A98175C4F84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F0728-725E-4410-87A0-CD92E4D30E1E}">
      <dsp:nvSpPr>
        <dsp:cNvPr id="0" name=""/>
        <dsp:cNvSpPr/>
      </dsp:nvSpPr>
      <dsp:spPr>
        <a:xfrm>
          <a:off x="4893976" y="2268846"/>
          <a:ext cx="2501101" cy="138293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 dirty="0"/>
        </a:p>
      </dsp:txBody>
      <dsp:txXfrm>
        <a:off x="5260254" y="2471371"/>
        <a:ext cx="1768545" cy="977880"/>
      </dsp:txXfrm>
    </dsp:sp>
    <dsp:sp modelId="{1DDEF59D-6F50-445F-950C-792DBBDD6852}">
      <dsp:nvSpPr>
        <dsp:cNvPr id="0" name=""/>
        <dsp:cNvSpPr/>
      </dsp:nvSpPr>
      <dsp:spPr>
        <a:xfrm rot="16200000">
          <a:off x="5914616" y="1577855"/>
          <a:ext cx="459820" cy="54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983589" y="1754913"/>
        <a:ext cx="321874" cy="324254"/>
      </dsp:txXfrm>
    </dsp:sp>
    <dsp:sp modelId="{16064109-8E07-40C9-8CE0-42F4DB52C96E}">
      <dsp:nvSpPr>
        <dsp:cNvPr id="0" name=""/>
        <dsp:cNvSpPr/>
      </dsp:nvSpPr>
      <dsp:spPr>
        <a:xfrm>
          <a:off x="4687907" y="66889"/>
          <a:ext cx="2913238" cy="1334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800" b="1" kern="1200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ইউনিসেফ</a:t>
          </a:r>
          <a:endParaRPr lang="en-US" sz="4800" b="1" kern="1200" cap="none" spc="0" dirty="0">
            <a:ln/>
            <a:solidFill>
              <a:srgbClr val="00B05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14541" y="262303"/>
        <a:ext cx="2059970" cy="943544"/>
      </dsp:txXfrm>
    </dsp:sp>
    <dsp:sp modelId="{07D311A7-B823-4789-B566-23246915C128}">
      <dsp:nvSpPr>
        <dsp:cNvPr id="0" name=""/>
        <dsp:cNvSpPr/>
      </dsp:nvSpPr>
      <dsp:spPr>
        <a:xfrm rot="19990872">
          <a:off x="7185427" y="2069706"/>
          <a:ext cx="372537" cy="54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191438" y="2203003"/>
        <a:ext cx="260776" cy="324254"/>
      </dsp:txXfrm>
    </dsp:sp>
    <dsp:sp modelId="{F111CADC-BD6E-4D47-86AA-8B120A93ED38}">
      <dsp:nvSpPr>
        <dsp:cNvPr id="0" name=""/>
        <dsp:cNvSpPr/>
      </dsp:nvSpPr>
      <dsp:spPr>
        <a:xfrm>
          <a:off x="7395150" y="945782"/>
          <a:ext cx="2513817" cy="14937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বিশ্বব্যাংক</a:t>
          </a:r>
          <a:endParaRPr lang="en-US" sz="4000" b="1" kern="1200" cap="none" spc="0" dirty="0">
            <a:ln/>
            <a:solidFill>
              <a:srgbClr val="C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763290" y="1164530"/>
        <a:ext cx="1777537" cy="1056206"/>
      </dsp:txXfrm>
    </dsp:sp>
    <dsp:sp modelId="{44223B92-6FB9-4F5F-898A-F21B39E8A8C7}">
      <dsp:nvSpPr>
        <dsp:cNvPr id="0" name=""/>
        <dsp:cNvSpPr/>
      </dsp:nvSpPr>
      <dsp:spPr>
        <a:xfrm rot="1211490">
          <a:off x="7321752" y="3192702"/>
          <a:ext cx="378865" cy="54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7325245" y="3281172"/>
        <a:ext cx="265206" cy="324254"/>
      </dsp:txXfrm>
    </dsp:sp>
    <dsp:sp modelId="{2DCDC053-892D-4709-9689-1C411DA8B202}">
      <dsp:nvSpPr>
        <dsp:cNvPr id="0" name=""/>
        <dsp:cNvSpPr/>
      </dsp:nvSpPr>
      <dsp:spPr>
        <a:xfrm>
          <a:off x="7622924" y="3276864"/>
          <a:ext cx="2676453" cy="14385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ইউএনডিপি</a:t>
          </a:r>
          <a:endParaRPr lang="en-US" sz="4000" b="1" kern="1200" cap="none" spc="0" dirty="0">
            <a:ln/>
            <a:solidFill>
              <a:srgbClr val="00B05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14881" y="3487539"/>
        <a:ext cx="1892539" cy="1017228"/>
      </dsp:txXfrm>
    </dsp:sp>
    <dsp:sp modelId="{E9195C9F-FCE9-44F5-BECE-EA3C1100F85E}">
      <dsp:nvSpPr>
        <dsp:cNvPr id="0" name=""/>
        <dsp:cNvSpPr/>
      </dsp:nvSpPr>
      <dsp:spPr>
        <a:xfrm rot="4920452">
          <a:off x="6079313" y="3773343"/>
          <a:ext cx="434617" cy="54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135441" y="3816869"/>
        <a:ext cx="304232" cy="324254"/>
      </dsp:txXfrm>
    </dsp:sp>
    <dsp:sp modelId="{4943CA20-AA20-48FA-9D22-A55AA63874D6}">
      <dsp:nvSpPr>
        <dsp:cNvPr id="0" name=""/>
        <dsp:cNvSpPr/>
      </dsp:nvSpPr>
      <dsp:spPr>
        <a:xfrm>
          <a:off x="5201363" y="4458696"/>
          <a:ext cx="2530268" cy="15894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b="1" kern="1200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ইউনেস্কো</a:t>
          </a:r>
          <a:endParaRPr lang="en-US" sz="4400" b="1" kern="1200" cap="none" spc="0" dirty="0">
            <a:ln/>
            <a:solidFill>
              <a:srgbClr val="FF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71912" y="4691471"/>
        <a:ext cx="1789170" cy="1123934"/>
      </dsp:txXfrm>
    </dsp:sp>
    <dsp:sp modelId="{3761999C-BA70-4765-A660-030FC950DBB6}">
      <dsp:nvSpPr>
        <dsp:cNvPr id="0" name=""/>
        <dsp:cNvSpPr/>
      </dsp:nvSpPr>
      <dsp:spPr>
        <a:xfrm rot="9394398">
          <a:off x="4717343" y="3236869"/>
          <a:ext cx="330573" cy="54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812428" y="3325240"/>
        <a:ext cx="231401" cy="324254"/>
      </dsp:txXfrm>
    </dsp:sp>
    <dsp:sp modelId="{1B33E4A1-450E-4ADE-B046-03710C5713E2}">
      <dsp:nvSpPr>
        <dsp:cNvPr id="0" name=""/>
        <dsp:cNvSpPr/>
      </dsp:nvSpPr>
      <dsp:spPr>
        <a:xfrm>
          <a:off x="2021405" y="3328592"/>
          <a:ext cx="2870561" cy="159267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1" kern="1200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বিশ্ব স্বাস্থ্য সংস্থা</a:t>
          </a:r>
          <a:endParaRPr lang="en-US" sz="2800" b="1" kern="1200" cap="none" spc="0" dirty="0">
            <a:ln/>
            <a:solidFill>
              <a:srgbClr val="C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41789" y="3561834"/>
        <a:ext cx="2029793" cy="1126195"/>
      </dsp:txXfrm>
    </dsp:sp>
    <dsp:sp modelId="{87C08B15-D930-4421-87D2-77581975D244}">
      <dsp:nvSpPr>
        <dsp:cNvPr id="0" name=""/>
        <dsp:cNvSpPr/>
      </dsp:nvSpPr>
      <dsp:spPr>
        <a:xfrm rot="12374082">
          <a:off x="4753812" y="2090020"/>
          <a:ext cx="346107" cy="540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852296" y="2221054"/>
        <a:ext cx="242275" cy="324254"/>
      </dsp:txXfrm>
    </dsp:sp>
    <dsp:sp modelId="{AEC90109-BF7E-48C8-B432-A98175C4F84F}">
      <dsp:nvSpPr>
        <dsp:cNvPr id="0" name=""/>
        <dsp:cNvSpPr/>
      </dsp:nvSpPr>
      <dsp:spPr>
        <a:xfrm>
          <a:off x="2266683" y="910785"/>
          <a:ext cx="2663355" cy="15894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  <a:scene3d>
            <a:camera prst="orthographicFront"/>
            <a:lightRig rig="harsh" dir="t"/>
          </a:scene3d>
          <a:sp3d extrusionH="57150" prstMaterial="matte">
            <a:bevelT w="63500" h="12700" prst="angle"/>
            <a:contourClr>
              <a:schemeClr val="bg1">
                <a:lumMod val="65000"/>
              </a:schemeClr>
            </a:contourClr>
          </a:sp3d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700" b="1" kern="1200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খাদ্য ও কৃষি সংস্থা</a:t>
          </a:r>
          <a:endParaRPr lang="en-US" sz="3700" b="1" kern="1200" cap="none" spc="0" dirty="0">
            <a:ln/>
            <a:solidFill>
              <a:srgbClr val="00B0F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56722" y="1143560"/>
        <a:ext cx="1883277" cy="1123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D62F4-C2E8-469F-9B70-322CFC16B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8C6C84-5117-44C2-9048-052285090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820DC-C2AA-4F5B-86CE-464D6CA13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67FF2-5A70-4976-A3AF-6B939496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CA8A0-B817-4706-833B-AF066F0D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29C6-FDDE-427E-871F-CE03C6D1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FCAE3E-C6C9-412E-BBF7-E443F4ABA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07E85-5B88-4D09-8C88-DA435165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BF9FC-77FE-4B91-B523-B2EC364D9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E816E-C177-4881-A5C4-6DB9F428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E6B8EA-8DDA-4CCA-B1A0-92A7E2AB6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7A3D2-276D-4645-859B-A95B4ACA1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E000-8748-4523-B9B8-759C68E0D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D9F96-9863-4AB7-BB23-5F4E13D0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CE80-B203-4FEB-96B6-393AB8F8F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766F-D992-4DAD-8590-C23D6FD0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186D6-AD22-4D03-BBAD-9A1074B40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C51A8-A089-461D-8E46-01FF5EC4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8932-160A-43BA-B9B9-9299FD2E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3B09-9F91-47AF-8E68-0B5D73E4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6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2C4E-9012-4034-A872-3080C2BCC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905D9-576A-484D-A7AE-56C386F4F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E6B7F-C688-4BE7-91A8-7EB329F7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A40B-97DC-40CD-A35D-29650AF15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473A8-4072-4688-8ED0-36742C70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62E5-4D52-45F3-9803-085183A4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C774E-C565-495A-974B-53F8FCB2D3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F1C4F-B780-4228-9619-E03F23208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A0351-B633-4265-B642-1BD0D8D8B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90FAB-8B92-4B8A-B880-DFF58892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28C56-D606-4F82-B18C-E695301B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2EBB9-8CD7-4D05-8C1C-C081A93DE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EDD41-301C-4D5C-9577-17B62490F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3B85-D1CA-4F0B-8B83-C29D9B3E6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29A7E0-614F-4A68-AEC7-845C9AEDE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6A2F8-39DB-4C50-B3E2-73872D30A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2B9F3-7E55-42C3-8C4E-FCC016B2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B151F-B8D6-4781-99B1-4B7F8D0A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00A9EE-B1D4-4496-B92A-0CD96F5E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2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0D1B-EE73-4301-8544-3A4905E8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6B1D7-FC99-4CF3-8748-C926630B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5CF14-4179-4EA2-97AB-470240D2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E1AD6-B9C4-45DD-AE57-042EE4BC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7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376DD-E96A-4C41-9D1B-5CCE107FF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22D0C-8922-4425-AB7D-404E64F77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12A0A-A6AB-4E0E-9E31-B216CD99D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5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7C4C-4471-4604-86C3-01C687B6D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48D7-3959-4AC8-94C1-A31FDC449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147AE-6E64-4AC5-AE10-A44D4C678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88833-2356-45FE-9AE9-C4FDA678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D4338-6698-4086-A1B9-1A89E9FB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5FA44-7370-4101-BFEF-8E8CA18BE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42061-7145-48E2-9058-450A98CF0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7354-E38C-46ED-A5F5-9C9CEFE70C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B735E-B3E0-45C7-89A0-01C5EFA81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2FEFA-4FEE-4129-8F43-9A0B3AE7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525BE-288E-42BE-B167-61C85A3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77037-6F77-40BE-9932-4867DE4E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2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E5B3F-93AC-48DF-A7B9-92DD47373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7AA5C-B3B8-481A-A0BA-7AF40913C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B46FD-B4ED-46FD-BD1D-C0D2AA02F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EF28-02CF-4611-837A-E413C144F47D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2095-2C6C-46EC-9C2C-6C9E7A26E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C9515-88AC-47DA-9862-FD657CC37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FF3DE-751D-4E53-97DC-BDE8198A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5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A88984-3F54-4E2D-9144-B0864AF01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014600-41F1-4836-947E-9F9C2500B9AC}"/>
              </a:ext>
            </a:extLst>
          </p:cNvPr>
          <p:cNvSpPr txBox="1"/>
          <p:nvPr/>
        </p:nvSpPr>
        <p:spPr>
          <a:xfrm>
            <a:off x="609319" y="152650"/>
            <a:ext cx="6810813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115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41648-E6A6-4BAD-AE2D-20D667F75FF3}"/>
              </a:ext>
            </a:extLst>
          </p:cNvPr>
          <p:cNvSpPr txBox="1"/>
          <p:nvPr/>
        </p:nvSpPr>
        <p:spPr>
          <a:xfrm>
            <a:off x="3942413" y="2038663"/>
            <a:ext cx="6505731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err="1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239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1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4288F-1612-4212-B733-DBA2B300F6DD}"/>
              </a:ext>
            </a:extLst>
          </p:cNvPr>
          <p:cNvSpPr txBox="1"/>
          <p:nvPr/>
        </p:nvSpPr>
        <p:spPr>
          <a:xfrm>
            <a:off x="1680395" y="235222"/>
            <a:ext cx="363184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ব্যাংক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0DFFA-EAD7-4870-9C3A-E846A035D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28" y="235222"/>
            <a:ext cx="2154793" cy="143391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9CD4F6-D9E3-41ED-BD51-4D280439D0B4}"/>
              </a:ext>
            </a:extLst>
          </p:cNvPr>
          <p:cNvSpPr txBox="1"/>
          <p:nvPr/>
        </p:nvSpPr>
        <p:spPr>
          <a:xfrm>
            <a:off x="540912" y="2880537"/>
            <a:ext cx="1074419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 দেশের উন্নয়নে গৃহিত বিভিন্ন প্রকল্পে সাহায্য করে থাকে।</a:t>
            </a:r>
            <a:endParaRPr lang="en-US" sz="7200" b="1" dirty="0">
              <a:ln/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E2B08-DC5E-4E7A-8BB5-0436CAE63927}"/>
              </a:ext>
            </a:extLst>
          </p:cNvPr>
          <p:cNvSpPr txBox="1"/>
          <p:nvPr/>
        </p:nvSpPr>
        <p:spPr>
          <a:xfrm>
            <a:off x="5891152" y="6345779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msuman20ict@gmail.com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3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3">
                <a:lumMod val="67000"/>
              </a:schemeClr>
            </a:gs>
            <a:gs pos="30000">
              <a:schemeClr val="accent3">
                <a:lumMod val="97000"/>
                <a:lumOff val="3000"/>
              </a:schemeClr>
            </a:gs>
            <a:gs pos="97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37206B4-0784-4F17-BD22-A6A1BF89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09" y="2143593"/>
            <a:ext cx="4446583" cy="2672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0375B3-9ED6-469D-853F-C78C506FCF9C}"/>
              </a:ext>
            </a:extLst>
          </p:cNvPr>
          <p:cNvSpPr txBox="1"/>
          <p:nvPr/>
        </p:nvSpPr>
        <p:spPr>
          <a:xfrm>
            <a:off x="219" y="17066"/>
            <a:ext cx="44518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7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ইউএনডিপি</a:t>
            </a:r>
            <a:endParaRPr lang="en-US" sz="7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938AA-809C-41C9-9F57-E60675B38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475" y="0"/>
            <a:ext cx="1930306" cy="10947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8A881B-E073-4201-937F-0A064B3FDD47}"/>
              </a:ext>
            </a:extLst>
          </p:cNvPr>
          <p:cNvSpPr txBox="1"/>
          <p:nvPr/>
        </p:nvSpPr>
        <p:spPr>
          <a:xfrm>
            <a:off x="618186" y="1308266"/>
            <a:ext cx="11059152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মূল কাজ জাতিসংঘের কাজগুলো সমন্বয় সাধন করা।</a:t>
            </a:r>
            <a:endParaRPr lang="en-US" sz="6000" b="1" dirty="0">
              <a:ln/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61EBE-81F9-44E2-A9D2-5D102741533D}"/>
              </a:ext>
            </a:extLst>
          </p:cNvPr>
          <p:cNvSpPr txBox="1"/>
          <p:nvPr/>
        </p:nvSpPr>
        <p:spPr>
          <a:xfrm>
            <a:off x="139908" y="2964258"/>
            <a:ext cx="11059152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ইউএনডিপি বাংলাদেশে পরিবেশ উন্নয়ন,দুর্যোগ ব্যবস্থাপনা, দারিদ্র বিমোচন ইত্যাদি ক্ষেত্রে কাজ করে থাকে।</a:t>
            </a:r>
            <a:endParaRPr lang="en-US" sz="6600" b="1" dirty="0">
              <a:ln/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1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FD8E36B-8477-40F9-9ADD-46F65401F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188" y="4869327"/>
            <a:ext cx="28575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10E78-9D64-4C90-B715-FB40C9DD9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86" y="5012785"/>
            <a:ext cx="2952750" cy="15525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C7ECFE-CD13-4E63-AD90-D2A9F84E8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98" y="1394112"/>
            <a:ext cx="4361312" cy="31007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38796-3AD5-458C-9496-159C4BC97A58}"/>
              </a:ext>
            </a:extLst>
          </p:cNvPr>
          <p:cNvSpPr txBox="1"/>
          <p:nvPr/>
        </p:nvSpPr>
        <p:spPr>
          <a:xfrm>
            <a:off x="194872" y="0"/>
            <a:ext cx="263679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endParaRPr lang="en-US" sz="6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99CF8-A9C8-40F3-A856-86858FEB4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98" y="0"/>
            <a:ext cx="1559402" cy="11079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7D2B5C-845E-479C-A401-81F2570E5597}"/>
              </a:ext>
            </a:extLst>
          </p:cNvPr>
          <p:cNvSpPr txBox="1"/>
          <p:nvPr/>
        </p:nvSpPr>
        <p:spPr>
          <a:xfrm>
            <a:off x="0" y="923857"/>
            <a:ext cx="11617377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সাংস্কৃতিক ও শিক্ষা বিষয়ক সংস্থা।</a:t>
            </a:r>
            <a:endParaRPr lang="en-US" sz="6000" b="1" dirty="0">
              <a:ln/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52374-6B50-49B9-A5F9-BB66AE0D7D75}"/>
              </a:ext>
            </a:extLst>
          </p:cNvPr>
          <p:cNvSpPr txBox="1"/>
          <p:nvPr/>
        </p:nvSpPr>
        <p:spPr>
          <a:xfrm>
            <a:off x="169890" y="2074063"/>
            <a:ext cx="11557416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 উদ্যোগে একুশে ফেব্রুয়ারি আন্তর্জাতিক মাতৃভাষা দিবসের মর্যাদা পেয়েছে।</a:t>
            </a:r>
            <a:endParaRPr lang="en-US" sz="6000" b="1" dirty="0">
              <a:ln/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E5EB7-BD1C-4BAB-9044-3F54168E155D}"/>
              </a:ext>
            </a:extLst>
          </p:cNvPr>
          <p:cNvSpPr txBox="1"/>
          <p:nvPr/>
        </p:nvSpPr>
        <p:spPr>
          <a:xfrm>
            <a:off x="119921" y="4156113"/>
            <a:ext cx="11902189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 প্রত্নতাত্ত্বিক নিদর্শন ও সুন্দরবন রক্ষায় ইউনেস্কো সহযোগিতা করছে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EC11992-B1A0-46A4-A918-B02956C2C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86" y="1399368"/>
            <a:ext cx="3673841" cy="2444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127784-90BA-426A-8C0E-8245B456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09" y="4135515"/>
            <a:ext cx="3477718" cy="2991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CBFFB9-25F3-404A-9362-E26B5C8E7242}"/>
              </a:ext>
            </a:extLst>
          </p:cNvPr>
          <p:cNvSpPr txBox="1"/>
          <p:nvPr/>
        </p:nvSpPr>
        <p:spPr>
          <a:xfrm>
            <a:off x="2332977" y="0"/>
            <a:ext cx="547352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স্বাস্থ্য সংস্থা</a:t>
            </a:r>
            <a:endParaRPr lang="en-US" sz="6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A31D85-7484-4589-9BC0-9851CC172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436" y="0"/>
            <a:ext cx="1978564" cy="11079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877D9-9822-4388-AB3F-433695A9B10A}"/>
              </a:ext>
            </a:extLst>
          </p:cNvPr>
          <p:cNvSpPr txBox="1"/>
          <p:nvPr/>
        </p:nvSpPr>
        <p:spPr>
          <a:xfrm>
            <a:off x="958120" y="1349681"/>
            <a:ext cx="7015397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বিশ্বের ছয়টি অঞ্চলে কার্যক্রম পরিচালনা করে</a:t>
            </a:r>
            <a:r>
              <a:rPr lang="bn-BD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DF3310-700D-48FB-A484-17E5D364A33D}"/>
              </a:ext>
            </a:extLst>
          </p:cNvPr>
          <p:cNvSpPr txBox="1"/>
          <p:nvPr/>
        </p:nvSpPr>
        <p:spPr>
          <a:xfrm>
            <a:off x="89941" y="3401152"/>
            <a:ext cx="8289561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 ও শিশুর স্বাস্থ্য,পুষ্টি,পরিবার পরিকল্পনা ইত্যাদি ক্ষেত্রেবিশ্ব স্বাস্থ্যসংস্থা কাজ করছে।</a:t>
            </a:r>
            <a:endParaRPr lang="en-US" sz="6000" b="1" dirty="0">
              <a:ln/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F32588D-B7A7-4218-B0BA-00EAEED1A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02" y="2232829"/>
            <a:ext cx="4790999" cy="35261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9B4530-0007-4015-B09A-57CB9610045B}"/>
              </a:ext>
            </a:extLst>
          </p:cNvPr>
          <p:cNvSpPr txBox="1"/>
          <p:nvPr/>
        </p:nvSpPr>
        <p:spPr>
          <a:xfrm>
            <a:off x="2373936" y="0"/>
            <a:ext cx="50911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কৃষি সংস্থা</a:t>
            </a:r>
            <a:endParaRPr lang="en-US" sz="6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1CA63-0860-42E4-9CC8-6B805C68F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839" y="0"/>
            <a:ext cx="1613161" cy="16131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761988-2CA5-43AD-A5D9-6A584CCE10C6}"/>
              </a:ext>
            </a:extLst>
          </p:cNvPr>
          <p:cNvSpPr txBox="1"/>
          <p:nvPr/>
        </p:nvSpPr>
        <p:spPr>
          <a:xfrm>
            <a:off x="329784" y="1133597"/>
            <a:ext cx="728522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কৃষি সংস্থা সারা বিশ্বে জনগনের স্বাস্থ্য ও পুষ্টি উন্নয়নে কাজ করে।</a:t>
            </a:r>
            <a:endParaRPr lang="en-US" sz="60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ACA4FB-B87B-4375-A7F9-6A2BC49FA716}"/>
              </a:ext>
            </a:extLst>
          </p:cNvPr>
          <p:cNvSpPr txBox="1"/>
          <p:nvPr/>
        </p:nvSpPr>
        <p:spPr>
          <a:xfrm>
            <a:off x="-149902" y="4014868"/>
            <a:ext cx="8799227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দূর্যোগে খাদ্য ঘাটতি হলে এই সংস্থা আমাদের খাদ্য সরবরাহ করে থাকে।</a:t>
            </a:r>
            <a:endParaRPr lang="en-US" sz="6000" b="1" dirty="0">
              <a:ln/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97DE88-6479-4022-B753-BC38F3A1EE75}"/>
              </a:ext>
            </a:extLst>
          </p:cNvPr>
          <p:cNvSpPr txBox="1"/>
          <p:nvPr/>
        </p:nvSpPr>
        <p:spPr>
          <a:xfrm>
            <a:off x="6096000" y="6581001"/>
            <a:ext cx="62952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msuman20ict@gmail.com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C4F8CD-7D12-43BA-83CA-1C721893D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868" y="0"/>
            <a:ext cx="582113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CFDF31-B446-4130-A0D6-1BE8BB975D99}"/>
              </a:ext>
            </a:extLst>
          </p:cNvPr>
          <p:cNvSpPr txBox="1"/>
          <p:nvPr/>
        </p:nvSpPr>
        <p:spPr>
          <a:xfrm>
            <a:off x="0" y="172915"/>
            <a:ext cx="7298310" cy="60016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9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 এর ৯৪ নম্বর পৃষ্ঠার </a:t>
            </a:r>
            <a:r>
              <a:rPr lang="en-US" sz="9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বাবলের</a:t>
            </a:r>
            <a:r>
              <a:rPr lang="en-US" sz="9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9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9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96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320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170F9-9146-4D76-AD59-181EB7ECF287}"/>
              </a:ext>
            </a:extLst>
          </p:cNvPr>
          <p:cNvSpPr txBox="1"/>
          <p:nvPr/>
        </p:nvSpPr>
        <p:spPr>
          <a:xfrm>
            <a:off x="888642" y="0"/>
            <a:ext cx="817808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8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093658-3699-40C8-B54D-8F497B07C0B3}"/>
              </a:ext>
            </a:extLst>
          </p:cNvPr>
          <p:cNvSpPr txBox="1"/>
          <p:nvPr/>
        </p:nvSpPr>
        <p:spPr>
          <a:xfrm>
            <a:off x="113469" y="1967926"/>
            <a:ext cx="654054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8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 সংঘ প্রতিষ্ঠার ৫টি উদ্দেশ্য লেখ</a:t>
            </a:r>
            <a:r>
              <a:rPr lang="bn-BD" sz="8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4E288-4B98-4D81-A8B7-00DDECD7F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726" y="108323"/>
            <a:ext cx="2828925" cy="1619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EBCB56-C9AD-4737-B4E2-1B2E7F4BC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2" y="2349590"/>
            <a:ext cx="5177307" cy="3117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7F151A-4558-4C2D-95F8-ADE0A7EE67DE}"/>
              </a:ext>
            </a:extLst>
          </p:cNvPr>
          <p:cNvSpPr txBox="1"/>
          <p:nvPr/>
        </p:nvSpPr>
        <p:spPr>
          <a:xfrm>
            <a:off x="7401058" y="5494443"/>
            <a:ext cx="4254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জাতি সংঘ কার্যালয়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3E670-0F70-44A1-8682-685A5CC28842}"/>
              </a:ext>
            </a:extLst>
          </p:cNvPr>
          <p:cNvSpPr txBox="1"/>
          <p:nvPr/>
        </p:nvSpPr>
        <p:spPr>
          <a:xfrm>
            <a:off x="3907301" y="6380345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msuman20ict@gmail.com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82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9BF97B-C5D3-436B-92AF-D87ECE302474}"/>
              </a:ext>
            </a:extLst>
          </p:cNvPr>
          <p:cNvSpPr txBox="1"/>
          <p:nvPr/>
        </p:nvSpPr>
        <p:spPr>
          <a:xfrm>
            <a:off x="1030310" y="236842"/>
            <a:ext cx="4572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BBD47-AD46-4955-9470-106795B84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10" y="128788"/>
            <a:ext cx="2957848" cy="1824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3EA335-0BCE-4972-A836-7682CFECA2FC}"/>
              </a:ext>
            </a:extLst>
          </p:cNvPr>
          <p:cNvSpPr txBox="1"/>
          <p:nvPr/>
        </p:nvSpPr>
        <p:spPr>
          <a:xfrm>
            <a:off x="853572" y="2261334"/>
            <a:ext cx="84742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BD" sz="4400" b="1" u="sng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ইউনিসেফঃ</a:t>
            </a:r>
            <a:r>
              <a:rPr lang="bn-BD" sz="44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ইউনিসেফ এর ৫টি কাজ লেখ।</a:t>
            </a:r>
            <a:endParaRPr lang="en-US" sz="44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AF8FA-9BD8-4A83-B7FA-51723CC94FD9}"/>
              </a:ext>
            </a:extLst>
          </p:cNvPr>
          <p:cNvSpPr txBox="1"/>
          <p:nvPr/>
        </p:nvSpPr>
        <p:spPr>
          <a:xfrm>
            <a:off x="721217" y="3339020"/>
            <a:ext cx="114707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BD" sz="40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ইউনেস্কোঃ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ইউনেস্কো বাংলাদেশের কোন কোন ক্ষেত্রে অবদান রাখছে তা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98A609-B6B7-4B43-916D-6F25D8E7CED6}"/>
              </a:ext>
            </a:extLst>
          </p:cNvPr>
          <p:cNvSpPr txBox="1"/>
          <p:nvPr/>
        </p:nvSpPr>
        <p:spPr>
          <a:xfrm>
            <a:off x="577403" y="5074276"/>
            <a:ext cx="11037194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BD" sz="4800" b="1" u="sng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ইউএনডিপিঃ</a:t>
            </a:r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ইউএনডিপি বাংলাদেশে কিকি কাজে সহায়তা করছে তা লেখ।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5311E2-C897-4469-B11E-C51447B99304}"/>
              </a:ext>
            </a:extLst>
          </p:cNvPr>
          <p:cNvSpPr txBox="1"/>
          <p:nvPr/>
        </p:nvSpPr>
        <p:spPr>
          <a:xfrm>
            <a:off x="5750169" y="6320771"/>
            <a:ext cx="609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1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msuman20ict@gmail.com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7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AD407F-C897-48CB-893D-1E748725F564}"/>
              </a:ext>
            </a:extLst>
          </p:cNvPr>
          <p:cNvSpPr txBox="1"/>
          <p:nvPr/>
        </p:nvSpPr>
        <p:spPr>
          <a:xfrm>
            <a:off x="1107583" y="0"/>
            <a:ext cx="91826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9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F670C3-8234-42B4-9888-562EF1F04E29}"/>
              </a:ext>
            </a:extLst>
          </p:cNvPr>
          <p:cNvSpPr txBox="1"/>
          <p:nvPr/>
        </p:nvSpPr>
        <p:spPr>
          <a:xfrm>
            <a:off x="300507" y="1446550"/>
            <a:ext cx="11590986" cy="36009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।বিশ্বের বিভিন্ন দেশের মানুষের স্বাস্থ্য রক্ষায় বিশ্ব স্বাস্থ্য সংস্থা কিকি কাজ করছে তা পাঁচটি বাক্যে লেখ।</a:t>
            </a:r>
          </a:p>
          <a:p>
            <a:endParaRPr lang="bn-BD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২।ইউনেস্কোর সদর দপ্তর কোথায়? এর প্রধান কাজ গুলো কিকি।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1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895038-7F3C-4668-91F6-7F2EB0A69623}"/>
              </a:ext>
            </a:extLst>
          </p:cNvPr>
          <p:cNvSpPr txBox="1"/>
          <p:nvPr/>
        </p:nvSpPr>
        <p:spPr>
          <a:xfrm>
            <a:off x="489399" y="0"/>
            <a:ext cx="959476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80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 স্থানে সঠিক শব্দ বসাও।</a:t>
            </a:r>
            <a:endParaRPr lang="en-US" sz="80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69D05-0F36-4CE7-9881-5E236385C9B5}"/>
              </a:ext>
            </a:extLst>
          </p:cNvPr>
          <p:cNvSpPr txBox="1"/>
          <p:nvPr/>
        </p:nvSpPr>
        <p:spPr>
          <a:xfrm>
            <a:off x="141668" y="1751527"/>
            <a:ext cx="11925836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১।পৃথিবীতে ____________টি দেশ আছে।</a:t>
            </a:r>
          </a:p>
          <a:p>
            <a:r>
              <a:rPr lang="bn-BD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২।জাতিসংঘ গঠিত হয় _____________সালে।</a:t>
            </a:r>
          </a:p>
          <a:p>
            <a:r>
              <a:rPr lang="bn-BD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৩।ইউনেস্কোর সদর দপ্তর ________________ শহরে।</a:t>
            </a:r>
          </a:p>
          <a:p>
            <a:r>
              <a:rPr lang="bn-BD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৪।জাতি সংঘের উন্নয়ন মূলক সংস্থা _______ টি।</a:t>
            </a:r>
          </a:p>
          <a:p>
            <a:r>
              <a:rPr lang="bn-BD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৫।বিশ্ব ব্যাংকের সদর দপ্তর _______________।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4E293-9F60-4F57-85DE-F0F00821625B}"/>
              </a:ext>
            </a:extLst>
          </p:cNvPr>
          <p:cNvSpPr txBox="1"/>
          <p:nvPr/>
        </p:nvSpPr>
        <p:spPr>
          <a:xfrm>
            <a:off x="3065172" y="1267272"/>
            <a:ext cx="269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30CC1-405D-4DFE-8785-D64101A365A6}"/>
              </a:ext>
            </a:extLst>
          </p:cNvPr>
          <p:cNvSpPr txBox="1"/>
          <p:nvPr/>
        </p:nvSpPr>
        <p:spPr>
          <a:xfrm>
            <a:off x="6119609" y="4798515"/>
            <a:ext cx="396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ওয়াশিংটনে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B75585-CDAA-4D0C-BD77-0EB467260AE1}"/>
              </a:ext>
            </a:extLst>
          </p:cNvPr>
          <p:cNvSpPr txBox="1"/>
          <p:nvPr/>
        </p:nvSpPr>
        <p:spPr>
          <a:xfrm>
            <a:off x="8122276" y="3908746"/>
            <a:ext cx="1266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42A90A-9415-428B-9E2C-EEF9083E48AD}"/>
              </a:ext>
            </a:extLst>
          </p:cNvPr>
          <p:cNvSpPr txBox="1"/>
          <p:nvPr/>
        </p:nvSpPr>
        <p:spPr>
          <a:xfrm>
            <a:off x="6119610" y="3212348"/>
            <a:ext cx="379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প্যারিস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858044-D2B7-4E2E-BBAE-38C578991DAD}"/>
              </a:ext>
            </a:extLst>
          </p:cNvPr>
          <p:cNvSpPr txBox="1"/>
          <p:nvPr/>
        </p:nvSpPr>
        <p:spPr>
          <a:xfrm>
            <a:off x="5754709" y="2280329"/>
            <a:ext cx="269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১৯৪৫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2E289C-1CF9-4725-8A1E-5B164DDBC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56" y="164891"/>
            <a:ext cx="4471644" cy="4601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055DB-94E9-4880-895A-2FD857062219}"/>
              </a:ext>
            </a:extLst>
          </p:cNvPr>
          <p:cNvSpPr txBox="1"/>
          <p:nvPr/>
        </p:nvSpPr>
        <p:spPr>
          <a:xfrm>
            <a:off x="231820" y="0"/>
            <a:ext cx="78818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9600" b="1" u="sng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9600" b="1" u="sng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F43DFB-BFFC-40E3-ABC9-808D27B10CDE}"/>
              </a:ext>
            </a:extLst>
          </p:cNvPr>
          <p:cNvSpPr txBox="1"/>
          <p:nvPr/>
        </p:nvSpPr>
        <p:spPr>
          <a:xfrm>
            <a:off x="528034" y="1384994"/>
            <a:ext cx="9916732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নামঃমোঃ সুমন হাওলাদার</a:t>
            </a:r>
          </a:p>
          <a:p>
            <a:r>
              <a:rPr lang="bn-BD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r>
              <a:rPr lang="bn-BD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৮৪ নং রাজাবাড়ীয়া সরকারি  প্রাথমিক বিদ্যালয়</a:t>
            </a:r>
          </a:p>
          <a:p>
            <a:r>
              <a:rPr lang="bn-BD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নলছিটি,ঝালকাঠি।</a:t>
            </a:r>
            <a:endParaRPr lang="en-US" sz="2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BB793-575D-4F7C-AA88-BDA1ABF5622E}"/>
              </a:ext>
            </a:extLst>
          </p:cNvPr>
          <p:cNvSpPr txBox="1"/>
          <p:nvPr/>
        </p:nvSpPr>
        <p:spPr>
          <a:xfrm>
            <a:off x="528034" y="5288340"/>
            <a:ext cx="69775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msuman20ict@gmail.com</a:t>
            </a:r>
            <a:endParaRPr lang="en-US" sz="2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2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285D5-1516-4D31-B7A6-1C5F38540B83}"/>
              </a:ext>
            </a:extLst>
          </p:cNvPr>
          <p:cNvSpPr txBox="1"/>
          <p:nvPr/>
        </p:nvSpPr>
        <p:spPr>
          <a:xfrm>
            <a:off x="734095" y="270456"/>
            <a:ext cx="5112913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8800" b="1" u="sng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u="sng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B9E52-52BD-4325-82F7-F3B8EB4D96AF}"/>
              </a:ext>
            </a:extLst>
          </p:cNvPr>
          <p:cNvSpPr txBox="1"/>
          <p:nvPr/>
        </p:nvSpPr>
        <p:spPr>
          <a:xfrm>
            <a:off x="296214" y="2987899"/>
            <a:ext cx="1128189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 বাংলাদেশে শিশুদের জন্য যেসব কাজ করছে তার একটি তালিকা তৈরি কর।</a:t>
            </a:r>
            <a:endParaRPr lang="en-US" sz="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D5C4D-3BF0-4AAE-9711-16DD1DFD3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95" y="101644"/>
            <a:ext cx="5112913" cy="2717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048677-2624-47BC-A957-91A11FD20F5A}"/>
              </a:ext>
            </a:extLst>
          </p:cNvPr>
          <p:cNvSpPr txBox="1"/>
          <p:nvPr/>
        </p:nvSpPr>
        <p:spPr>
          <a:xfrm>
            <a:off x="6025257" y="5955882"/>
            <a:ext cx="609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100" dirty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msuman20ict@gmail.com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4CE21-F26D-4F2F-B898-167021A76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7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9D1E7B-95BB-4A51-96B9-76EE00FE56FD}"/>
              </a:ext>
            </a:extLst>
          </p:cNvPr>
          <p:cNvSpPr txBox="1"/>
          <p:nvPr/>
        </p:nvSpPr>
        <p:spPr>
          <a:xfrm>
            <a:off x="2384348" y="1809459"/>
            <a:ext cx="7423303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2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4D4669-3757-4721-A0F4-10017AE8D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736" y="0"/>
            <a:ext cx="4148264" cy="52990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36EB45-F29A-4942-B2F3-52F3F7801F86}"/>
              </a:ext>
            </a:extLst>
          </p:cNvPr>
          <p:cNvSpPr txBox="1"/>
          <p:nvPr/>
        </p:nvSpPr>
        <p:spPr>
          <a:xfrm>
            <a:off x="2038662" y="0"/>
            <a:ext cx="6012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ln w="28575">
                  <a:solidFill>
                    <a:srgbClr val="0070C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800" dirty="0">
              <a:ln w="28575">
                <a:solidFill>
                  <a:srgbClr val="0070C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517EB1-FC62-4369-8498-873A97C6E3A8}"/>
              </a:ext>
            </a:extLst>
          </p:cNvPr>
          <p:cNvSpPr txBox="1"/>
          <p:nvPr/>
        </p:nvSpPr>
        <p:spPr>
          <a:xfrm>
            <a:off x="0" y="1690062"/>
            <a:ext cx="12003110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  </a:t>
            </a:r>
            <a:r>
              <a:rPr lang="bn-BD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 ও বিশ্বপরিচয়</a:t>
            </a:r>
            <a:endParaRPr lang="bn-BD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পাঠঃজাতি সংঘের উন্নয়নমূলক সংস্থা                    </a:t>
            </a:r>
            <a:r>
              <a:rPr lang="bn-BD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পাঠ্যাংশঃজাতিসংঘের বিভিন্ন............কাজ করছে।</a:t>
            </a:r>
          </a:p>
          <a:p>
            <a:r>
              <a:rPr lang="bn-BD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                তারিখঃ</a:t>
            </a:r>
            <a:endParaRPr lang="en-US" sz="48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AD144E-E990-4FF0-A6EE-7A24E4069C6F}"/>
              </a:ext>
            </a:extLst>
          </p:cNvPr>
          <p:cNvSpPr txBox="1"/>
          <p:nvPr/>
        </p:nvSpPr>
        <p:spPr>
          <a:xfrm>
            <a:off x="1828800" y="175712"/>
            <a:ext cx="662818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6600" b="1" u="sng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শিক্ষার্থীরাঃ</a:t>
            </a:r>
            <a:endParaRPr lang="en-US" sz="6600" b="1" u="sng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AB78B-A4E0-4068-8B14-29F98F8466E3}"/>
              </a:ext>
            </a:extLst>
          </p:cNvPr>
          <p:cNvSpPr txBox="1"/>
          <p:nvPr/>
        </p:nvSpPr>
        <p:spPr>
          <a:xfrm>
            <a:off x="0" y="2034862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কয়েকটি উন্নয়নমূলক সংস্থার নাম ও কাজ বলতে পারবে।</a:t>
            </a:r>
          </a:p>
          <a:p>
            <a:endParaRPr lang="bn-BD" sz="4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স্বাস্থ্য ও শিক্ষার উন্নয়নে ইউনিসেফের কাজ উল্লেখ করতে পারবে।</a:t>
            </a:r>
            <a:endParaRPr lang="en-US" sz="54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6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2B9488-2F37-4EDE-A4EE-70EA2787E3B5}"/>
              </a:ext>
            </a:extLst>
          </p:cNvPr>
          <p:cNvSpPr txBox="1"/>
          <p:nvPr/>
        </p:nvSpPr>
        <p:spPr>
          <a:xfrm>
            <a:off x="437882" y="97476"/>
            <a:ext cx="1092128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দেখি............।</a:t>
            </a:r>
            <a:endParaRPr lang="en-US" sz="6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5B289-A659-447F-B1CF-3278EA2B1B23}"/>
              </a:ext>
            </a:extLst>
          </p:cNvPr>
          <p:cNvSpPr txBox="1"/>
          <p:nvPr/>
        </p:nvSpPr>
        <p:spPr>
          <a:xfrm>
            <a:off x="362262" y="2246452"/>
            <a:ext cx="1146747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8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তোমরা কি দেখলে।</a:t>
            </a:r>
            <a:endParaRPr lang="en-US" sz="8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C423B-C6C0-42C3-9AAC-11087FDB4802}"/>
              </a:ext>
            </a:extLst>
          </p:cNvPr>
          <p:cNvSpPr txBox="1"/>
          <p:nvPr/>
        </p:nvSpPr>
        <p:spPr>
          <a:xfrm>
            <a:off x="601190" y="3429000"/>
            <a:ext cx="10594667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7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আমরা বাংলাদেশে জাতি সংঘের কিছু কার্যক্রম দেখলাম।</a:t>
            </a:r>
            <a:endParaRPr lang="en-US" sz="72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26BC7-BB02-4BCE-8769-69A6EB5B1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94472" y="237732"/>
            <a:ext cx="1529388" cy="8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5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2A7F4B-960C-40BA-926C-17009DCF6CB6}"/>
              </a:ext>
            </a:extLst>
          </p:cNvPr>
          <p:cNvSpPr txBox="1"/>
          <p:nvPr/>
        </p:nvSpPr>
        <p:spPr>
          <a:xfrm>
            <a:off x="416980" y="224431"/>
            <a:ext cx="11485209" cy="2739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66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পাঠঃ</a:t>
            </a:r>
          </a:p>
          <a:p>
            <a:endParaRPr lang="bn-BD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8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উন্নয়ন মূলক সংস্থা</a:t>
            </a:r>
            <a:endParaRPr lang="en-US" sz="88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50574-5DD8-42BE-891D-D9B557AD3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20" y="2741616"/>
            <a:ext cx="5491662" cy="314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19C51-A06F-4018-BE7F-6042AD3CBE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52" b="9979"/>
          <a:stretch/>
        </p:blipFill>
        <p:spPr>
          <a:xfrm>
            <a:off x="0" y="6438176"/>
            <a:ext cx="12192000" cy="390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4FA738-8AFA-4345-A140-F0AC829EE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130" y="29038"/>
            <a:ext cx="1126870" cy="1571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58FED7-F911-4BBF-80A0-C36DF3A7E1E6}"/>
              </a:ext>
            </a:extLst>
          </p:cNvPr>
          <p:cNvSpPr txBox="1"/>
          <p:nvPr/>
        </p:nvSpPr>
        <p:spPr>
          <a:xfrm>
            <a:off x="5933049" y="5976917"/>
            <a:ext cx="60983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msuman20ict@gmail.com</a:t>
            </a:r>
            <a:endParaRPr lang="en-US" sz="12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433668-7B71-4FBE-9458-97157423ACFE}"/>
              </a:ext>
            </a:extLst>
          </p:cNvPr>
          <p:cNvSpPr txBox="1"/>
          <p:nvPr/>
        </p:nvSpPr>
        <p:spPr>
          <a:xfrm>
            <a:off x="0" y="90153"/>
            <a:ext cx="120503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 সংঘের উন্নয়ন  মূলক সংস্থাঃ</a:t>
            </a:r>
            <a:endParaRPr lang="en-US" sz="66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43BA116-DFC6-449B-B046-29D785A602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2613450"/>
              </p:ext>
            </p:extLst>
          </p:nvPr>
        </p:nvGraphicFramePr>
        <p:xfrm>
          <a:off x="0" y="719666"/>
          <a:ext cx="12192000" cy="6048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9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6F0728-725E-4410-87A0-CD92E4D3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FF6F0728-725E-4410-87A0-CD92E4D3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FF6F0728-725E-4410-87A0-CD92E4D30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FF6F0728-725E-4410-87A0-CD92E4D30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DEF59D-6F50-445F-950C-792DBBDD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1DDEF59D-6F50-445F-950C-792DBBDD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1DDEF59D-6F50-445F-950C-792DBBDD68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1DDEF59D-6F50-445F-950C-792DBBDD68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064109-8E07-40C9-8CE0-42F4DB52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graphicEl>
                                              <a:dgm id="{16064109-8E07-40C9-8CE0-42F4DB52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graphicEl>
                                              <a:dgm id="{16064109-8E07-40C9-8CE0-42F4DB52C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16064109-8E07-40C9-8CE0-42F4DB52C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7D311A7-B823-4789-B566-23246915C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graphicEl>
                                              <a:dgm id="{07D311A7-B823-4789-B566-23246915C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dgm id="{07D311A7-B823-4789-B566-23246915C1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07D311A7-B823-4789-B566-23246915C1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11CADC-BD6E-4D47-86AA-8B120A93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graphicEl>
                                              <a:dgm id="{F111CADC-BD6E-4D47-86AA-8B120A93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graphicEl>
                                              <a:dgm id="{F111CADC-BD6E-4D47-86AA-8B120A93E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F111CADC-BD6E-4D47-86AA-8B120A93E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23B92-6FB9-4F5F-898A-F21B39E8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graphicEl>
                                              <a:dgm id="{44223B92-6FB9-4F5F-898A-F21B39E8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graphicEl>
                                              <a:dgm id="{44223B92-6FB9-4F5F-898A-F21B39E8A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44223B92-6FB9-4F5F-898A-F21B39E8A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CDC053-892D-4709-9689-1C411DA8B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graphicEl>
                                              <a:dgm id="{2DCDC053-892D-4709-9689-1C411DA8B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graphicEl>
                                              <a:dgm id="{2DCDC053-892D-4709-9689-1C411DA8B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2DCDC053-892D-4709-9689-1C411DA8B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195C9F-FCE9-44F5-BECE-EA3C1100F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graphicEl>
                                              <a:dgm id="{E9195C9F-FCE9-44F5-BECE-EA3C1100F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graphicEl>
                                              <a:dgm id="{E9195C9F-FCE9-44F5-BECE-EA3C1100F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E9195C9F-FCE9-44F5-BECE-EA3C1100F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43CA20-AA20-48FA-9D22-A55AA638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graphicEl>
                                              <a:dgm id="{4943CA20-AA20-48FA-9D22-A55AA638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graphicEl>
                                              <a:dgm id="{4943CA20-AA20-48FA-9D22-A55AA638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4943CA20-AA20-48FA-9D22-A55AA6387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61999C-BA70-4765-A660-030FC950D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graphicEl>
                                              <a:dgm id="{3761999C-BA70-4765-A660-030FC950D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graphicEl>
                                              <a:dgm id="{3761999C-BA70-4765-A660-030FC950D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graphicEl>
                                              <a:dgm id="{3761999C-BA70-4765-A660-030FC950D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B33E4A1-450E-4ADE-B046-03710C571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graphicEl>
                                              <a:dgm id="{1B33E4A1-450E-4ADE-B046-03710C571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graphicEl>
                                              <a:dgm id="{1B33E4A1-450E-4ADE-B046-03710C571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">
                                            <p:graphicEl>
                                              <a:dgm id="{1B33E4A1-450E-4ADE-B046-03710C571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C08B15-D930-4421-87D2-77581975D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graphicEl>
                                              <a:dgm id="{87C08B15-D930-4421-87D2-77581975D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graphicEl>
                                              <a:dgm id="{87C08B15-D930-4421-87D2-77581975D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87C08B15-D930-4421-87D2-77581975D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C90109-BF7E-48C8-B432-A98175C4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">
                                            <p:graphicEl>
                                              <a:dgm id="{AEC90109-BF7E-48C8-B432-A98175C4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">
                                            <p:graphicEl>
                                              <a:dgm id="{AEC90109-BF7E-48C8-B432-A98175C4F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graphicEl>
                                              <a:dgm id="{AEC90109-BF7E-48C8-B432-A98175C4F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8C5E056-833F-417C-B6C5-F0156F178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96" y="1272083"/>
            <a:ext cx="4282104" cy="2692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7B02DE-67A3-4136-B666-CCFBE3019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69" y="3124706"/>
            <a:ext cx="4418237" cy="26921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2FAD2F-0AC6-4C27-BC19-C5B7CB220396}"/>
              </a:ext>
            </a:extLst>
          </p:cNvPr>
          <p:cNvSpPr txBox="1"/>
          <p:nvPr/>
        </p:nvSpPr>
        <p:spPr>
          <a:xfrm>
            <a:off x="1945720" y="-39440"/>
            <a:ext cx="415027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endParaRPr lang="en-US" sz="72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F126B-CF66-4109-9FC0-D581FF1E5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50" y="1"/>
            <a:ext cx="3887449" cy="12720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4F38E2-221D-4BE0-9DAD-88C96229E3A6}"/>
              </a:ext>
            </a:extLst>
          </p:cNvPr>
          <p:cNvSpPr txBox="1"/>
          <p:nvPr/>
        </p:nvSpPr>
        <p:spPr>
          <a:xfrm>
            <a:off x="144904" y="1538558"/>
            <a:ext cx="97036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ইউনিসেফ শিশুদের প্রাথমিক শিক্ষার ক্ষেত্রে কাজ করছে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5FC41B-50E3-4513-94F8-702A5B209A24}"/>
              </a:ext>
            </a:extLst>
          </p:cNvPr>
          <p:cNvSpPr txBox="1"/>
          <p:nvPr/>
        </p:nvSpPr>
        <p:spPr>
          <a:xfrm>
            <a:off x="581781" y="2815830"/>
            <a:ext cx="65573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ইউনিসেফ গ্রামে বিশুদ্ধ পানি সরবরাহর ক্ষেত্রে কাজ করছে।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29FDD7-02A7-4560-9DC9-E9D7865F849D}"/>
              </a:ext>
            </a:extLst>
          </p:cNvPr>
          <p:cNvSpPr txBox="1"/>
          <p:nvPr/>
        </p:nvSpPr>
        <p:spPr>
          <a:xfrm>
            <a:off x="4996721" y="6272404"/>
            <a:ext cx="63304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msuman20ict@gmail.com</a:t>
            </a:r>
            <a:endParaRPr lang="en-US" sz="12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9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3327A6-10B5-4CEC-B784-ADB6A6BA3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0"/>
            <a:ext cx="4721902" cy="1545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523E56-7833-4504-80FD-57D1C3941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12" y="3954006"/>
            <a:ext cx="3797508" cy="28444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3D76DD-DA74-4FAC-B0F4-FCCFCCE3D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27" y="1545138"/>
            <a:ext cx="4157273" cy="23358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6B93EC-FB64-4C2B-A92D-6B050C2A81A4}"/>
              </a:ext>
            </a:extLst>
          </p:cNvPr>
          <p:cNvSpPr txBox="1"/>
          <p:nvPr/>
        </p:nvSpPr>
        <p:spPr>
          <a:xfrm>
            <a:off x="0" y="1545138"/>
            <a:ext cx="8626839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ইউনিসেফ মা ও শিশুর স্বাস্থ্য রক্ষা,টিকাদান ইত্যাদি  ক্ষেত্রে কাজ করছে।</a:t>
            </a:r>
            <a:endParaRPr lang="en-US" sz="7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F2D11A-A656-451F-B8A8-5B04EAD220F8}"/>
              </a:ext>
            </a:extLst>
          </p:cNvPr>
          <p:cNvSpPr txBox="1"/>
          <p:nvPr/>
        </p:nvSpPr>
        <p:spPr>
          <a:xfrm>
            <a:off x="7765367" y="6386373"/>
            <a:ext cx="41572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msuman20ict@gmail.com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459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20</cp:revision>
  <dcterms:created xsi:type="dcterms:W3CDTF">2020-10-02T03:27:02Z</dcterms:created>
  <dcterms:modified xsi:type="dcterms:W3CDTF">2021-10-15T05:34:11Z</dcterms:modified>
</cp:coreProperties>
</file>