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7" r:id="rId4"/>
    <p:sldId id="268" r:id="rId5"/>
    <p:sldId id="269" r:id="rId6"/>
    <p:sldId id="266" r:id="rId7"/>
    <p:sldId id="265" r:id="rId8"/>
    <p:sldId id="264" r:id="rId9"/>
    <p:sldId id="257" r:id="rId10"/>
    <p:sldId id="270" r:id="rId11"/>
    <p:sldId id="271" r:id="rId12"/>
    <p:sldId id="273" r:id="rId13"/>
    <p:sldId id="272" r:id="rId14"/>
    <p:sldId id="276" r:id="rId15"/>
    <p:sldId id="275" r:id="rId16"/>
    <p:sldId id="274" r:id="rId17"/>
    <p:sldId id="277" r:id="rId18"/>
    <p:sldId id="280" r:id="rId19"/>
    <p:sldId id="27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581EE-0A6F-44ED-9584-7AB8CE4D0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B61B90-1ADE-4567-BC1C-B3C942FE6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1A128-317D-4E0E-9D72-581204B9D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BF4F-7ACB-47E0-A9DE-099A58E1B393}" type="datetimeFigureOut">
              <a:rPr lang="en-US" smtClean="0"/>
              <a:t>17-Oct-21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B578E-D64B-4CD7-918A-0AADF05D1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97AF8-DA75-4BB0-B9AB-222A1A6D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2AB6-DB14-44EA-BEAC-92FA6612C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50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D6A2C-C1D8-40F3-85AB-9D43F1D70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333158-CEBC-4B50-B803-AC806D910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73A9F-E76B-4F7F-A6F4-B964AD51E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BF4F-7ACB-47E0-A9DE-099A58E1B393}" type="datetimeFigureOut">
              <a:rPr lang="en-US" smtClean="0"/>
              <a:t>17-Oct-21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0BAD3-A89F-409E-8919-638EE82D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36C62-90E4-401E-B9C8-809FF697F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2AB6-DB14-44EA-BEAC-92FA6612C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83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BE6CFC-5E33-4482-AB1E-D9BF212F34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22BA02-3BDE-4DF8-B50F-55BEC5BA2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E92B9-D3B6-4B44-BF20-F7EDF7814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BF4F-7ACB-47E0-A9DE-099A58E1B393}" type="datetimeFigureOut">
              <a:rPr lang="en-US" smtClean="0"/>
              <a:t>17-Oct-21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DAEB2-C016-4002-A2D0-575B42508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62866-6637-4052-8081-813D24279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2AB6-DB14-44EA-BEAC-92FA6612C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4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AF2A2-A713-4EC7-B7E3-E6D63D57D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C1424-98A8-4922-A08F-0CC9FBC61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33AFC-9D08-48A9-BC24-FD883B72F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BF4F-7ACB-47E0-A9DE-099A58E1B393}" type="datetimeFigureOut">
              <a:rPr lang="en-US" smtClean="0"/>
              <a:t>17-Oct-21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BB8D0-DDCD-4ABA-8A45-14CFC46E1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61FF0-BCE8-4DB2-A618-182DB4ADE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2AB6-DB14-44EA-BEAC-92FA6612C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1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6F4AB-0629-4B6F-826B-A9BB94924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4604D-E801-4F8B-89FE-C1AD83FCF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F47B0-9916-45F8-90F7-2D6084B53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BF4F-7ACB-47E0-A9DE-099A58E1B393}" type="datetimeFigureOut">
              <a:rPr lang="en-US" smtClean="0"/>
              <a:t>17-Oct-21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C427C-F3B3-4615-B184-219242FB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2616E-C30B-4CAC-8BE4-3435BBD4F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2AB6-DB14-44EA-BEAC-92FA6612C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11D53-C236-4CCE-A655-9E466106B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3B86D-85A1-4CB9-BD71-6A4337AC08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666BE-5BAC-4530-8BFF-5C741F781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0A5C3-CFFE-476B-B1BF-713969734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BF4F-7ACB-47E0-A9DE-099A58E1B393}" type="datetimeFigureOut">
              <a:rPr lang="en-US" smtClean="0"/>
              <a:t>17-Oct-21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B9789-875E-49A2-A10D-DC1CF2C19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5F44DF-75F0-486C-9441-57F0D2DE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2AB6-DB14-44EA-BEAC-92FA6612C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2413F-A929-4CC0-9757-39370BFE9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6F1D7D-9CCC-4EF2-AD57-0C8F9B7AF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1225CC-E457-4BEE-97A1-0A2180500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2D7998-5FFC-4067-99D1-8AAFB9DD49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E8BBF7-90E4-4898-B5F8-52BD29F3D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79751B-E552-486E-B616-FC044DC39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BF4F-7ACB-47E0-A9DE-099A58E1B393}" type="datetimeFigureOut">
              <a:rPr lang="en-US" smtClean="0"/>
              <a:t>17-Oct-21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16EC41-B733-46CF-BE8D-DF9BFC8DF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6AF788-2E8B-4AB5-AC42-1A463BB0A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2AB6-DB14-44EA-BEAC-92FA6612C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48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07D4A-AF2E-4CE5-85C3-722591922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EFEE39-684A-4A77-9140-E8312075C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BF4F-7ACB-47E0-A9DE-099A58E1B393}" type="datetimeFigureOut">
              <a:rPr lang="en-US" smtClean="0"/>
              <a:t>17-Oct-21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2BD368-1A1F-4962-911D-828848890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3BD90-747A-4CDB-ACD2-C4880E46F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2AB6-DB14-44EA-BEAC-92FA6612C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306D5F-E3B0-4EA9-9EB6-D47F00AB3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BF4F-7ACB-47E0-A9DE-099A58E1B393}" type="datetimeFigureOut">
              <a:rPr lang="en-US" smtClean="0"/>
              <a:t>17-Oct-21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6D4F6A-4B60-4D44-A6A1-DD175EFBD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14CACC-33EF-4C5B-8E46-DBA99BB23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2AB6-DB14-44EA-BEAC-92FA6612C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8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E8E4C-1456-46CF-8A29-3A68253B0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30CE1-A50B-4516-9B3C-43D833786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6B0B9-9274-4F03-B286-5AFA17C24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759397-C268-4E5E-84FC-4A6F0B511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BF4F-7ACB-47E0-A9DE-099A58E1B393}" type="datetimeFigureOut">
              <a:rPr lang="en-US" smtClean="0"/>
              <a:t>17-Oct-21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0E8D04-0A61-40BC-BDD4-D921FA140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0BFDB6-4D84-4160-9F64-A872D8446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2AB6-DB14-44EA-BEAC-92FA6612C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21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3822F-822E-4E11-AC60-1ED7A204D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074CE0-F832-4586-90A2-B80A169808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0306A-D05A-4B3C-B009-C3A720D1F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852C0F-6EB3-4610-9149-7C34773E1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BF4F-7ACB-47E0-A9DE-099A58E1B393}" type="datetimeFigureOut">
              <a:rPr lang="en-US" smtClean="0"/>
              <a:t>17-Oct-21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CFCB4-AEE8-4502-AA3F-EE2FD01E2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759B4-5A7C-4682-B829-632F7C03F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2AB6-DB14-44EA-BEAC-92FA6612C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9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100000">
              <a:srgbClr val="00B050">
                <a:alpha val="62000"/>
              </a:srgb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07B0EC-67F1-42DB-8764-A6165D217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3BABC-0A61-4D5A-8918-1056A0C32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2B6F4-DBE5-47DD-A49B-CEAABF775C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5BF4F-7ACB-47E0-A9DE-099A58E1B393}" type="datetimeFigureOut">
              <a:rPr lang="en-US" smtClean="0"/>
              <a:t>17-Oct-21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B19DD-3B74-475D-93B3-0D4026289E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F1BFE-E5BA-4A17-BD42-5856427D5D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A2AB6-DB14-44EA-BEAC-92FA6612C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5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erdauswahid28@h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ferdauswahid28@hmail.com" TargetMode="External"/><Relationship Id="rId4" Type="http://schemas.openxmlformats.org/officeDocument/2006/relationships/image" Target="../media/image11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ferdauswahid28@hmail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ferdauswahid28@hmail.com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ferdauswahid28@hmail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ferdauswahid28@hmail.com" TargetMode="Externa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ferdauswahid28@hmail.com" TargetMode="Externa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ferdauswahid28@hmail.com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ferdauswahid28@hmail.com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ferdauswahid28@hmail.com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ferdauswahid28@h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erdauswahid28@h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ferdauswahid28@hmail.co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ferdauswahid28@hmail.co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ferdauswahid28@hmail.co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ferdauswahid28@hmail.com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ferdauswahid28@hmail.com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ferdauswahid28@hmail.com" TargetMode="Externa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10" Type="http://schemas.openxmlformats.org/officeDocument/2006/relationships/hyperlink" Target="mailto:ferdauswahid28@hmail.com" TargetMode="External"/><Relationship Id="rId4" Type="http://schemas.openxmlformats.org/officeDocument/2006/relationships/image" Target="../media/image9.sv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F7340D8-4726-44CD-AF1F-58BACF3745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744"/>
            <a:ext cx="12380958" cy="6557816"/>
          </a:xfrm>
          <a:prstGeom prst="rect">
            <a:avLst/>
          </a:prstGeom>
          <a:ln cap="rnd">
            <a:solidFill>
              <a:schemeClr val="accent6">
                <a:lumMod val="50000"/>
                <a:alpha val="0"/>
              </a:schemeClr>
            </a:solidFill>
            <a:bevel/>
          </a:ln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92FBCF3-FEBE-44BB-A2D5-1E309D027E56}"/>
              </a:ext>
            </a:extLst>
          </p:cNvPr>
          <p:cNvSpPr/>
          <p:nvPr/>
        </p:nvSpPr>
        <p:spPr>
          <a:xfrm>
            <a:off x="3102429" y="3113314"/>
            <a:ext cx="6644267" cy="2988131"/>
          </a:xfrm>
          <a:prstGeom prst="roundRect">
            <a:avLst>
              <a:gd name="adj" fmla="val 9432"/>
            </a:avLst>
          </a:prstGeom>
          <a:gradFill>
            <a:gsLst>
              <a:gs pos="0">
                <a:schemeClr val="accent4">
                  <a:lumMod val="0"/>
                  <a:lumOff val="100000"/>
                  <a:alpha val="21000"/>
                </a:schemeClr>
              </a:gs>
              <a:gs pos="100000">
                <a:srgbClr val="00B050">
                  <a:alpha val="62000"/>
                </a:srgbClr>
              </a:gs>
            </a:gsLst>
            <a:path path="circle">
              <a:fillToRect l="50000" t="-80000" r="50000" b="180000"/>
            </a:path>
          </a:gradFill>
          <a:ln w="365125">
            <a:solidFill>
              <a:schemeClr val="accent6">
                <a:lumMod val="50000"/>
                <a:alpha val="71000"/>
              </a:schemeClr>
            </a:solidFill>
          </a:ln>
          <a:scene3d>
            <a:camera prst="orthographicFront"/>
            <a:lightRig rig="threePt" dir="t"/>
          </a:scene3d>
          <a:sp3d>
            <a:bevelT w="355600" h="20574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138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সু-স্বাগত </a:t>
            </a:r>
            <a:endParaRPr lang="en-US" sz="13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CBB103A-9152-47C2-860E-0CFADFCBFBD8}"/>
              </a:ext>
            </a:extLst>
          </p:cNvPr>
          <p:cNvGrpSpPr/>
          <p:nvPr/>
        </p:nvGrpSpPr>
        <p:grpSpPr>
          <a:xfrm>
            <a:off x="1" y="10886"/>
            <a:ext cx="12192000" cy="6847114"/>
            <a:chOff x="1" y="10886"/>
            <a:chExt cx="12192000" cy="6847114"/>
          </a:xfrm>
          <a:noFill/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8450F7DB-9FBF-4D9F-9B4A-49E78CE57AEA}"/>
                </a:ext>
              </a:extLst>
            </p:cNvPr>
            <p:cNvSpPr/>
            <p:nvPr/>
          </p:nvSpPr>
          <p:spPr>
            <a:xfrm>
              <a:off x="1" y="10886"/>
              <a:ext cx="12192000" cy="6770914"/>
            </a:xfrm>
            <a:prstGeom prst="roundRect">
              <a:avLst>
                <a:gd name="adj" fmla="val 9432"/>
              </a:avLst>
            </a:prstGeom>
            <a:grpFill/>
            <a:ln w="365125"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355600" h="20574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87DA9B4-75B7-4DBB-84AB-94575F06DD35}"/>
                </a:ext>
              </a:extLst>
            </p:cNvPr>
            <p:cNvSpPr txBox="1"/>
            <p:nvPr/>
          </p:nvSpPr>
          <p:spPr>
            <a:xfrm>
              <a:off x="696686" y="6488668"/>
              <a:ext cx="35052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ferdauswahid28@gmail.com</a:t>
              </a:r>
              <a:r>
                <a:rPr lang="en-US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91446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3F16195-2444-4D66-ADBD-50BEBEE7B8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323" y="316218"/>
            <a:ext cx="7734397" cy="357446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7" name="Graphic 16" descr="Arrow Clockwise curve">
            <a:extLst>
              <a:ext uri="{FF2B5EF4-FFF2-40B4-BE49-F238E27FC236}">
                <a16:creationId xmlns:a16="http://schemas.microsoft.com/office/drawing/2014/main" id="{5EF06465-5820-4EE6-8594-45E2532C1F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5687775">
            <a:off x="9273270" y="-241598"/>
            <a:ext cx="1501462" cy="150146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958850" h="1123950" prst="angle"/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6CD2A61-4A3E-4416-B5DC-E8445A9851B0}"/>
              </a:ext>
            </a:extLst>
          </p:cNvPr>
          <p:cNvSpPr txBox="1"/>
          <p:nvPr/>
        </p:nvSpPr>
        <p:spPr>
          <a:xfrm>
            <a:off x="1667435" y="4697506"/>
            <a:ext cx="9210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91CA3B-9439-49FB-B5AE-7120CFB7F1FA}"/>
              </a:ext>
            </a:extLst>
          </p:cNvPr>
          <p:cNvSpPr txBox="1"/>
          <p:nvPr/>
        </p:nvSpPr>
        <p:spPr>
          <a:xfrm>
            <a:off x="1314140" y="4374340"/>
            <a:ext cx="9210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এই গ্রুপের মৌলগুলোকে কি বলা 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73DEC22-A9DF-4460-BBB0-6B21A376C8F7}"/>
              </a:ext>
            </a:extLst>
          </p:cNvPr>
          <p:cNvSpPr txBox="1"/>
          <p:nvPr/>
        </p:nvSpPr>
        <p:spPr>
          <a:xfrm>
            <a:off x="1314139" y="4535923"/>
            <a:ext cx="9210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এদেরকে নিস্ক্রিয় মৌল বলা হয় কেন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330F996-D40E-41CF-889D-C9D41F7C0765}"/>
              </a:ext>
            </a:extLst>
          </p:cNvPr>
          <p:cNvSpPr txBox="1"/>
          <p:nvPr/>
        </p:nvSpPr>
        <p:spPr>
          <a:xfrm>
            <a:off x="1490786" y="4616714"/>
            <a:ext cx="9210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এরা কি কোনো ইলেকট্রন ভাগাভাগি 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123521-7976-4768-A2A7-1856C782ED67}"/>
              </a:ext>
            </a:extLst>
          </p:cNvPr>
          <p:cNvSpPr txBox="1"/>
          <p:nvPr/>
        </p:nvSpPr>
        <p:spPr>
          <a:xfrm>
            <a:off x="1579110" y="4616713"/>
            <a:ext cx="9210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নিস্ক্রিয় গ্যাসগুলোর নাম বলতে পার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86A16C8-1096-4CA6-99D9-F0EB9A66BD7A}"/>
              </a:ext>
            </a:extLst>
          </p:cNvPr>
          <p:cNvSpPr txBox="1"/>
          <p:nvPr/>
        </p:nvSpPr>
        <p:spPr>
          <a:xfrm>
            <a:off x="1402461" y="4657109"/>
            <a:ext cx="9210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এদের ইলেকট্রন বিন্যাস করতে পার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15A4948-19A8-4FB7-803D-18DD0D478F28}"/>
              </a:ext>
            </a:extLst>
          </p:cNvPr>
          <p:cNvGrpSpPr/>
          <p:nvPr/>
        </p:nvGrpSpPr>
        <p:grpSpPr>
          <a:xfrm>
            <a:off x="1" y="0"/>
            <a:ext cx="12192000" cy="6858000"/>
            <a:chOff x="1" y="0"/>
            <a:chExt cx="12192000" cy="6858000"/>
          </a:xfrm>
          <a:noFill/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E61A434A-DB78-46E1-87C7-43FDC30107FE}"/>
                </a:ext>
              </a:extLst>
            </p:cNvPr>
            <p:cNvSpPr/>
            <p:nvPr/>
          </p:nvSpPr>
          <p:spPr>
            <a:xfrm>
              <a:off x="1" y="0"/>
              <a:ext cx="12192000" cy="6770914"/>
            </a:xfrm>
            <a:prstGeom prst="roundRect">
              <a:avLst>
                <a:gd name="adj" fmla="val 9432"/>
              </a:avLst>
            </a:prstGeom>
            <a:grpFill/>
            <a:ln w="365125">
              <a:solidFill>
                <a:schemeClr val="accent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355600" h="20574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169B937-DD40-4C72-9504-4EAB71E894D2}"/>
                </a:ext>
              </a:extLst>
            </p:cNvPr>
            <p:cNvSpPr txBox="1"/>
            <p:nvPr/>
          </p:nvSpPr>
          <p:spPr>
            <a:xfrm>
              <a:off x="696686" y="6488668"/>
              <a:ext cx="3505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ferdauswahid28@gmail.com</a:t>
              </a:r>
              <a:r>
                <a:rPr lang="en-US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3703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3" grpId="0"/>
      <p:bldP spid="2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CFB950-3311-4B3B-9264-7C33F5E89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323" y="316218"/>
            <a:ext cx="7734397" cy="357446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Left Brace 7">
            <a:extLst>
              <a:ext uri="{FF2B5EF4-FFF2-40B4-BE49-F238E27FC236}">
                <a16:creationId xmlns:a16="http://schemas.microsoft.com/office/drawing/2014/main" id="{D26C74DE-714C-4E6D-936A-21537235EC10}"/>
              </a:ext>
            </a:extLst>
          </p:cNvPr>
          <p:cNvSpPr/>
          <p:nvPr/>
        </p:nvSpPr>
        <p:spPr>
          <a:xfrm rot="5400000">
            <a:off x="4058367" y="-1320455"/>
            <a:ext cx="1559861" cy="4093199"/>
          </a:xfrm>
          <a:prstGeom prst="leftBrace">
            <a:avLst>
              <a:gd name="adj1" fmla="val 86985"/>
              <a:gd name="adj2" fmla="val 50938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B02600-09A4-4B6E-908B-212209F11FAD}"/>
              </a:ext>
            </a:extLst>
          </p:cNvPr>
          <p:cNvSpPr txBox="1"/>
          <p:nvPr/>
        </p:nvSpPr>
        <p:spPr>
          <a:xfrm>
            <a:off x="1380564" y="4419585"/>
            <a:ext cx="9430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চিহ্নিত মৌলগুলোকে কি বলা হয়?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0D713D-8E65-4091-9A4B-DFEA7940EF17}"/>
              </a:ext>
            </a:extLst>
          </p:cNvPr>
          <p:cNvSpPr txBox="1"/>
          <p:nvPr/>
        </p:nvSpPr>
        <p:spPr>
          <a:xfrm>
            <a:off x="1380563" y="4473371"/>
            <a:ext cx="9430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এদের দ্বারা গঠিত যৌগ সাধারণত রঙিন হয়ে থাকে?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24956A-CB80-4CF7-8826-AF3DB52FFB03}"/>
              </a:ext>
            </a:extLst>
          </p:cNvPr>
          <p:cNvSpPr txBox="1"/>
          <p:nvPr/>
        </p:nvSpPr>
        <p:spPr>
          <a:xfrm>
            <a:off x="1398494" y="4912659"/>
            <a:ext cx="9430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এরা প্রভাবক হিসেবে বিভিন্ন বিক্রিয়ায় কাজ করে থাকে।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692FAD9-C7AD-4120-B3D4-40B1AC338B13}"/>
              </a:ext>
            </a:extLst>
          </p:cNvPr>
          <p:cNvGrpSpPr/>
          <p:nvPr/>
        </p:nvGrpSpPr>
        <p:grpSpPr>
          <a:xfrm>
            <a:off x="1" y="0"/>
            <a:ext cx="12192000" cy="6858000"/>
            <a:chOff x="1" y="0"/>
            <a:chExt cx="12192000" cy="6858000"/>
          </a:xfrm>
          <a:noFill/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63B1B62F-21AD-464F-B46C-8BDFAF1103CF}"/>
                </a:ext>
              </a:extLst>
            </p:cNvPr>
            <p:cNvSpPr/>
            <p:nvPr/>
          </p:nvSpPr>
          <p:spPr>
            <a:xfrm>
              <a:off x="1" y="0"/>
              <a:ext cx="12192000" cy="6770914"/>
            </a:xfrm>
            <a:prstGeom prst="roundRect">
              <a:avLst>
                <a:gd name="adj" fmla="val 9432"/>
              </a:avLst>
            </a:prstGeom>
            <a:grpFill/>
            <a:ln w="365125"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355600" h="20574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3F3C33A-BA31-4B51-8447-DA9DFF7280D8}"/>
                </a:ext>
              </a:extLst>
            </p:cNvPr>
            <p:cNvSpPr txBox="1"/>
            <p:nvPr/>
          </p:nvSpPr>
          <p:spPr>
            <a:xfrm>
              <a:off x="696686" y="6488668"/>
              <a:ext cx="3505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ferdauswahid28@gmail.com</a:t>
              </a:r>
              <a:r>
                <a:rPr lang="en-US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3956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d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3" grpId="0"/>
      <p:bldP spid="1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9C743DE-15AA-4885-8EAA-85D6106652D6}"/>
              </a:ext>
            </a:extLst>
          </p:cNvPr>
          <p:cNvSpPr/>
          <p:nvPr/>
        </p:nvSpPr>
        <p:spPr>
          <a:xfrm>
            <a:off x="573741" y="537883"/>
            <a:ext cx="4249270" cy="111162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scene3d>
            <a:camera prst="perspectiveRelaxedModerately"/>
            <a:lightRig rig="chilly" dir="t">
              <a:rot lat="0" lon="0" rev="18480000"/>
            </a:lightRig>
          </a:scene3d>
          <a:sp3d prstMaterial="clear">
            <a:bevelT w="241300" h="546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CC1A27D-5C69-4E6E-8574-2A359102C657}"/>
              </a:ext>
            </a:extLst>
          </p:cNvPr>
          <p:cNvSpPr/>
          <p:nvPr/>
        </p:nvSpPr>
        <p:spPr>
          <a:xfrm>
            <a:off x="986118" y="2850776"/>
            <a:ext cx="10596282" cy="2015138"/>
          </a:xfrm>
          <a:prstGeom prst="roundRect">
            <a:avLst/>
          </a:prstGeom>
          <a:solidFill>
            <a:schemeClr val="tx1"/>
          </a:solidFill>
          <a:ln w="76200">
            <a:noFill/>
          </a:ln>
          <a:effectLst/>
          <a:scene3d>
            <a:camera prst="orthographicFront">
              <a:rot lat="900000" lon="0" rev="0"/>
            </a:camera>
            <a:lightRig rig="chilly" dir="t">
              <a:rot lat="0" lon="0" rev="18480000"/>
            </a:lightRig>
          </a:scene3d>
          <a:sp3d contourW="12700" prstMaterial="clear">
            <a:bevelT w="330200" h="876300" prst="hardEdge"/>
            <a:bevelB w="584200" h="762000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 হ্যালোজেন গ্রুপের মৌলগুলোর নাম লিখ এবং এদের হ্যালোজেন বলার কারণ বর্ণনা কর।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115638-040B-4C56-B546-AF1E00DD1323}"/>
              </a:ext>
            </a:extLst>
          </p:cNvPr>
          <p:cNvSpPr/>
          <p:nvPr/>
        </p:nvSpPr>
        <p:spPr>
          <a:xfrm>
            <a:off x="9484658" y="313765"/>
            <a:ext cx="2492187" cy="90543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2399977" rev="0"/>
            </a:camera>
            <a:lightRig rig="chilly" dir="t">
              <a:rot lat="0" lon="0" rev="18480000"/>
            </a:lightRig>
          </a:scene3d>
          <a:sp3d prstMaterial="clear">
            <a:bevelT w="215900" h="292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সময়ঃ৮মিনিট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6BA086C-D666-44B6-84F8-95D899B721F1}"/>
              </a:ext>
            </a:extLst>
          </p:cNvPr>
          <p:cNvGrpSpPr/>
          <p:nvPr/>
        </p:nvGrpSpPr>
        <p:grpSpPr>
          <a:xfrm>
            <a:off x="1" y="0"/>
            <a:ext cx="12192000" cy="6858000"/>
            <a:chOff x="1" y="0"/>
            <a:chExt cx="12192000" cy="6858000"/>
          </a:xfrm>
          <a:noFill/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A53136F1-86DC-4B46-9C85-1831DE2AE60D}"/>
                </a:ext>
              </a:extLst>
            </p:cNvPr>
            <p:cNvSpPr/>
            <p:nvPr/>
          </p:nvSpPr>
          <p:spPr>
            <a:xfrm>
              <a:off x="1" y="0"/>
              <a:ext cx="12192000" cy="6770914"/>
            </a:xfrm>
            <a:prstGeom prst="roundRect">
              <a:avLst>
                <a:gd name="adj" fmla="val 9432"/>
              </a:avLst>
            </a:prstGeom>
            <a:grpFill/>
            <a:ln w="365125">
              <a:solidFill>
                <a:schemeClr val="accent4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355600" h="20574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03C566F-5F64-4A86-8458-EED6BB7E18D9}"/>
                </a:ext>
              </a:extLst>
            </p:cNvPr>
            <p:cNvSpPr txBox="1"/>
            <p:nvPr/>
          </p:nvSpPr>
          <p:spPr>
            <a:xfrm>
              <a:off x="696686" y="6488668"/>
              <a:ext cx="3505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ferdauswahid28@gmail.com</a:t>
              </a:r>
              <a:r>
                <a:rPr lang="en-US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59542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Single" invX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48CBF1-1C87-4E58-A683-43ECC379B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323" y="316218"/>
            <a:ext cx="7734397" cy="3574463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8EC32AA-31CB-4926-82A1-6509C25A5FCF}"/>
              </a:ext>
            </a:extLst>
          </p:cNvPr>
          <p:cNvSpPr txBox="1"/>
          <p:nvPr/>
        </p:nvSpPr>
        <p:spPr>
          <a:xfrm>
            <a:off x="1380565" y="4355975"/>
            <a:ext cx="1054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পর্যায় সারণি পড়লে আমরা কোনো সুবিধা পাই কী?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9E94D6-75F9-4DD8-B367-5BA4C43B1DF1}"/>
              </a:ext>
            </a:extLst>
          </p:cNvPr>
          <p:cNvSpPr txBox="1"/>
          <p:nvPr/>
        </p:nvSpPr>
        <p:spPr>
          <a:xfrm>
            <a:off x="1380565" y="4410470"/>
            <a:ext cx="1054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পর্যায় সারণির সব মৌলের ধর্ম কি মনে রাখা সম্ভব?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B3D1B8-D857-4547-B321-670775A264C1}"/>
              </a:ext>
            </a:extLst>
          </p:cNvPr>
          <p:cNvSpPr txBox="1"/>
          <p:nvPr/>
        </p:nvSpPr>
        <p:spPr>
          <a:xfrm>
            <a:off x="1111624" y="4355975"/>
            <a:ext cx="1054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পর্যায় সারণির পর্যায় ও গ্রুপ সম্পর্কে ধারণা থাকলে, প্রতিটি গ্রুপ বা পর্যায়ের মৌলের ধর্ম বা বৈশিষ্ট্য বলা সহজ হয়।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9038ED-7B6C-426A-A892-2F58353C5050}"/>
              </a:ext>
            </a:extLst>
          </p:cNvPr>
          <p:cNvSpPr txBox="1"/>
          <p:nvPr/>
        </p:nvSpPr>
        <p:spPr>
          <a:xfrm>
            <a:off x="1111624" y="4429389"/>
            <a:ext cx="1054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একই গ্রুপের মৌলগুলোর বৈশিষ্ট্য সম্পর্কে বলা সহজ হয় এবং তাদের রাসায়নিক বৈশিষ্ট্য সম্পর্কেও বলা যায়।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51581B-D0CF-4C6C-8E87-9B3CB23A1BFA}"/>
              </a:ext>
            </a:extLst>
          </p:cNvPr>
          <p:cNvSpPr txBox="1"/>
          <p:nvPr/>
        </p:nvSpPr>
        <p:spPr>
          <a:xfrm>
            <a:off x="1380565" y="4327988"/>
            <a:ext cx="1054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একই পর্যায়ের মৌলের পারমানবিক আকার বা পারপমানবিক ব্যাসার্ধ সম্পর্কে বলা যায়।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9C0AD5-955A-43D6-A48E-A4AAB53729FE}"/>
              </a:ext>
            </a:extLst>
          </p:cNvPr>
          <p:cNvSpPr txBox="1"/>
          <p:nvPr/>
        </p:nvSpPr>
        <p:spPr>
          <a:xfrm>
            <a:off x="1246095" y="4502803"/>
            <a:ext cx="1054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নতুন কোনো মৌল আবিষ্কার হলেও তা পর্যায় সারণিতে জায়গা দেওয়া সম্ভব।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18CB1BA-C464-41CD-8C6B-05C005E47298}"/>
              </a:ext>
            </a:extLst>
          </p:cNvPr>
          <p:cNvGrpSpPr/>
          <p:nvPr/>
        </p:nvGrpSpPr>
        <p:grpSpPr>
          <a:xfrm>
            <a:off x="1" y="0"/>
            <a:ext cx="12192000" cy="6858000"/>
            <a:chOff x="1" y="0"/>
            <a:chExt cx="12192000" cy="6858000"/>
          </a:xfrm>
          <a:noFill/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E9F57442-7AFA-4BC2-A0B3-BD1E4AD094CA}"/>
                </a:ext>
              </a:extLst>
            </p:cNvPr>
            <p:cNvSpPr/>
            <p:nvPr/>
          </p:nvSpPr>
          <p:spPr>
            <a:xfrm>
              <a:off x="1" y="0"/>
              <a:ext cx="12192000" cy="6770914"/>
            </a:xfrm>
            <a:prstGeom prst="roundRect">
              <a:avLst>
                <a:gd name="adj" fmla="val 9432"/>
              </a:avLst>
            </a:prstGeom>
            <a:grpFill/>
            <a:ln w="365125"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 w="355600" h="20574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FBDD533-2615-4B0C-B037-AE2A2D7D72A4}"/>
                </a:ext>
              </a:extLst>
            </p:cNvPr>
            <p:cNvSpPr txBox="1"/>
            <p:nvPr/>
          </p:nvSpPr>
          <p:spPr>
            <a:xfrm>
              <a:off x="696686" y="6488668"/>
              <a:ext cx="3505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ferdauswahid28@gmail.com</a:t>
              </a:r>
              <a:r>
                <a:rPr lang="en-US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638966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AC3E43A-12DC-471B-908B-31D1B3679F44}"/>
              </a:ext>
            </a:extLst>
          </p:cNvPr>
          <p:cNvSpPr txBox="1"/>
          <p:nvPr/>
        </p:nvSpPr>
        <p:spPr>
          <a:xfrm>
            <a:off x="1039906" y="812642"/>
            <a:ext cx="9556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একই গ্রুপের মৌলগুলো একই রকম ধর্ম দেখায়----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74ED43D-2D5D-483F-9C45-18F569B166DE}"/>
                  </a:ext>
                </a:extLst>
              </p:cNvPr>
              <p:cNvSpPr txBox="1"/>
              <p:nvPr/>
            </p:nvSpPr>
            <p:spPr>
              <a:xfrm>
                <a:off x="3155574" y="1775884"/>
                <a:ext cx="710004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𝐻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(g) 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𝐹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(g)  = HF(g)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74ED43D-2D5D-483F-9C45-18F569B166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574" y="1775884"/>
                <a:ext cx="7100047" cy="646331"/>
              </a:xfrm>
              <a:prstGeom prst="rect">
                <a:avLst/>
              </a:prstGeom>
              <a:blipFill>
                <a:blip r:embed="rId2"/>
                <a:stretch>
                  <a:fillRect t="-12264" b="-36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4BEBADF-054B-4EC5-A15B-38DB7A892694}"/>
                  </a:ext>
                </a:extLst>
              </p:cNvPr>
              <p:cNvSpPr txBox="1"/>
              <p:nvPr/>
            </p:nvSpPr>
            <p:spPr>
              <a:xfrm>
                <a:off x="3155574" y="2739126"/>
                <a:ext cx="710004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𝐻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(g) 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𝐶𝑙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(g)  = HCl(g)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4BEBADF-054B-4EC5-A15B-38DB7A892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574" y="2739126"/>
                <a:ext cx="7100047" cy="646331"/>
              </a:xfrm>
              <a:prstGeom prst="rect">
                <a:avLst/>
              </a:prstGeom>
              <a:blipFill>
                <a:blip r:embed="rId3"/>
                <a:stretch>
                  <a:fillRect t="-12264" b="-36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46E7B56-EAC6-44D5-B67E-F2C3BCED6B92}"/>
                  </a:ext>
                </a:extLst>
              </p:cNvPr>
              <p:cNvSpPr txBox="1"/>
              <p:nvPr/>
            </p:nvSpPr>
            <p:spPr>
              <a:xfrm>
                <a:off x="3155574" y="3474288"/>
                <a:ext cx="710004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𝐻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(g) 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𝐵𝑟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(g)  = HBr(g)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46E7B56-EAC6-44D5-B67E-F2C3BCED6B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574" y="3474288"/>
                <a:ext cx="7100047" cy="646331"/>
              </a:xfrm>
              <a:prstGeom prst="rect">
                <a:avLst/>
              </a:prstGeom>
              <a:blipFill>
                <a:blip r:embed="rId4"/>
                <a:stretch>
                  <a:fillRect t="-13208" b="-36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334BA2C-1CDA-494D-9A2F-D3F12C6BDCC4}"/>
                  </a:ext>
                </a:extLst>
              </p:cNvPr>
              <p:cNvSpPr txBox="1"/>
              <p:nvPr/>
            </p:nvSpPr>
            <p:spPr>
              <a:xfrm>
                <a:off x="3155574" y="4198099"/>
                <a:ext cx="710004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𝐻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(g) 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𝐼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(g)  = HI(g)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334BA2C-1CDA-494D-9A2F-D3F12C6BDC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574" y="4198099"/>
                <a:ext cx="7100047" cy="646331"/>
              </a:xfrm>
              <a:prstGeom prst="rect">
                <a:avLst/>
              </a:prstGeom>
              <a:blipFill>
                <a:blip r:embed="rId5"/>
                <a:stretch>
                  <a:fillRect t="-13208" b="-36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CA281621-B699-4FD4-8D6C-D6A22E171D6B}"/>
              </a:ext>
            </a:extLst>
          </p:cNvPr>
          <p:cNvGrpSpPr/>
          <p:nvPr/>
        </p:nvGrpSpPr>
        <p:grpSpPr>
          <a:xfrm>
            <a:off x="1" y="0"/>
            <a:ext cx="12192000" cy="6858000"/>
            <a:chOff x="1" y="0"/>
            <a:chExt cx="12192000" cy="6858000"/>
          </a:xfrm>
          <a:noFill/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E89B9A97-FF5B-44A3-BA71-96A0C56800A5}"/>
                </a:ext>
              </a:extLst>
            </p:cNvPr>
            <p:cNvSpPr/>
            <p:nvPr/>
          </p:nvSpPr>
          <p:spPr>
            <a:xfrm>
              <a:off x="1" y="0"/>
              <a:ext cx="12192000" cy="6770914"/>
            </a:xfrm>
            <a:prstGeom prst="roundRect">
              <a:avLst>
                <a:gd name="adj" fmla="val 9432"/>
              </a:avLst>
            </a:prstGeom>
            <a:grpFill/>
            <a:ln w="365125"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 w="355600" h="20574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5ABBE20-DD53-407E-9E22-D09508DA58A7}"/>
                </a:ext>
              </a:extLst>
            </p:cNvPr>
            <p:cNvSpPr txBox="1"/>
            <p:nvPr/>
          </p:nvSpPr>
          <p:spPr>
            <a:xfrm>
              <a:off x="696686" y="6488668"/>
              <a:ext cx="3505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hlinkClick r:id="rId6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ferdauswahid28@gmail.com</a:t>
              </a:r>
              <a:r>
                <a:rPr lang="en-US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24787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8C285AC-B18C-42CF-83AB-6A5A7939CB9B}"/>
                  </a:ext>
                </a:extLst>
              </p:cNvPr>
              <p:cNvSpPr txBox="1"/>
              <p:nvPr/>
            </p:nvSpPr>
            <p:spPr>
              <a:xfrm>
                <a:off x="2339779" y="1611223"/>
                <a:ext cx="73062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Na  +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𝐹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(g)    =   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NaF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8C285AC-B18C-42CF-83AB-6A5A7939CB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79" y="1611223"/>
                <a:ext cx="7306236" cy="646331"/>
              </a:xfrm>
              <a:prstGeom prst="rect">
                <a:avLst/>
              </a:prstGeom>
              <a:blipFill>
                <a:blip r:embed="rId2"/>
                <a:stretch>
                  <a:fillRect l="-2588" t="-12264" b="-36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DF7A9F5D-70C0-47BF-B9AF-63325AD01A84}"/>
              </a:ext>
            </a:extLst>
          </p:cNvPr>
          <p:cNvSpPr txBox="1"/>
          <p:nvPr/>
        </p:nvSpPr>
        <p:spPr>
          <a:xfrm>
            <a:off x="2339779" y="482446"/>
            <a:ext cx="7306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াথে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হ্যালোজেন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----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0153170-53D3-4CB9-B207-0C5988A6581D}"/>
                  </a:ext>
                </a:extLst>
              </p:cNvPr>
              <p:cNvSpPr txBox="1"/>
              <p:nvPr/>
            </p:nvSpPr>
            <p:spPr>
              <a:xfrm>
                <a:off x="2339779" y="2686324"/>
                <a:ext cx="73062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Na  +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𝐶𝑙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(g)    =    NaCl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0153170-53D3-4CB9-B207-0C5988A658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79" y="2686324"/>
                <a:ext cx="7306236" cy="646331"/>
              </a:xfrm>
              <a:prstGeom prst="rect">
                <a:avLst/>
              </a:prstGeom>
              <a:blipFill>
                <a:blip r:embed="rId3"/>
                <a:stretch>
                  <a:fillRect l="-2588" t="-13208" b="-36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6B3FD38-7E6B-4EC4-9BD1-298697424FC1}"/>
                  </a:ext>
                </a:extLst>
              </p:cNvPr>
              <p:cNvSpPr txBox="1"/>
              <p:nvPr/>
            </p:nvSpPr>
            <p:spPr>
              <a:xfrm>
                <a:off x="2339779" y="3640600"/>
                <a:ext cx="73062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Na  +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𝐵𝑟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(g)    =   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NaBr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6B3FD38-7E6B-4EC4-9BD1-298697424F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79" y="3640600"/>
                <a:ext cx="7306236" cy="646331"/>
              </a:xfrm>
              <a:prstGeom prst="rect">
                <a:avLst/>
              </a:prstGeom>
              <a:blipFill>
                <a:blip r:embed="rId4"/>
                <a:stretch>
                  <a:fillRect l="-2588" t="-12264" b="-36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9C33865-A48C-41FD-8544-6840435D94B0}"/>
                  </a:ext>
                </a:extLst>
              </p:cNvPr>
              <p:cNvSpPr txBox="1"/>
              <p:nvPr/>
            </p:nvSpPr>
            <p:spPr>
              <a:xfrm>
                <a:off x="2339779" y="4744131"/>
                <a:ext cx="73062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Na  +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𝐼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(g)    =   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NaI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9C33865-A48C-41FD-8544-6840435D94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79" y="4744131"/>
                <a:ext cx="7306236" cy="646331"/>
              </a:xfrm>
              <a:prstGeom prst="rect">
                <a:avLst/>
              </a:prstGeom>
              <a:blipFill>
                <a:blip r:embed="rId5"/>
                <a:stretch>
                  <a:fillRect l="-2588" t="-12264" b="-36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59C9EA59-148E-48E7-8A58-F61A93B60945}"/>
              </a:ext>
            </a:extLst>
          </p:cNvPr>
          <p:cNvGrpSpPr/>
          <p:nvPr/>
        </p:nvGrpSpPr>
        <p:grpSpPr>
          <a:xfrm>
            <a:off x="1" y="0"/>
            <a:ext cx="12192000" cy="6858000"/>
            <a:chOff x="1" y="0"/>
            <a:chExt cx="12192000" cy="6858000"/>
          </a:xfrm>
          <a:noFill/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7DE7A465-9D98-45CF-B265-48CB3F952604}"/>
                </a:ext>
              </a:extLst>
            </p:cNvPr>
            <p:cNvSpPr/>
            <p:nvPr/>
          </p:nvSpPr>
          <p:spPr>
            <a:xfrm>
              <a:off x="1" y="0"/>
              <a:ext cx="12192000" cy="6770914"/>
            </a:xfrm>
            <a:prstGeom prst="roundRect">
              <a:avLst>
                <a:gd name="adj" fmla="val 9432"/>
              </a:avLst>
            </a:prstGeom>
            <a:grpFill/>
            <a:ln w="365125">
              <a:solidFill>
                <a:srgbClr val="92D050"/>
              </a:solidFill>
            </a:ln>
            <a:scene3d>
              <a:camera prst="orthographicFront"/>
              <a:lightRig rig="threePt" dir="t"/>
            </a:scene3d>
            <a:sp3d>
              <a:bevelT w="355600" h="20574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5E7B026-E901-4214-ACDC-D8AC73F3A798}"/>
                </a:ext>
              </a:extLst>
            </p:cNvPr>
            <p:cNvSpPr txBox="1"/>
            <p:nvPr/>
          </p:nvSpPr>
          <p:spPr>
            <a:xfrm>
              <a:off x="696686" y="6488668"/>
              <a:ext cx="3505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hlinkClick r:id="rId6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ferdauswahid28@gmail.com</a:t>
              </a:r>
              <a:r>
                <a:rPr lang="en-US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6301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B5DC01B7-D6B4-4CF2-87AE-FD0DE9C3D45C}"/>
              </a:ext>
            </a:extLst>
          </p:cNvPr>
          <p:cNvSpPr/>
          <p:nvPr/>
        </p:nvSpPr>
        <p:spPr>
          <a:xfrm>
            <a:off x="986118" y="502024"/>
            <a:ext cx="4894729" cy="132677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 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D33DAFB-24F8-4966-88C9-18B09BCEE353}"/>
              </a:ext>
            </a:extLst>
          </p:cNvPr>
          <p:cNvSpPr/>
          <p:nvPr/>
        </p:nvSpPr>
        <p:spPr>
          <a:xfrm>
            <a:off x="522514" y="1828801"/>
            <a:ext cx="11382615" cy="4266239"/>
          </a:xfrm>
          <a:prstGeom prst="ellipse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355600" h="774700" prst="slope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857250" indent="-857250">
              <a:buFont typeface="Wingdings" panose="05000000000000000000" pitchFamily="2" charset="2"/>
              <a:buChar char="&amp;"/>
            </a:pPr>
            <a:r>
              <a:rPr lang="bn-IN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রসায়ন পড়ার ক্ষেত্রে পর্যায় সারণি পড়ার সুবিধা উদাহরণসহ ব্যাখ্যা কর।  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0C8E269-D7B7-459F-8210-03D37FC7DE69}"/>
              </a:ext>
            </a:extLst>
          </p:cNvPr>
          <p:cNvGrpSpPr/>
          <p:nvPr/>
        </p:nvGrpSpPr>
        <p:grpSpPr>
          <a:xfrm>
            <a:off x="1" y="0"/>
            <a:ext cx="12192000" cy="6858000"/>
            <a:chOff x="1" y="0"/>
            <a:chExt cx="12192000" cy="6858000"/>
          </a:xfrm>
          <a:noFill/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8E711E0A-7B58-48DB-A5D8-D167F5D87776}"/>
                </a:ext>
              </a:extLst>
            </p:cNvPr>
            <p:cNvSpPr/>
            <p:nvPr/>
          </p:nvSpPr>
          <p:spPr>
            <a:xfrm>
              <a:off x="1" y="0"/>
              <a:ext cx="12192000" cy="6770914"/>
            </a:xfrm>
            <a:prstGeom prst="roundRect">
              <a:avLst>
                <a:gd name="adj" fmla="val 9432"/>
              </a:avLst>
            </a:prstGeom>
            <a:grpFill/>
            <a:ln w="365125">
              <a:solidFill>
                <a:schemeClr val="accent4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355600" h="20574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8ADE306-FACD-41C1-86CB-24C20638CC16}"/>
                </a:ext>
              </a:extLst>
            </p:cNvPr>
            <p:cNvSpPr txBox="1"/>
            <p:nvPr/>
          </p:nvSpPr>
          <p:spPr>
            <a:xfrm>
              <a:off x="696686" y="6488668"/>
              <a:ext cx="3505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ferdauswahid28@gmail.com</a:t>
              </a:r>
              <a:r>
                <a:rPr lang="en-US" dirty="0"/>
                <a:t> </a:t>
              </a:r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D1BE5B40-A462-4579-BF1F-203FF8653D75}"/>
              </a:ext>
            </a:extLst>
          </p:cNvPr>
          <p:cNvSpPr/>
          <p:nvPr/>
        </p:nvSpPr>
        <p:spPr>
          <a:xfrm>
            <a:off x="8490857" y="297117"/>
            <a:ext cx="3583955" cy="826033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সময়ঃ৬মিনিট </a:t>
            </a:r>
            <a:r>
              <a:rPr lang="bn-IN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214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986E050-7D65-4ADE-9E45-8772BFFAAB44}"/>
              </a:ext>
            </a:extLst>
          </p:cNvPr>
          <p:cNvSpPr/>
          <p:nvPr/>
        </p:nvSpPr>
        <p:spPr>
          <a:xfrm>
            <a:off x="806822" y="361772"/>
            <a:ext cx="2402541" cy="1010487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19643096" lon="20162582" rev="808084"/>
            </a:camera>
            <a:lightRig rig="chilly" dir="t">
              <a:rot lat="0" lon="0" rev="18480000"/>
            </a:lightRig>
          </a:scene3d>
          <a:sp3d prstMaterial="clear">
            <a:bevelT w="292100" h="43815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314F78C-D1A7-4673-BE4F-2D12449D9C20}"/>
              </a:ext>
            </a:extLst>
          </p:cNvPr>
          <p:cNvSpPr/>
          <p:nvPr/>
        </p:nvSpPr>
        <p:spPr>
          <a:xfrm>
            <a:off x="806824" y="1469571"/>
            <a:ext cx="11223811" cy="1399135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19643096" lon="20162582" rev="808084"/>
            </a:camera>
            <a:lightRig rig="chilly" dir="t">
              <a:rot lat="0" lon="0" rev="18480000"/>
            </a:lightRig>
          </a:scene3d>
          <a:sp3d prstMaterial="clear">
            <a:bevelT w="292100" h="43815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 ক্ষার ধাতু কাকে বলে?  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36A7513-2A8F-4F85-B71A-92631D1A302E}"/>
              </a:ext>
            </a:extLst>
          </p:cNvPr>
          <p:cNvSpPr/>
          <p:nvPr/>
        </p:nvSpPr>
        <p:spPr>
          <a:xfrm>
            <a:off x="806823" y="2470416"/>
            <a:ext cx="11223811" cy="1399135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19643096" lon="20162582" rev="808084"/>
            </a:camera>
            <a:lightRig rig="chilly" dir="t">
              <a:rot lat="0" lon="0" rev="18480000"/>
            </a:lightRig>
          </a:scene3d>
          <a:sp3d prstMaterial="clear">
            <a:bevelT w="292100" h="43815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মুদ্রা ধাতু বলতে কী বুঝায়?  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ECEB152-266C-45F8-A92F-29B9881DE50D}"/>
              </a:ext>
            </a:extLst>
          </p:cNvPr>
          <p:cNvSpPr/>
          <p:nvPr/>
        </p:nvSpPr>
        <p:spPr>
          <a:xfrm>
            <a:off x="806823" y="3471261"/>
            <a:ext cx="11223811" cy="1399135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19643096" lon="20162582" rev="808084"/>
            </a:camera>
            <a:lightRig rig="chilly" dir="t">
              <a:rot lat="0" lon="0" rev="18480000"/>
            </a:lightRig>
          </a:scene3d>
          <a:sp3d prstMaterial="clear">
            <a:bevelT w="292100" h="43815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৩) ক্লোরিণকে হ্যালোজেন বলা হয় কেন?  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398C217-81BC-4D28-AAA9-07AE95572C25}"/>
              </a:ext>
            </a:extLst>
          </p:cNvPr>
          <p:cNvSpPr/>
          <p:nvPr/>
        </p:nvSpPr>
        <p:spPr>
          <a:xfrm>
            <a:off x="806822" y="4472106"/>
            <a:ext cx="11223811" cy="1399135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19643096" lon="20162582" rev="808084"/>
            </a:camera>
            <a:lightRig rig="chilly" dir="t">
              <a:rot lat="0" lon="0" rev="18480000"/>
            </a:lightRig>
          </a:scene3d>
          <a:sp3d prstMaterial="clear">
            <a:bevelT w="292100" h="43815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৪) নিস্ক্রিয় গ্যাস কাকে বলে?  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04741A4-7B75-4839-9293-D5604AB4CD03}"/>
              </a:ext>
            </a:extLst>
          </p:cNvPr>
          <p:cNvGrpSpPr/>
          <p:nvPr/>
        </p:nvGrpSpPr>
        <p:grpSpPr>
          <a:xfrm>
            <a:off x="1" y="0"/>
            <a:ext cx="12192000" cy="6858000"/>
            <a:chOff x="1" y="0"/>
            <a:chExt cx="12192000" cy="6858000"/>
          </a:xfrm>
          <a:noFill/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B9AEEFF2-FE7D-4CA5-B8B9-8C9AAD725F8A}"/>
                </a:ext>
              </a:extLst>
            </p:cNvPr>
            <p:cNvSpPr/>
            <p:nvPr/>
          </p:nvSpPr>
          <p:spPr>
            <a:xfrm>
              <a:off x="1" y="0"/>
              <a:ext cx="12192000" cy="6770914"/>
            </a:xfrm>
            <a:prstGeom prst="roundRect">
              <a:avLst>
                <a:gd name="adj" fmla="val 9432"/>
              </a:avLst>
            </a:prstGeom>
            <a:grpFill/>
            <a:ln w="365125">
              <a:solidFill>
                <a:srgbClr val="00B0F0"/>
              </a:solidFill>
            </a:ln>
            <a:scene3d>
              <a:camera prst="orthographicFront"/>
              <a:lightRig rig="threePt" dir="t"/>
            </a:scene3d>
            <a:sp3d>
              <a:bevelT w="355600" h="20574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F2A2923-2E7A-4097-83F1-DF51ADCFCD26}"/>
                </a:ext>
              </a:extLst>
            </p:cNvPr>
            <p:cNvSpPr txBox="1"/>
            <p:nvPr/>
          </p:nvSpPr>
          <p:spPr>
            <a:xfrm>
              <a:off x="696686" y="6488668"/>
              <a:ext cx="3505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ferdauswahid28@gmail.com</a:t>
              </a:r>
              <a:r>
                <a:rPr lang="en-US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1254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986E050-7D65-4ADE-9E45-8772BFFAAB44}"/>
              </a:ext>
            </a:extLst>
          </p:cNvPr>
          <p:cNvSpPr/>
          <p:nvPr/>
        </p:nvSpPr>
        <p:spPr>
          <a:xfrm>
            <a:off x="1840965" y="240889"/>
            <a:ext cx="3395064" cy="1010487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19643096" lon="20162582" rev="808084"/>
            </a:camera>
            <a:lightRig rig="chilly" dir="t">
              <a:rot lat="0" lon="0" rev="18480000"/>
            </a:lightRig>
          </a:scene3d>
          <a:sp3d prstMaterial="clear">
            <a:bevelT w="292100" h="43815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314F78C-D1A7-4673-BE4F-2D12449D9C20}"/>
              </a:ext>
            </a:extLst>
          </p:cNvPr>
          <p:cNvSpPr/>
          <p:nvPr/>
        </p:nvSpPr>
        <p:spPr>
          <a:xfrm>
            <a:off x="806824" y="1665519"/>
            <a:ext cx="11223811" cy="1718656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19643096" lon="20162582" rev="808084"/>
            </a:camera>
            <a:lightRig rig="chilly" dir="t">
              <a:rot lat="0" lon="0" rev="18480000"/>
            </a:lightRig>
          </a:scene3d>
          <a:sp3d prstMaterial="clear">
            <a:bevelT w="292100" h="43815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 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ৌলগুলোকে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ক্ষার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ECEB152-266C-45F8-A92F-29B9881DE50D}"/>
              </a:ext>
            </a:extLst>
          </p:cNvPr>
          <p:cNvSpPr/>
          <p:nvPr/>
        </p:nvSpPr>
        <p:spPr>
          <a:xfrm>
            <a:off x="806823" y="3471261"/>
            <a:ext cx="11223811" cy="1721220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19643096" lon="20162582" rev="808084"/>
            </a:camera>
            <a:lightRig rig="chilly" dir="t">
              <a:rot lat="0" lon="0" rev="18480000"/>
            </a:lightRig>
          </a:scene3d>
          <a:sp3d prstMaterial="clear">
            <a:bevelT w="292100" h="43815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আর্গন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নিস্ক্রিয়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ৌ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  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াধ্যমে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04741A4-7B75-4839-9293-D5604AB4CD03}"/>
              </a:ext>
            </a:extLst>
          </p:cNvPr>
          <p:cNvGrpSpPr/>
          <p:nvPr/>
        </p:nvGrpSpPr>
        <p:grpSpPr>
          <a:xfrm>
            <a:off x="1" y="0"/>
            <a:ext cx="12192000" cy="6858000"/>
            <a:chOff x="1" y="0"/>
            <a:chExt cx="12192000" cy="6858000"/>
          </a:xfrm>
          <a:noFill/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B9AEEFF2-FE7D-4CA5-B8B9-8C9AAD725F8A}"/>
                </a:ext>
              </a:extLst>
            </p:cNvPr>
            <p:cNvSpPr/>
            <p:nvPr/>
          </p:nvSpPr>
          <p:spPr>
            <a:xfrm>
              <a:off x="1" y="0"/>
              <a:ext cx="12192000" cy="6770914"/>
            </a:xfrm>
            <a:prstGeom prst="roundRect">
              <a:avLst>
                <a:gd name="adj" fmla="val 9432"/>
              </a:avLst>
            </a:prstGeom>
            <a:grpFill/>
            <a:ln w="365125">
              <a:solidFill>
                <a:srgbClr val="00B0F0"/>
              </a:solidFill>
            </a:ln>
            <a:scene3d>
              <a:camera prst="orthographicFront"/>
              <a:lightRig rig="threePt" dir="t"/>
            </a:scene3d>
            <a:sp3d>
              <a:bevelT w="355600" h="20574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F2A2923-2E7A-4097-83F1-DF51ADCFCD26}"/>
                </a:ext>
              </a:extLst>
            </p:cNvPr>
            <p:cNvSpPr txBox="1"/>
            <p:nvPr/>
          </p:nvSpPr>
          <p:spPr>
            <a:xfrm>
              <a:off x="696686" y="6488668"/>
              <a:ext cx="3505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ferdauswahid28@gmail.com</a:t>
              </a:r>
              <a:r>
                <a:rPr lang="en-US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9413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hasBounce="1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90BA776-1C92-477F-BD8B-F33ADF4D7E94}"/>
              </a:ext>
            </a:extLst>
          </p:cNvPr>
          <p:cNvSpPr/>
          <p:nvPr/>
        </p:nvSpPr>
        <p:spPr>
          <a:xfrm>
            <a:off x="2171688" y="1500325"/>
            <a:ext cx="7848623" cy="377026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19799999" lon="0" rev="0"/>
            </a:camera>
            <a:lightRig rig="chilly" dir="t">
              <a:rot lat="0" lon="0" rev="18480000"/>
            </a:lightRig>
          </a:scene3d>
          <a:sp3d prstMaterial="clear">
            <a:bevelT w="876300" h="704850" prst="artDeco"/>
          </a:sp3d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3900" dirty="0" err="1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23900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38C47E2-4C6B-4BAE-B7CD-CDEAD923BD41}"/>
              </a:ext>
            </a:extLst>
          </p:cNvPr>
          <p:cNvGrpSpPr/>
          <p:nvPr/>
        </p:nvGrpSpPr>
        <p:grpSpPr>
          <a:xfrm>
            <a:off x="48985" y="115670"/>
            <a:ext cx="12094030" cy="6879768"/>
            <a:chOff x="1" y="707573"/>
            <a:chExt cx="12191999" cy="6879768"/>
          </a:xfrm>
          <a:noFill/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5A9EE6F5-3F57-4D89-9ECB-11A83F48A71C}"/>
                </a:ext>
              </a:extLst>
            </p:cNvPr>
            <p:cNvSpPr/>
            <p:nvPr/>
          </p:nvSpPr>
          <p:spPr>
            <a:xfrm>
              <a:off x="1" y="707573"/>
              <a:ext cx="12191999" cy="6770914"/>
            </a:xfrm>
            <a:prstGeom prst="roundRect">
              <a:avLst>
                <a:gd name="adj" fmla="val 9432"/>
              </a:avLst>
            </a:prstGeom>
            <a:grpFill/>
            <a:ln w="365125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215900" h="7112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43227AB-7358-4B89-A232-6B693330BD96}"/>
                </a:ext>
              </a:extLst>
            </p:cNvPr>
            <p:cNvSpPr txBox="1"/>
            <p:nvPr/>
          </p:nvSpPr>
          <p:spPr>
            <a:xfrm>
              <a:off x="696686" y="7218009"/>
              <a:ext cx="3505200" cy="369332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215900" h="711200" prst="artDeco"/>
            </a:sp3d>
          </p:spPr>
          <p:txBody>
            <a:bodyPr wrap="square" rtlCol="0">
              <a:spAutoFit/>
            </a:bodyPr>
            <a:lstStyle/>
            <a:p>
              <a:r>
                <a:rPr lang="en-US" dirty="0"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ferdauswahid28@gmail.com</a:t>
              </a:r>
              <a:r>
                <a:rPr lang="en-US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1043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accent4">
                <a:lumMod val="0"/>
                <a:lumOff val="100000"/>
              </a:schemeClr>
            </a:gs>
            <a:gs pos="100000">
              <a:srgbClr val="00B050">
                <a:alpha val="62000"/>
              </a:srgb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4179FB0-7E85-4FCC-8C09-D5D6D410FAEC}"/>
              </a:ext>
            </a:extLst>
          </p:cNvPr>
          <p:cNvSpPr/>
          <p:nvPr/>
        </p:nvSpPr>
        <p:spPr>
          <a:xfrm>
            <a:off x="5793105" y="217715"/>
            <a:ext cx="6275024" cy="6259287"/>
          </a:xfrm>
          <a:prstGeom prst="roundRect">
            <a:avLst>
              <a:gd name="adj" fmla="val 9432"/>
            </a:avLst>
          </a:prstGeom>
          <a:blipFill>
            <a:blip r:embed="rId2"/>
            <a:stretch>
              <a:fillRect/>
            </a:stretch>
          </a:blipFill>
          <a:ln w="36512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355600" h="20574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15F0D29-033A-41CA-9F51-7D00080934A3}"/>
              </a:ext>
            </a:extLst>
          </p:cNvPr>
          <p:cNvGrpSpPr/>
          <p:nvPr/>
        </p:nvGrpSpPr>
        <p:grpSpPr>
          <a:xfrm>
            <a:off x="1" y="0"/>
            <a:ext cx="12192000" cy="6858000"/>
            <a:chOff x="1" y="0"/>
            <a:chExt cx="12192000" cy="6858000"/>
          </a:xfrm>
          <a:noFill/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5EF51F96-FEBC-4043-AF95-C482BC65685B}"/>
                </a:ext>
              </a:extLst>
            </p:cNvPr>
            <p:cNvSpPr/>
            <p:nvPr/>
          </p:nvSpPr>
          <p:spPr>
            <a:xfrm>
              <a:off x="1" y="0"/>
              <a:ext cx="12192000" cy="6770914"/>
            </a:xfrm>
            <a:prstGeom prst="roundRect">
              <a:avLst>
                <a:gd name="adj" fmla="val 9432"/>
              </a:avLst>
            </a:prstGeom>
            <a:grpFill/>
            <a:ln w="365125">
              <a:solidFill>
                <a:schemeClr val="accent1"/>
              </a:solidFill>
            </a:ln>
            <a:scene3d>
              <a:camera prst="orthographicFront"/>
              <a:lightRig rig="threePt" dir="t"/>
            </a:scene3d>
            <a:sp3d>
              <a:bevelT w="355600" h="20574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F74B9A9-E51B-4634-83BB-0DF8BFD948E5}"/>
                </a:ext>
              </a:extLst>
            </p:cNvPr>
            <p:cNvSpPr txBox="1"/>
            <p:nvPr/>
          </p:nvSpPr>
          <p:spPr>
            <a:xfrm>
              <a:off x="696686" y="6488668"/>
              <a:ext cx="3505200" cy="369332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ferdauswahid28@gmail.com</a:t>
              </a:r>
              <a:r>
                <a:rPr lang="en-US" dirty="0"/>
                <a:t> 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57A68EF3-0AAD-4B0D-92AE-16D8D1FB9A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1013" y="642257"/>
            <a:ext cx="4791080" cy="4996543"/>
          </a:xfrm>
          <a:prstGeom prst="ellipse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  <p:extLst>
      <p:ext uri="{BB962C8B-B14F-4D97-AF65-F5344CB8AC3E}">
        <p14:creationId xmlns:p14="http://schemas.microsoft.com/office/powerpoint/2010/main" val="1339351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Beveled 2">
            <a:extLst>
              <a:ext uri="{FF2B5EF4-FFF2-40B4-BE49-F238E27FC236}">
                <a16:creationId xmlns:a16="http://schemas.microsoft.com/office/drawing/2014/main" id="{C5EE0A6B-A3DA-4279-A433-EFEFEE9CC5F3}"/>
              </a:ext>
            </a:extLst>
          </p:cNvPr>
          <p:cNvSpPr/>
          <p:nvPr/>
        </p:nvSpPr>
        <p:spPr>
          <a:xfrm>
            <a:off x="734785" y="495300"/>
            <a:ext cx="10439400" cy="5606143"/>
          </a:xfrm>
          <a:prstGeom prst="bevel">
            <a:avLst/>
          </a:prstGeom>
          <a:solidFill>
            <a:schemeClr val="tx1">
              <a:lumMod val="85000"/>
              <a:lumOff val="15000"/>
              <a:alpha val="30000"/>
            </a:schemeClr>
          </a:solidFill>
          <a:ln w="333375">
            <a:solidFill>
              <a:schemeClr val="accent6">
                <a:lumMod val="75000"/>
                <a:alpha val="5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6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বিষয়-রসায়ন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অধ্যায়-৪ (</a:t>
            </a:r>
            <a:r>
              <a:rPr lang="en-US" sz="6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bn-BD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bn-BD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bn-BD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BD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6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মৌলের বিশেষ নাম 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DA4BB23-E77E-4B23-B9C4-5B329C148235}"/>
              </a:ext>
            </a:extLst>
          </p:cNvPr>
          <p:cNvGrpSpPr/>
          <p:nvPr/>
        </p:nvGrpSpPr>
        <p:grpSpPr>
          <a:xfrm>
            <a:off x="1" y="0"/>
            <a:ext cx="12192000" cy="6858000"/>
            <a:chOff x="1" y="0"/>
            <a:chExt cx="12192000" cy="6858000"/>
          </a:xfrm>
          <a:noFill/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BC0DCAAF-4FF7-421A-9C95-E3ADDB37CAD1}"/>
                </a:ext>
              </a:extLst>
            </p:cNvPr>
            <p:cNvSpPr/>
            <p:nvPr/>
          </p:nvSpPr>
          <p:spPr>
            <a:xfrm>
              <a:off x="1" y="0"/>
              <a:ext cx="12192000" cy="6770914"/>
            </a:xfrm>
            <a:prstGeom prst="roundRect">
              <a:avLst>
                <a:gd name="adj" fmla="val 9432"/>
              </a:avLst>
            </a:prstGeom>
            <a:grpFill/>
            <a:ln w="568325" cap="rnd" cmpd="dbl">
              <a:solidFill>
                <a:schemeClr val="accent2">
                  <a:alpha val="66000"/>
                </a:schemeClr>
              </a:solidFill>
              <a:prstDash val="dash"/>
              <a:round/>
            </a:ln>
            <a:scene3d>
              <a:camera prst="orthographicFront"/>
              <a:lightRig rig="threePt" dir="t"/>
            </a:scene3d>
            <a:sp3d>
              <a:bevelT w="355600" h="20574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CE29F54-761D-4F81-B371-A839DBE38B0D}"/>
                </a:ext>
              </a:extLst>
            </p:cNvPr>
            <p:cNvSpPr txBox="1"/>
            <p:nvPr/>
          </p:nvSpPr>
          <p:spPr>
            <a:xfrm>
              <a:off x="696686" y="6488668"/>
              <a:ext cx="3505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ferdauswahid28@gmail.com</a:t>
              </a:r>
              <a:r>
                <a:rPr lang="en-US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5257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46552DC-4F6A-490C-BEB9-1169043814D5}"/>
              </a:ext>
            </a:extLst>
          </p:cNvPr>
          <p:cNvGrpSpPr/>
          <p:nvPr/>
        </p:nvGrpSpPr>
        <p:grpSpPr>
          <a:xfrm>
            <a:off x="1796068" y="763171"/>
            <a:ext cx="958018" cy="5244571"/>
            <a:chOff x="1142925" y="829658"/>
            <a:chExt cx="509663" cy="261253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42BAF90-C6D4-45D7-AE42-0E485867759C}"/>
                </a:ext>
              </a:extLst>
            </p:cNvPr>
            <p:cNvSpPr/>
            <p:nvPr/>
          </p:nvSpPr>
          <p:spPr>
            <a:xfrm>
              <a:off x="1142994" y="829658"/>
              <a:ext cx="509594" cy="437790"/>
            </a:xfrm>
            <a:prstGeom prst="rect">
              <a:avLst/>
            </a:prstGeom>
            <a:solidFill>
              <a:schemeClr val="tx1"/>
            </a:solidFill>
            <a:scene3d>
              <a:camera prst="orthographicFront"/>
              <a:lightRig rig="threePt" dir="t"/>
            </a:scene3d>
            <a:sp3d>
              <a:bevelT w="393700" h="2095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Li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EF61675-E61A-4514-8B36-60837A1F6EE1}"/>
                </a:ext>
              </a:extLst>
            </p:cNvPr>
            <p:cNvSpPr/>
            <p:nvPr/>
          </p:nvSpPr>
          <p:spPr>
            <a:xfrm>
              <a:off x="1142994" y="1267447"/>
              <a:ext cx="509594" cy="437790"/>
            </a:xfrm>
            <a:prstGeom prst="rect">
              <a:avLst/>
            </a:prstGeom>
            <a:solidFill>
              <a:schemeClr val="tx1"/>
            </a:solidFill>
            <a:scene3d>
              <a:camera prst="orthographicFront"/>
              <a:lightRig rig="threePt" dir="t"/>
            </a:scene3d>
            <a:sp3d>
              <a:bevelT w="393700" h="2095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Na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011BD09-10CF-4FDC-B19C-831B14F1F2E7}"/>
                </a:ext>
              </a:extLst>
            </p:cNvPr>
            <p:cNvSpPr/>
            <p:nvPr/>
          </p:nvSpPr>
          <p:spPr>
            <a:xfrm>
              <a:off x="1142994" y="1705229"/>
              <a:ext cx="509594" cy="437790"/>
            </a:xfrm>
            <a:prstGeom prst="rect">
              <a:avLst/>
            </a:prstGeom>
            <a:solidFill>
              <a:schemeClr val="tx1"/>
            </a:solidFill>
            <a:scene3d>
              <a:camera prst="orthographicFront"/>
              <a:lightRig rig="threePt" dir="t"/>
            </a:scene3d>
            <a:sp3d>
              <a:bevelT w="393700" h="2095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K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908A1E1-2936-4FA9-9370-8F47070AE242}"/>
                </a:ext>
              </a:extLst>
            </p:cNvPr>
            <p:cNvSpPr/>
            <p:nvPr/>
          </p:nvSpPr>
          <p:spPr>
            <a:xfrm>
              <a:off x="1142994" y="2143011"/>
              <a:ext cx="509594" cy="437790"/>
            </a:xfrm>
            <a:prstGeom prst="rect">
              <a:avLst/>
            </a:prstGeom>
            <a:solidFill>
              <a:schemeClr val="tx1"/>
            </a:solidFill>
            <a:scene3d>
              <a:camera prst="orthographicFront"/>
              <a:lightRig rig="threePt" dir="t"/>
            </a:scene3d>
            <a:sp3d>
              <a:bevelT w="393700" h="2095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err="1"/>
                <a:t>Rb</a:t>
              </a:r>
              <a:endParaRPr lang="en-US" sz="480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C444B1D-16A5-42ED-91E3-381FEB502B9B}"/>
                </a:ext>
              </a:extLst>
            </p:cNvPr>
            <p:cNvSpPr/>
            <p:nvPr/>
          </p:nvSpPr>
          <p:spPr>
            <a:xfrm>
              <a:off x="1142942" y="2573715"/>
              <a:ext cx="509594" cy="437790"/>
            </a:xfrm>
            <a:prstGeom prst="rect">
              <a:avLst/>
            </a:prstGeom>
            <a:solidFill>
              <a:schemeClr val="tx1"/>
            </a:solidFill>
            <a:scene3d>
              <a:camera prst="orthographicFront"/>
              <a:lightRig rig="threePt" dir="t"/>
            </a:scene3d>
            <a:sp3d>
              <a:bevelT w="393700" h="2095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Cs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11F2875-B049-4FAE-91F6-858546EB0059}"/>
                </a:ext>
              </a:extLst>
            </p:cNvPr>
            <p:cNvSpPr/>
            <p:nvPr/>
          </p:nvSpPr>
          <p:spPr>
            <a:xfrm>
              <a:off x="1142925" y="3004400"/>
              <a:ext cx="509594" cy="437790"/>
            </a:xfrm>
            <a:prstGeom prst="rect">
              <a:avLst/>
            </a:prstGeom>
            <a:solidFill>
              <a:schemeClr val="tx1"/>
            </a:solidFill>
            <a:scene3d>
              <a:camera prst="orthographicFront"/>
              <a:lightRig rig="threePt" dir="t"/>
            </a:scene3d>
            <a:sp3d>
              <a:bevelT w="393700" h="2095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/>
                <a:t>Fr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584BFA1-1859-4986-B389-5B84A0A63923}"/>
              </a:ext>
            </a:extLst>
          </p:cNvPr>
          <p:cNvSpPr txBox="1"/>
          <p:nvPr/>
        </p:nvSpPr>
        <p:spPr>
          <a:xfrm>
            <a:off x="3810000" y="1202595"/>
            <a:ext cx="67164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্যায়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সারণির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ৌল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ম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ৌ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্কেও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কী?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8B2821-64F1-41C2-99AD-DEE7FB8B5889}"/>
              </a:ext>
            </a:extLst>
          </p:cNvPr>
          <p:cNvSpPr txBox="1"/>
          <p:nvPr/>
        </p:nvSpPr>
        <p:spPr>
          <a:xfrm>
            <a:off x="4228970" y="2052762"/>
            <a:ext cx="6716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একে পর্যায় সারণির কি বলা যায়?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181EE3-2915-482E-81FC-FB9896773D69}"/>
              </a:ext>
            </a:extLst>
          </p:cNvPr>
          <p:cNvSpPr txBox="1"/>
          <p:nvPr/>
        </p:nvSpPr>
        <p:spPr>
          <a:xfrm>
            <a:off x="3600515" y="3192776"/>
            <a:ext cx="7135456" cy="64633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contourW="127000" prstMaterial="clear">
            <a:bevelT w="101600" h="95250" prst="angle"/>
            <a:contourClr>
              <a:schemeClr val="tx1"/>
            </a:contourClr>
          </a:sp3d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একে পর্যায় সারণির সুবিধা বলা যেতে পারে। 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60E3A05-DF3E-4AB6-87FA-ABCCBCB836A2}"/>
              </a:ext>
            </a:extLst>
          </p:cNvPr>
          <p:cNvGrpSpPr/>
          <p:nvPr/>
        </p:nvGrpSpPr>
        <p:grpSpPr>
          <a:xfrm>
            <a:off x="1" y="0"/>
            <a:ext cx="12192000" cy="6858000"/>
            <a:chOff x="1" y="0"/>
            <a:chExt cx="12192000" cy="6858000"/>
          </a:xfrm>
          <a:noFill/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8C43F82E-143E-4DA6-B2DA-E603B9EF04BC}"/>
                </a:ext>
              </a:extLst>
            </p:cNvPr>
            <p:cNvSpPr/>
            <p:nvPr/>
          </p:nvSpPr>
          <p:spPr>
            <a:xfrm>
              <a:off x="1" y="0"/>
              <a:ext cx="12192000" cy="6770914"/>
            </a:xfrm>
            <a:prstGeom prst="roundRect">
              <a:avLst>
                <a:gd name="adj" fmla="val 9432"/>
              </a:avLst>
            </a:prstGeom>
            <a:grpFill/>
            <a:ln w="365125"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 w="355600" h="20574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F873C52-C3C9-42BD-B968-7E4CF497F000}"/>
                </a:ext>
              </a:extLst>
            </p:cNvPr>
            <p:cNvSpPr txBox="1"/>
            <p:nvPr/>
          </p:nvSpPr>
          <p:spPr>
            <a:xfrm>
              <a:off x="696686" y="6488668"/>
              <a:ext cx="3505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ferdauswahid28@gmail.com</a:t>
              </a:r>
              <a:r>
                <a:rPr lang="en-US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4597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2" grpId="0"/>
      <p:bldP spid="12" grpId="1"/>
      <p:bldP spid="13" grpId="0" animBg="1"/>
      <p:bldP spid="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961996-C98C-4040-9463-5D73BAF7B949}"/>
              </a:ext>
            </a:extLst>
          </p:cNvPr>
          <p:cNvSpPr txBox="1"/>
          <p:nvPr/>
        </p:nvSpPr>
        <p:spPr>
          <a:xfrm>
            <a:off x="835544" y="504005"/>
            <a:ext cx="7135456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আজকের আলোচ্য বিষয়-----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B3E3A7-6F0B-465E-A2D0-1EA94768D113}"/>
              </a:ext>
            </a:extLst>
          </p:cNvPr>
          <p:cNvSpPr txBox="1"/>
          <p:nvPr/>
        </p:nvSpPr>
        <p:spPr>
          <a:xfrm>
            <a:off x="1752600" y="2151727"/>
            <a:ext cx="9525000" cy="255454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2101850" h="3606800" prst="artDeco"/>
          </a:sp3d>
        </p:spPr>
        <p:txBody>
          <a:bodyPr wrap="square" rtlCol="0">
            <a:spAutoFit/>
          </a:bodyPr>
          <a:lstStyle/>
          <a:p>
            <a:pPr marL="1143000" indent="-1143000" algn="ctr">
              <a:buFont typeface="Wingdings" panose="05000000000000000000" pitchFamily="2" charset="2"/>
              <a:buChar char="Ø"/>
            </a:pPr>
            <a:r>
              <a:rPr lang="bn-IN" sz="8000" b="1" dirty="0">
                <a:ln w="12700" cmpd="sng">
                  <a:solidFill>
                    <a:schemeClr val="accent4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পর্যায় সারণির সুবিধা ও মৌলের বিশেষ নাম </a:t>
            </a:r>
            <a:endParaRPr lang="en-US" sz="8000" b="1" dirty="0">
              <a:ln w="12700" cmpd="sng">
                <a:solidFill>
                  <a:schemeClr val="accent4"/>
                </a:solidFill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06ABF4B-40E5-48BC-B268-D3F1F40FEB63}"/>
              </a:ext>
            </a:extLst>
          </p:cNvPr>
          <p:cNvGrpSpPr/>
          <p:nvPr/>
        </p:nvGrpSpPr>
        <p:grpSpPr>
          <a:xfrm>
            <a:off x="1" y="0"/>
            <a:ext cx="12192000" cy="6858000"/>
            <a:chOff x="1" y="0"/>
            <a:chExt cx="12192000" cy="6858000"/>
          </a:xfrm>
          <a:noFill/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01332133-D5E4-4F79-A09E-8BAA5F818421}"/>
                </a:ext>
              </a:extLst>
            </p:cNvPr>
            <p:cNvSpPr/>
            <p:nvPr/>
          </p:nvSpPr>
          <p:spPr>
            <a:xfrm>
              <a:off x="1" y="0"/>
              <a:ext cx="12192000" cy="6770914"/>
            </a:xfrm>
            <a:prstGeom prst="roundRect">
              <a:avLst>
                <a:gd name="adj" fmla="val 9432"/>
              </a:avLst>
            </a:prstGeom>
            <a:grpFill/>
            <a:ln w="365125"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355600" h="20574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E78BF1B-D2AC-4A8C-BAF9-B07836EBF029}"/>
                </a:ext>
              </a:extLst>
            </p:cNvPr>
            <p:cNvSpPr txBox="1"/>
            <p:nvPr/>
          </p:nvSpPr>
          <p:spPr>
            <a:xfrm>
              <a:off x="696686" y="6488668"/>
              <a:ext cx="350520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ferdauswahid28@gmail.com</a:t>
              </a:r>
              <a:r>
                <a:rPr lang="en-US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8066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newsflash/>
      </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CCA1AE-7B1A-4BDA-A58C-17E9C998AD9F}"/>
              </a:ext>
            </a:extLst>
          </p:cNvPr>
          <p:cNvSpPr txBox="1"/>
          <p:nvPr/>
        </p:nvSpPr>
        <p:spPr>
          <a:xfrm>
            <a:off x="1118573" y="623748"/>
            <a:ext cx="4269856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84150" h="222250"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শিখনফলঃ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6F2F34-F578-4D81-ABC8-0E5BED059156}"/>
              </a:ext>
            </a:extLst>
          </p:cNvPr>
          <p:cNvSpPr txBox="1"/>
          <p:nvPr/>
        </p:nvSpPr>
        <p:spPr>
          <a:xfrm>
            <a:off x="1103572" y="2170826"/>
            <a:ext cx="9984856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22250">
            <a:solidFill>
              <a:srgbClr val="C00000">
                <a:alpha val="64000"/>
              </a:srgb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292100" h="273050" prst="slope"/>
          </a:sp3d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১) পর্যায় সারণিতে অবস্থিত মৌলের বিশেষ নাম বলতে পারবে,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547BA5-6033-4BC8-A374-4F76BC33B3B7}"/>
              </a:ext>
            </a:extLst>
          </p:cNvPr>
          <p:cNvSpPr txBox="1"/>
          <p:nvPr/>
        </p:nvSpPr>
        <p:spPr>
          <a:xfrm>
            <a:off x="1118573" y="3194803"/>
            <a:ext cx="9984856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06375">
            <a:solidFill>
              <a:srgbClr val="C00000">
                <a:alpha val="99000"/>
              </a:srgb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292100" h="273050" prst="slope"/>
          </a:sp3d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২) পর্যায় সারণির সুবিধা বর্ণনা করতে পারবে।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CEB4DD4-CCC8-4F56-B18D-DD604300FA9F}"/>
              </a:ext>
            </a:extLst>
          </p:cNvPr>
          <p:cNvGrpSpPr/>
          <p:nvPr/>
        </p:nvGrpSpPr>
        <p:grpSpPr>
          <a:xfrm>
            <a:off x="1" y="0"/>
            <a:ext cx="12192000" cy="6858000"/>
            <a:chOff x="1" y="0"/>
            <a:chExt cx="12192000" cy="6858000"/>
          </a:xfrm>
          <a:noFill/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5B1AE470-974B-4B2F-85E1-E78A7F203ADD}"/>
                </a:ext>
              </a:extLst>
            </p:cNvPr>
            <p:cNvSpPr/>
            <p:nvPr/>
          </p:nvSpPr>
          <p:spPr>
            <a:xfrm>
              <a:off x="1" y="0"/>
              <a:ext cx="12192000" cy="6770914"/>
            </a:xfrm>
            <a:prstGeom prst="roundRect">
              <a:avLst>
                <a:gd name="adj" fmla="val 9432"/>
              </a:avLst>
            </a:prstGeom>
            <a:grpFill/>
            <a:ln w="365125">
              <a:solidFill>
                <a:schemeClr val="tx1">
                  <a:lumMod val="65000"/>
                  <a:lumOff val="3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355600" h="20574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220DDFA-395B-4A8C-9A14-F4FFA7D2AD70}"/>
                </a:ext>
              </a:extLst>
            </p:cNvPr>
            <p:cNvSpPr txBox="1"/>
            <p:nvPr/>
          </p:nvSpPr>
          <p:spPr>
            <a:xfrm>
              <a:off x="696686" y="6488668"/>
              <a:ext cx="3505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ferdauswahid28@gmail.com</a:t>
              </a:r>
              <a:r>
                <a:rPr lang="en-US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1842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AC597A-812E-4E90-AC16-0185BD18A8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770" y="1002608"/>
            <a:ext cx="5744853" cy="2654992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34AB811E-57BB-4527-B0C1-DA627BAEF58F}"/>
              </a:ext>
            </a:extLst>
          </p:cNvPr>
          <p:cNvSpPr/>
          <p:nvPr/>
        </p:nvSpPr>
        <p:spPr>
          <a:xfrm rot="2806127">
            <a:off x="1621970" y="463766"/>
            <a:ext cx="884827" cy="402771"/>
          </a:xfrm>
          <a:prstGeom prst="rightArrow">
            <a:avLst>
              <a:gd name="adj1" fmla="val 41011"/>
              <a:gd name="adj2" fmla="val 127559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20C0E9-BC8B-46A8-BF88-147762D193E9}"/>
              </a:ext>
            </a:extLst>
          </p:cNvPr>
          <p:cNvSpPr txBox="1"/>
          <p:nvPr/>
        </p:nvSpPr>
        <p:spPr>
          <a:xfrm>
            <a:off x="2223770" y="4103914"/>
            <a:ext cx="7061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য়?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B33872-8710-4611-8F9C-60021DEE6FCB}"/>
              </a:ext>
            </a:extLst>
          </p:cNvPr>
          <p:cNvSpPr txBox="1"/>
          <p:nvPr/>
        </p:nvSpPr>
        <p:spPr>
          <a:xfrm>
            <a:off x="2906486" y="3800154"/>
            <a:ext cx="7061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এই গ্রুপের মৌলগুলোকে কি বলে?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5C0B17-942F-4A7F-9731-8E72A97DE025}"/>
              </a:ext>
            </a:extLst>
          </p:cNvPr>
          <p:cNvSpPr txBox="1"/>
          <p:nvPr/>
        </p:nvSpPr>
        <p:spPr>
          <a:xfrm>
            <a:off x="1690826" y="4222350"/>
            <a:ext cx="7061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এরা পানির সাথে বিক্রিয়ায় কী তৈরি করে?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7CDC1CC-9D02-499B-9482-9B9A9C652D3A}"/>
                  </a:ext>
                </a:extLst>
              </p:cNvPr>
              <p:cNvSpPr txBox="1"/>
              <p:nvPr/>
            </p:nvSpPr>
            <p:spPr>
              <a:xfrm>
                <a:off x="2223770" y="4538389"/>
                <a:ext cx="70617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Na 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𝐻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𝑂</m:t>
                    </m:r>
                  </m:oMath>
                </a14:m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𝐻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+ NaOH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7CDC1CC-9D02-499B-9482-9B9A9C652D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3770" y="4538389"/>
                <a:ext cx="7061744" cy="646331"/>
              </a:xfrm>
              <a:prstGeom prst="rect">
                <a:avLst/>
              </a:prstGeom>
              <a:blipFill>
                <a:blip r:embed="rId3"/>
                <a:stretch>
                  <a:fillRect l="-2677" t="-12150" b="-35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B4E48C4C-F64E-4C8F-BB2D-A3BC3A825B07}"/>
              </a:ext>
            </a:extLst>
          </p:cNvPr>
          <p:cNvSpPr txBox="1"/>
          <p:nvPr/>
        </p:nvSpPr>
        <p:spPr>
          <a:xfrm>
            <a:off x="2376170" y="4696336"/>
            <a:ext cx="7061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ধাতু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FF857E6E-F690-4C05-82E3-3474B475E2DC}"/>
              </a:ext>
            </a:extLst>
          </p:cNvPr>
          <p:cNvSpPr/>
          <p:nvPr/>
        </p:nvSpPr>
        <p:spPr>
          <a:xfrm rot="14891391">
            <a:off x="3094888" y="707942"/>
            <a:ext cx="239486" cy="920557"/>
          </a:xfrm>
          <a:prstGeom prst="triangl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98FA8F-8B60-4BCF-B89E-8476A6E826BD}"/>
              </a:ext>
            </a:extLst>
          </p:cNvPr>
          <p:cNvSpPr txBox="1"/>
          <p:nvPr/>
        </p:nvSpPr>
        <p:spPr>
          <a:xfrm>
            <a:off x="1614626" y="4103913"/>
            <a:ext cx="7061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চিহ্নিত গ্রুপটিকে মৃৎক্ষার ধাতু বলা হয় কেন?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35C15D-8EA9-42D6-9B3D-0D79F87491DD}"/>
              </a:ext>
            </a:extLst>
          </p:cNvPr>
          <p:cNvSpPr txBox="1"/>
          <p:nvPr/>
        </p:nvSpPr>
        <p:spPr>
          <a:xfrm>
            <a:off x="1955984" y="4264139"/>
            <a:ext cx="7061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মাটিতে এদের বিভিন্ন যৌগ হিসেবে পাওয়া যায়। 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919CEF-D156-4A8A-B037-FDEF1087C5ED}"/>
                  </a:ext>
                </a:extLst>
              </p:cNvPr>
              <p:cNvSpPr txBox="1"/>
              <p:nvPr/>
            </p:nvSpPr>
            <p:spPr>
              <a:xfrm>
                <a:off x="1955984" y="5142931"/>
                <a:ext cx="8017329" cy="658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cs typeface="NikoshBAN" panose="02000000000000000000" pitchFamily="2" charset="0"/>
                  </a:rPr>
                  <a:t>Ca(20)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</m:t>
                        </m:r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𝒔</m:t>
                        </m:r>
                      </m:e>
                      <m:sup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b="1" dirty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cs typeface="NikoshBAN" panose="02000000000000000000" pitchFamily="2" charset="0"/>
                  </a:rPr>
                  <a:t>,</a:t>
                </a:r>
                <a:r>
                  <a:rPr lang="bn-IN" sz="3600" b="1" dirty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𝟐</m:t>
                        </m:r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𝒔</m:t>
                        </m:r>
                      </m:e>
                      <m:sup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3600" b="1" dirty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𝟐</m:t>
                        </m:r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𝒑</m:t>
                        </m:r>
                      </m:e>
                      <m:sup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en-US" sz="3600" b="1" dirty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cs typeface="NikoshBAN" panose="02000000000000000000" pitchFamily="2" charset="0"/>
                  </a:rPr>
                  <a:t>,</a:t>
                </a:r>
                <a:r>
                  <a:rPr lang="bn-IN" sz="3600" b="1" dirty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𝟑</m:t>
                        </m:r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𝒔</m:t>
                        </m:r>
                      </m:e>
                      <m:sup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3600" b="1" dirty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𝟑</m:t>
                        </m:r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𝒑</m:t>
                        </m:r>
                      </m:e>
                      <m:sup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en-US" sz="3600" b="1" dirty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cs typeface="NikoshBAN" panose="02000000000000000000" pitchFamily="2" charset="0"/>
                  </a:rPr>
                  <a:t>,</a:t>
                </a:r>
                <a:r>
                  <a:rPr lang="bn-IN" sz="3600" b="1" dirty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𝟒</m:t>
                        </m:r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𝒔</m:t>
                        </m:r>
                      </m:e>
                      <m:sup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3600" b="1" dirty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b="1" dirty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919CEF-D156-4A8A-B037-FDEF1087C5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5984" y="5142931"/>
                <a:ext cx="8017329" cy="6588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8A04FBBA-F424-44CF-95C3-FB65454CC322}"/>
              </a:ext>
            </a:extLst>
          </p:cNvPr>
          <p:cNvGrpSpPr/>
          <p:nvPr/>
        </p:nvGrpSpPr>
        <p:grpSpPr>
          <a:xfrm>
            <a:off x="1" y="0"/>
            <a:ext cx="12192000" cy="6858000"/>
            <a:chOff x="1" y="0"/>
            <a:chExt cx="12192000" cy="6858000"/>
          </a:xfrm>
          <a:noFill/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84FB2E71-F66C-4183-9F3F-BB7C6570F162}"/>
                </a:ext>
              </a:extLst>
            </p:cNvPr>
            <p:cNvSpPr/>
            <p:nvPr/>
          </p:nvSpPr>
          <p:spPr>
            <a:xfrm>
              <a:off x="1" y="0"/>
              <a:ext cx="12192000" cy="6770914"/>
            </a:xfrm>
            <a:prstGeom prst="roundRect">
              <a:avLst>
                <a:gd name="adj" fmla="val 9432"/>
              </a:avLst>
            </a:prstGeom>
            <a:grpFill/>
            <a:ln w="365125">
              <a:solidFill>
                <a:schemeClr val="accent3"/>
              </a:solidFill>
            </a:ln>
            <a:scene3d>
              <a:camera prst="orthographicFront"/>
              <a:lightRig rig="threePt" dir="t"/>
            </a:scene3d>
            <a:sp3d>
              <a:bevelT w="355600" h="20574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5EDC5E4-3205-433D-A22A-C61F5781B44D}"/>
                </a:ext>
              </a:extLst>
            </p:cNvPr>
            <p:cNvSpPr txBox="1"/>
            <p:nvPr/>
          </p:nvSpPr>
          <p:spPr>
            <a:xfrm>
              <a:off x="696686" y="6488668"/>
              <a:ext cx="3505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ferdauswahid28@gmail.com</a:t>
              </a:r>
              <a:r>
                <a:rPr lang="en-US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7966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/>
      <p:bldP spid="2" grpId="1"/>
      <p:bldP spid="6" grpId="0"/>
      <p:bldP spid="6" grpId="1"/>
      <p:bldP spid="8" grpId="0"/>
      <p:bldP spid="8" grpId="1"/>
      <p:bldP spid="9" grpId="0"/>
      <p:bldP spid="9" grpId="1"/>
      <p:bldP spid="10" grpId="0"/>
      <p:bldP spid="10" grpId="1"/>
      <p:bldP spid="4" grpId="0" animBg="1"/>
      <p:bldP spid="12" grpId="0"/>
      <p:bldP spid="12" grpId="1"/>
      <p:bldP spid="13" grpId="0"/>
      <p:bldP spid="13" grpId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in.jpg">
            <a:extLst>
              <a:ext uri="{FF2B5EF4-FFF2-40B4-BE49-F238E27FC236}">
                <a16:creationId xmlns:a16="http://schemas.microsoft.com/office/drawing/2014/main" id="{EFC2E2D7-6288-4CEB-BF15-83EF502963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435" y="439270"/>
            <a:ext cx="2531660" cy="27438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silver coin.jpg">
            <a:extLst>
              <a:ext uri="{FF2B5EF4-FFF2-40B4-BE49-F238E27FC236}">
                <a16:creationId xmlns:a16="http://schemas.microsoft.com/office/drawing/2014/main" id="{002FAF3E-6D70-4C53-B6D5-7A18F8E85F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2084" y="439270"/>
            <a:ext cx="2542619" cy="27438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gold coin.jpg">
            <a:extLst>
              <a:ext uri="{FF2B5EF4-FFF2-40B4-BE49-F238E27FC236}">
                <a16:creationId xmlns:a16="http://schemas.microsoft.com/office/drawing/2014/main" id="{206DE3FA-EC18-4C4B-9EF1-9335753036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7733" y="439270"/>
            <a:ext cx="2465902" cy="27431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5C5D216-51C0-414C-ABDA-26CEE4E35DBD}"/>
              </a:ext>
            </a:extLst>
          </p:cNvPr>
          <p:cNvSpPr txBox="1"/>
          <p:nvPr/>
        </p:nvSpPr>
        <p:spPr>
          <a:xfrm>
            <a:off x="1832521" y="3674851"/>
            <a:ext cx="7061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এদের চিনিতে পারছ নাকি?  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E2EE8F-D9ED-4B1E-91FA-1EC05B554CD0}"/>
              </a:ext>
            </a:extLst>
          </p:cNvPr>
          <p:cNvSpPr txBox="1"/>
          <p:nvPr/>
        </p:nvSpPr>
        <p:spPr>
          <a:xfrm>
            <a:off x="1832521" y="3674851"/>
            <a:ext cx="7061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এরা পর্যায় সারণির কত নম্বর গ্রুপে অবস্থিত?  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8978D9-8885-4084-B892-62912D02A82B}"/>
              </a:ext>
            </a:extLst>
          </p:cNvPr>
          <p:cNvSpPr txBox="1"/>
          <p:nvPr/>
        </p:nvSpPr>
        <p:spPr>
          <a:xfrm>
            <a:off x="1832521" y="3674851"/>
            <a:ext cx="7061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এদের মুদ্রা ধাতু বলা হয় কেন?   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3529A22-CAD5-4E6C-AB83-0B2DFC088FBF}"/>
              </a:ext>
            </a:extLst>
          </p:cNvPr>
          <p:cNvGrpSpPr/>
          <p:nvPr/>
        </p:nvGrpSpPr>
        <p:grpSpPr>
          <a:xfrm>
            <a:off x="1" y="0"/>
            <a:ext cx="12192000" cy="6858000"/>
            <a:chOff x="1" y="0"/>
            <a:chExt cx="12192000" cy="6858000"/>
          </a:xfrm>
          <a:noFill/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EAE69671-3E85-498F-ADA1-7418F1897EED}"/>
                </a:ext>
              </a:extLst>
            </p:cNvPr>
            <p:cNvSpPr/>
            <p:nvPr/>
          </p:nvSpPr>
          <p:spPr>
            <a:xfrm>
              <a:off x="1" y="0"/>
              <a:ext cx="12192000" cy="6770914"/>
            </a:xfrm>
            <a:prstGeom prst="roundRect">
              <a:avLst>
                <a:gd name="adj" fmla="val 9432"/>
              </a:avLst>
            </a:prstGeom>
            <a:grpFill/>
            <a:ln w="365125">
              <a:solidFill>
                <a:schemeClr val="tx2"/>
              </a:solidFill>
            </a:ln>
            <a:scene3d>
              <a:camera prst="orthographicFront"/>
              <a:lightRig rig="threePt" dir="t"/>
            </a:scene3d>
            <a:sp3d>
              <a:bevelT w="355600" h="20574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DCBEC4B-3099-4298-97B7-979615641E7E}"/>
                </a:ext>
              </a:extLst>
            </p:cNvPr>
            <p:cNvSpPr txBox="1"/>
            <p:nvPr/>
          </p:nvSpPr>
          <p:spPr>
            <a:xfrm>
              <a:off x="696686" y="6488668"/>
              <a:ext cx="3505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ferdauswahid28@gmail.com</a:t>
              </a:r>
              <a:r>
                <a:rPr lang="en-US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2643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4" grpId="0"/>
      <p:bldP spid="1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CEE815-202E-405D-B33F-A02870D319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323" y="316219"/>
            <a:ext cx="7296673" cy="33721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D30C5F7-DC08-42A1-871F-749DAAB51DC3}"/>
              </a:ext>
            </a:extLst>
          </p:cNvPr>
          <p:cNvSpPr txBox="1"/>
          <p:nvPr/>
        </p:nvSpPr>
        <p:spPr>
          <a:xfrm>
            <a:off x="2064252" y="4073841"/>
            <a:ext cx="7061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এই গ্রুপ সম্পর্কে কিছু জানা আছে?    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6" name="Graphic 5" descr="Arrow Straight">
            <a:extLst>
              <a:ext uri="{FF2B5EF4-FFF2-40B4-BE49-F238E27FC236}">
                <a16:creationId xmlns:a16="http://schemas.microsoft.com/office/drawing/2014/main" id="{24E7A9EC-3A23-4AF9-AC90-DE89FAC35C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9542174">
            <a:off x="8361494" y="-448284"/>
            <a:ext cx="1529005" cy="152900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14A0DA9-9164-4B9D-97C9-2D961F740FA4}"/>
              </a:ext>
            </a:extLst>
          </p:cNvPr>
          <p:cNvSpPr txBox="1"/>
          <p:nvPr/>
        </p:nvSpPr>
        <p:spPr>
          <a:xfrm>
            <a:off x="2064252" y="4808567"/>
            <a:ext cx="7061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এই গ্রুপে কয়টি মৌল রয়েছে?     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BDA755-0789-4D73-9C57-816F2236B35D}"/>
              </a:ext>
            </a:extLst>
          </p:cNvPr>
          <p:cNvSpPr txBox="1"/>
          <p:nvPr/>
        </p:nvSpPr>
        <p:spPr>
          <a:xfrm>
            <a:off x="1957076" y="4611269"/>
            <a:ext cx="7061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এদের হ্যালোজেন বলা হয় কেন?     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2D3EC30-B61A-4199-B2AC-80FF757C9C9C}"/>
                  </a:ext>
                </a:extLst>
              </p:cNvPr>
              <p:cNvSpPr txBox="1"/>
              <p:nvPr/>
            </p:nvSpPr>
            <p:spPr>
              <a:xfrm>
                <a:off x="2028794" y="4675010"/>
                <a:ext cx="7061744" cy="753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Cl + Cl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𝐶𝑙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bn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2D3EC30-B61A-4199-B2AC-80FF757C9C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8794" y="4675010"/>
                <a:ext cx="7061744" cy="753861"/>
              </a:xfrm>
              <a:prstGeom prst="rect">
                <a:avLst/>
              </a:prstGeom>
              <a:blipFill>
                <a:blip r:embed="rId7"/>
                <a:stretch>
                  <a:fillRect l="-2677" b="-29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29F8497C-79A4-4154-9BE7-CE4804EDF233}"/>
              </a:ext>
            </a:extLst>
          </p:cNvPr>
          <p:cNvSpPr txBox="1"/>
          <p:nvPr/>
        </p:nvSpPr>
        <p:spPr>
          <a:xfrm>
            <a:off x="1670803" y="4380755"/>
            <a:ext cx="7061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এরা দ্বিমৌল অণু গঠন করে কি?     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92DA99-7E8F-47E8-8FB8-61455526DBB6}"/>
              </a:ext>
            </a:extLst>
          </p:cNvPr>
          <p:cNvSpPr txBox="1"/>
          <p:nvPr/>
        </p:nvSpPr>
        <p:spPr>
          <a:xfrm>
            <a:off x="1992534" y="4644170"/>
            <a:ext cx="7061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মৌলগুলোকে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?     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DFB9EB4-D68A-4031-A7A9-9F90601304F0}"/>
                  </a:ext>
                </a:extLst>
              </p:cNvPr>
              <p:cNvSpPr txBox="1"/>
              <p:nvPr/>
            </p:nvSpPr>
            <p:spPr>
              <a:xfrm>
                <a:off x="1468994" y="4370335"/>
                <a:ext cx="8017329" cy="6671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cs typeface="NikoshBAN" panose="02000000000000000000" pitchFamily="2" charset="0"/>
                  </a:rPr>
                  <a:t>Cl(17)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𝟏</m:t>
                        </m:r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𝒔</m:t>
                        </m:r>
                      </m:e>
                      <m:sup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b="1" dirty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cs typeface="NikoshBAN" panose="02000000000000000000" pitchFamily="2" charset="0"/>
                  </a:rPr>
                  <a:t>,</a:t>
                </a:r>
                <a:r>
                  <a:rPr lang="bn-IN" sz="3600" b="1" dirty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𝟐</m:t>
                        </m:r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𝒔</m:t>
                        </m:r>
                      </m:e>
                      <m:sup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3600" b="1" dirty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𝟐</m:t>
                        </m:r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𝒑</m:t>
                        </m:r>
                      </m:e>
                      <m:sup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en-US" sz="3600" b="1" dirty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cs typeface="NikoshBAN" panose="02000000000000000000" pitchFamily="2" charset="0"/>
                  </a:rPr>
                  <a:t>,</a:t>
                </a:r>
                <a:r>
                  <a:rPr lang="bn-IN" sz="3600" b="1" dirty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𝟑</m:t>
                        </m:r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𝒔</m:t>
                        </m:r>
                      </m:e>
                      <m:sup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IN" sz="3600" b="1" dirty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𝟑</m:t>
                        </m:r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𝒑</m:t>
                        </m:r>
                      </m:e>
                      <m:sup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𝟓</m:t>
                        </m:r>
                      </m:sup>
                    </m:sSup>
                  </m:oMath>
                </a14:m>
                <a:endPara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DFB9EB4-D68A-4031-A7A9-9F90601304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8994" y="4370335"/>
                <a:ext cx="8017329" cy="6671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8B3D290-D05D-4BA1-940A-BC0648EF3542}"/>
                  </a:ext>
                </a:extLst>
              </p:cNvPr>
              <p:cNvSpPr txBox="1"/>
              <p:nvPr/>
            </p:nvSpPr>
            <p:spPr>
              <a:xfrm>
                <a:off x="1479283" y="5345749"/>
                <a:ext cx="8017329" cy="658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Na   +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𝑪𝒍</m:t>
                        </m:r>
                      </m:e>
                      <m:sub>
                        <m:r>
                          <a:rPr lang="en-US" sz="3600" b="1" i="1" smtClean="0">
                            <a:ln w="6600">
                              <a:solidFill>
                                <a:schemeClr val="accent2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dist="38100" dir="2700000" algn="tl" rotWithShape="0">
                                <a:schemeClr val="accent2"/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600" b="1" dirty="0">
                    <a:ln w="6600">
                      <a:solidFill>
                        <a:schemeClr val="accent2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dist="38100" dir="2700000" algn="tl" rotWithShape="0">
                        <a:schemeClr val="accent2"/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  =   NaCl 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8B3D290-D05D-4BA1-940A-BC0648EF35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283" y="5345749"/>
                <a:ext cx="8017329" cy="6588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533E2A8E-0977-4A0D-8627-263F8140EE78}"/>
              </a:ext>
            </a:extLst>
          </p:cNvPr>
          <p:cNvGrpSpPr/>
          <p:nvPr/>
        </p:nvGrpSpPr>
        <p:grpSpPr>
          <a:xfrm>
            <a:off x="1" y="0"/>
            <a:ext cx="12192000" cy="6858000"/>
            <a:chOff x="1" y="0"/>
            <a:chExt cx="12192000" cy="6858000"/>
          </a:xfrm>
          <a:noFill/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801E5C81-9845-4F3F-BBF1-FCB977B17BB3}"/>
                </a:ext>
              </a:extLst>
            </p:cNvPr>
            <p:cNvSpPr/>
            <p:nvPr/>
          </p:nvSpPr>
          <p:spPr>
            <a:xfrm>
              <a:off x="1" y="0"/>
              <a:ext cx="12192000" cy="6770914"/>
            </a:xfrm>
            <a:prstGeom prst="roundRect">
              <a:avLst>
                <a:gd name="adj" fmla="val 9432"/>
              </a:avLst>
            </a:prstGeom>
            <a:grpFill/>
            <a:ln w="365125">
              <a:solidFill>
                <a:schemeClr val="tx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355600" h="20574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B2BD783-B129-4551-8398-507B38A95775}"/>
                </a:ext>
              </a:extLst>
            </p:cNvPr>
            <p:cNvSpPr txBox="1"/>
            <p:nvPr/>
          </p:nvSpPr>
          <p:spPr>
            <a:xfrm>
              <a:off x="696686" y="6488668"/>
              <a:ext cx="3505200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hlinkClick r:id="rId10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ferdauswahid28@gmail.com</a:t>
              </a:r>
              <a:r>
                <a:rPr lang="en-US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354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0" grpId="0"/>
      <p:bldP spid="10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767</Words>
  <Application>Microsoft Office PowerPoint</Application>
  <PresentationFormat>Widescreen</PresentationFormat>
  <Paragraphs>97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52</cp:revision>
  <dcterms:created xsi:type="dcterms:W3CDTF">2021-08-08T10:25:14Z</dcterms:created>
  <dcterms:modified xsi:type="dcterms:W3CDTF">2021-10-17T15:03:01Z</dcterms:modified>
</cp:coreProperties>
</file>