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6" r:id="rId1"/>
  </p:sldMasterIdLst>
  <p:notesMasterIdLst>
    <p:notesMasterId r:id="rId18"/>
  </p:notesMasterIdLst>
  <p:sldIdLst>
    <p:sldId id="272" r:id="rId2"/>
    <p:sldId id="271" r:id="rId3"/>
    <p:sldId id="289" r:id="rId4"/>
    <p:sldId id="310" r:id="rId5"/>
    <p:sldId id="296" r:id="rId6"/>
    <p:sldId id="291" r:id="rId7"/>
    <p:sldId id="333" r:id="rId8"/>
    <p:sldId id="334" r:id="rId9"/>
    <p:sldId id="335" r:id="rId10"/>
    <p:sldId id="318" r:id="rId11"/>
    <p:sldId id="336" r:id="rId12"/>
    <p:sldId id="338" r:id="rId13"/>
    <p:sldId id="292" r:id="rId14"/>
    <p:sldId id="339" r:id="rId15"/>
    <p:sldId id="300"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BAFBEB-0B6C-4BFF-9497-A3CCB0CE9224}">
          <p14:sldIdLst>
            <p14:sldId id="272"/>
            <p14:sldId id="271"/>
            <p14:sldId id="289"/>
            <p14:sldId id="310"/>
            <p14:sldId id="296"/>
            <p14:sldId id="291"/>
            <p14:sldId id="333"/>
            <p14:sldId id="334"/>
            <p14:sldId id="335"/>
            <p14:sldId id="318"/>
            <p14:sldId id="336"/>
            <p14:sldId id="338"/>
            <p14:sldId id="292"/>
            <p14:sldId id="339"/>
          </p14:sldIdLst>
        </p14:section>
        <p14:section name="Untitled Section" id="{4D412AFE-C0AE-4687-8FAA-E2FCA565C79B}">
          <p14:sldIdLst>
            <p14:sldId id="300"/>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1CE02"/>
    <a:srgbClr val="98B020"/>
    <a:srgbClr val="2516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73" autoAdjust="0"/>
  </p:normalViewPr>
  <p:slideViewPr>
    <p:cSldViewPr>
      <p:cViewPr varScale="1">
        <p:scale>
          <a:sx n="60" d="100"/>
          <a:sy n="60" d="100"/>
        </p:scale>
        <p:origin x="1128" y="60"/>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6934CB-CF17-492E-9BDC-AEF4538B7D09}" type="datetimeFigureOut">
              <a:rPr lang="en-US" smtClean="0"/>
              <a:pPr/>
              <a:t>10/17/2021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540E7-4F9F-4E65-87E6-1E04B91FFF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26540E7-4F9F-4E65-87E6-1E04B91FFF6F}" type="slidenum">
              <a:rPr lang="en-US" smtClean="0"/>
              <a:pPr/>
              <a:t>12</a:t>
            </a:fld>
            <a:endParaRPr lang="en-US"/>
          </a:p>
        </p:txBody>
      </p:sp>
    </p:spTree>
    <p:extLst>
      <p:ext uri="{BB962C8B-B14F-4D97-AF65-F5344CB8AC3E}">
        <p14:creationId xmlns:p14="http://schemas.microsoft.com/office/powerpoint/2010/main" val="3142667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26540E7-4F9F-4E65-87E6-1E04B91FFF6F}" type="slidenum">
              <a:rPr lang="en-US" smtClean="0"/>
              <a:pPr/>
              <a:t>13</a:t>
            </a:fld>
            <a:endParaRPr lang="en-US"/>
          </a:p>
        </p:txBody>
      </p:sp>
    </p:spTree>
    <p:extLst>
      <p:ext uri="{BB962C8B-B14F-4D97-AF65-F5344CB8AC3E}">
        <p14:creationId xmlns:p14="http://schemas.microsoft.com/office/powerpoint/2010/main" val="333814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400" dirty="0" smtClean="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E26540E7-4F9F-4E65-87E6-1E04B91FFF6F}" type="slidenum">
              <a:rPr lang="en-US" smtClean="0"/>
              <a:pPr/>
              <a:t>14</a:t>
            </a:fld>
            <a:endParaRPr lang="en-US"/>
          </a:p>
        </p:txBody>
      </p:sp>
    </p:spTree>
    <p:extLst>
      <p:ext uri="{BB962C8B-B14F-4D97-AF65-F5344CB8AC3E}">
        <p14:creationId xmlns:p14="http://schemas.microsoft.com/office/powerpoint/2010/main" val="3093730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2683626958"/>
      </p:ext>
    </p:extLst>
  </p:cSld>
  <p:clrMapOvr>
    <a:masterClrMapping/>
  </p:clrMapOvr>
  <p:transition>
    <p:wipe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18665175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19467789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115893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201121701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1126726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278170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4211529900"/>
      </p:ext>
    </p:extLst>
  </p:cSld>
  <p:clrMapOvr>
    <a:masterClrMapping/>
  </p:clrMapOvr>
  <p:transition>
    <p:wipe dir="u"/>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3382571133"/>
      </p:ext>
    </p:extLst>
  </p:cSld>
  <p:clrMapOvr>
    <a:masterClrMapping/>
  </p:clrMapOvr>
  <p:transition>
    <p:wipe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77904936"/>
      </p:ext>
    </p:extLst>
  </p:cSld>
  <p:clrMapOvr>
    <a:masterClrMapping/>
  </p:clrMapOvr>
  <p:transition>
    <p:wipe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2639706948"/>
      </p:ext>
    </p:extLst>
  </p:cSld>
  <p:clrMapOvr>
    <a:masterClrMapping/>
  </p:clrMapOvr>
  <p:transition>
    <p:wipe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3624778706"/>
      </p:ext>
    </p:extLst>
  </p:cSld>
  <p:clrMapOvr>
    <a:masterClrMapping/>
  </p:clrMapOvr>
  <p:transition>
    <p:wipe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1293216460"/>
      </p:ext>
    </p:extLst>
  </p:cSld>
  <p:clrMapOvr>
    <a:masterClrMapping/>
  </p:clrMapOvr>
  <p:transition>
    <p:wipe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3174605286"/>
      </p:ext>
    </p:extLst>
  </p:cSld>
  <p:clrMapOvr>
    <a:masterClrMapping/>
  </p:clrMapOvr>
  <p:transition>
    <p:wipe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1091998293"/>
      </p:ext>
    </p:extLst>
  </p:cSld>
  <p:clrMapOvr>
    <a:masterClrMapping/>
  </p:clrMapOvr>
  <p:transition>
    <p:wipe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4009644713"/>
      </p:ext>
    </p:extLst>
  </p:cSld>
  <p:clrMapOvr>
    <a:masterClrMapping/>
  </p:clrMapOvr>
  <p:transition>
    <p:wipe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ADF0B7-460D-485B-A4B0-68EEABC072C0}" type="datetimeFigureOut">
              <a:rPr lang="en-US" smtClean="0"/>
              <a:pPr/>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A86105-DA66-41BA-82ED-388ABF81A7E9}" type="slidenum">
              <a:rPr lang="en-US" smtClean="0"/>
              <a:pPr/>
              <a:t>‹#›</a:t>
            </a:fld>
            <a:endParaRPr lang="en-US"/>
          </a:p>
        </p:txBody>
      </p:sp>
    </p:spTree>
    <p:extLst>
      <p:ext uri="{BB962C8B-B14F-4D97-AF65-F5344CB8AC3E}">
        <p14:creationId xmlns:p14="http://schemas.microsoft.com/office/powerpoint/2010/main" val="393915878"/>
      </p:ext>
    </p:extLst>
  </p:cSld>
  <p:clrMapOvr>
    <a:masterClrMapping/>
  </p:clrMapOvr>
  <p:transition>
    <p:wipe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8ADF0B7-460D-485B-A4B0-68EEABC072C0}" type="datetimeFigureOut">
              <a:rPr lang="en-US" smtClean="0"/>
              <a:pPr/>
              <a:t>10/17/2021</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A86105-DA66-41BA-82ED-388ABF81A7E9}" type="slidenum">
              <a:rPr lang="en-US" smtClean="0"/>
              <a:pPr/>
              <a:t>‹#›</a:t>
            </a:fld>
            <a:endParaRPr lang="en-US"/>
          </a:p>
        </p:txBody>
      </p:sp>
    </p:spTree>
    <p:extLst>
      <p:ext uri="{BB962C8B-B14F-4D97-AF65-F5344CB8AC3E}">
        <p14:creationId xmlns:p14="http://schemas.microsoft.com/office/powerpoint/2010/main" val="380837602"/>
      </p:ext>
    </p:extLst>
  </p:cSld>
  <p:clrMap bg1="dk1" tx1="lt1" bg2="dk2" tx2="lt2" accent1="accent1" accent2="accent2" accent3="accent3" accent4="accent4" accent5="accent5" accent6="accent6" hlink="hlink" folHlink="folHlink"/>
  <p:sldLayoutIdLst>
    <p:sldLayoutId id="2147484347" r:id="rId1"/>
    <p:sldLayoutId id="2147484348" r:id="rId2"/>
    <p:sldLayoutId id="2147484349" r:id="rId3"/>
    <p:sldLayoutId id="2147484350" r:id="rId4"/>
    <p:sldLayoutId id="2147484351" r:id="rId5"/>
    <p:sldLayoutId id="2147484352" r:id="rId6"/>
    <p:sldLayoutId id="2147484353" r:id="rId7"/>
    <p:sldLayoutId id="2147484354" r:id="rId8"/>
    <p:sldLayoutId id="2147484355" r:id="rId9"/>
    <p:sldLayoutId id="2147484356" r:id="rId10"/>
    <p:sldLayoutId id="2147484357" r:id="rId11"/>
    <p:sldLayoutId id="2147484358" r:id="rId12"/>
    <p:sldLayoutId id="2147484359" r:id="rId13"/>
    <p:sldLayoutId id="2147484360" r:id="rId14"/>
    <p:sldLayoutId id="2147484361" r:id="rId15"/>
    <p:sldLayoutId id="2147484362" r:id="rId16"/>
    <p:sldLayoutId id="2147484363" r:id="rId17"/>
  </p:sldLayoutIdLst>
  <p:transition>
    <p:wipe dir="u"/>
  </p:transition>
  <p:timing>
    <p:tnLst>
      <p:par>
        <p:cTn id="1" dur="indefinite" restart="never" nodeType="tmRoot"/>
      </p:par>
    </p:tnLst>
  </p:timing>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image" Target="../media/image4.jpe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7.jpeg"/><Relationship Id="rId11" Type="http://schemas.openxmlformats.org/officeDocument/2006/relationships/image" Target="../media/image21.jpg"/><Relationship Id="rId5" Type="http://schemas.openxmlformats.org/officeDocument/2006/relationships/image" Target="../media/image16.jpg"/><Relationship Id="rId10" Type="http://schemas.openxmlformats.org/officeDocument/2006/relationships/image" Target="../media/image20.jpg"/><Relationship Id="rId4" Type="http://schemas.openxmlformats.org/officeDocument/2006/relationships/image" Target="../media/image15.jpg"/><Relationship Id="rId9" Type="http://schemas.openxmlformats.org/officeDocument/2006/relationships/image" Target="../media/image19.jp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2.jp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3.jpg"/><Relationship Id="rId4" Type="http://schemas.openxmlformats.org/officeDocument/2006/relationships/image" Target="../media/image15.jpg"/></Relationships>
</file>

<file path=ppt/slides/_rels/slide15.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4.gif"/><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F746B1-8C0A-49B8-ACD7-F2D37C1E48DB}" type="slidenum">
              <a:rPr lang="en-US" smtClean="0"/>
              <a:pPr/>
              <a:t>1</a:t>
            </a:fld>
            <a:endParaRPr lang="en-US"/>
          </a:p>
        </p:txBody>
      </p:sp>
      <p:pic>
        <p:nvPicPr>
          <p:cNvPr id="5" name="Picture 4"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7" name="TextBox 6"/>
          <p:cNvSpPr txBox="1"/>
          <p:nvPr/>
        </p:nvSpPr>
        <p:spPr>
          <a:xfrm>
            <a:off x="1447800" y="1210270"/>
            <a:ext cx="6620127" cy="923330"/>
          </a:xfrm>
          <a:prstGeom prst="rect">
            <a:avLst/>
          </a:prstGeom>
          <a:noFill/>
        </p:spPr>
        <p:txBody>
          <a:bodyPr wrap="square" rtlCol="0">
            <a:spAutoFit/>
          </a:bodyPr>
          <a:lstStyle/>
          <a:p>
            <a:r>
              <a:rPr lang="en-US" sz="5400" b="1" dirty="0" err="1">
                <a:ln w="12700">
                  <a:solidFill>
                    <a:schemeClr val="accent3">
                      <a:lumMod val="50000"/>
                    </a:schemeClr>
                  </a:solidFill>
                  <a:prstDash val="solid"/>
                </a:ln>
                <a:solidFill>
                  <a:schemeClr val="tx1">
                    <a:lumMod val="85000"/>
                  </a:schemeClr>
                </a:solidFill>
                <a:effectLst>
                  <a:innerShdw blurRad="177800">
                    <a:schemeClr val="accent3">
                      <a:lumMod val="50000"/>
                    </a:schemeClr>
                  </a:innerShdw>
                </a:effectLst>
                <a:latin typeface="NikoshBAN" pitchFamily="2" charset="0"/>
                <a:cs typeface="NikoshBAN" pitchFamily="2" charset="0"/>
              </a:rPr>
              <a:t>আজকের</a:t>
            </a:r>
            <a:r>
              <a:rPr lang="en-US" sz="5400" b="1" dirty="0">
                <a:ln w="12700">
                  <a:solidFill>
                    <a:schemeClr val="accent3">
                      <a:lumMod val="50000"/>
                    </a:schemeClr>
                  </a:solidFill>
                  <a:prstDash val="solid"/>
                </a:ln>
                <a:solidFill>
                  <a:schemeClr val="tx1">
                    <a:lumMod val="85000"/>
                  </a:schemeClr>
                </a:solidFill>
                <a:effectLst>
                  <a:innerShdw blurRad="177800">
                    <a:schemeClr val="accent3">
                      <a:lumMod val="50000"/>
                    </a:schemeClr>
                  </a:innerShdw>
                </a:effectLst>
                <a:latin typeface="NikoshBAN" pitchFamily="2" charset="0"/>
                <a:cs typeface="NikoshBAN" pitchFamily="2" charset="0"/>
              </a:rPr>
              <a:t> </a:t>
            </a:r>
            <a:r>
              <a:rPr lang="en-US" sz="5400" b="1" dirty="0" err="1">
                <a:ln w="12700">
                  <a:solidFill>
                    <a:schemeClr val="accent3">
                      <a:lumMod val="50000"/>
                    </a:schemeClr>
                  </a:solidFill>
                  <a:prstDash val="solid"/>
                </a:ln>
                <a:solidFill>
                  <a:schemeClr val="tx1">
                    <a:lumMod val="85000"/>
                  </a:schemeClr>
                </a:solidFill>
                <a:effectLst>
                  <a:innerShdw blurRad="177800">
                    <a:schemeClr val="accent3">
                      <a:lumMod val="50000"/>
                    </a:schemeClr>
                  </a:innerShdw>
                </a:effectLst>
                <a:latin typeface="NikoshBAN" pitchFamily="2" charset="0"/>
                <a:cs typeface="NikoshBAN" pitchFamily="2" charset="0"/>
              </a:rPr>
              <a:t>মাল্টিমিডিয়া</a:t>
            </a:r>
            <a:r>
              <a:rPr lang="en-US" sz="5400" b="1" dirty="0">
                <a:ln w="12700">
                  <a:solidFill>
                    <a:schemeClr val="accent3">
                      <a:lumMod val="50000"/>
                    </a:schemeClr>
                  </a:solidFill>
                  <a:prstDash val="solid"/>
                </a:ln>
                <a:solidFill>
                  <a:schemeClr val="tx1">
                    <a:lumMod val="85000"/>
                  </a:schemeClr>
                </a:solidFill>
                <a:effectLst>
                  <a:innerShdw blurRad="177800">
                    <a:schemeClr val="accent3">
                      <a:lumMod val="50000"/>
                    </a:schemeClr>
                  </a:innerShdw>
                </a:effectLst>
                <a:latin typeface="NikoshBAN" pitchFamily="2" charset="0"/>
                <a:cs typeface="NikoshBAN" pitchFamily="2" charset="0"/>
              </a:rPr>
              <a:t>  </a:t>
            </a:r>
            <a:r>
              <a:rPr lang="en-US" sz="5400" b="1" dirty="0" err="1" smtClean="0">
                <a:ln w="12700">
                  <a:solidFill>
                    <a:schemeClr val="accent3">
                      <a:lumMod val="50000"/>
                    </a:schemeClr>
                  </a:solidFill>
                  <a:prstDash val="solid"/>
                </a:ln>
                <a:solidFill>
                  <a:schemeClr val="tx1">
                    <a:lumMod val="85000"/>
                  </a:schemeClr>
                </a:solidFill>
                <a:effectLst>
                  <a:innerShdw blurRad="177800">
                    <a:schemeClr val="accent3">
                      <a:lumMod val="50000"/>
                    </a:schemeClr>
                  </a:innerShdw>
                </a:effectLst>
                <a:latin typeface="NikoshBAN" pitchFamily="2" charset="0"/>
                <a:cs typeface="NikoshBAN" pitchFamily="2" charset="0"/>
              </a:rPr>
              <a:t>ক্লাশে</a:t>
            </a:r>
            <a:endParaRPr lang="en-US" sz="5400" b="1" dirty="0">
              <a:ln w="12700">
                <a:solidFill>
                  <a:schemeClr val="accent3">
                    <a:lumMod val="50000"/>
                  </a:schemeClr>
                </a:solidFill>
                <a:prstDash val="solid"/>
              </a:ln>
              <a:solidFill>
                <a:schemeClr val="tx1">
                  <a:lumMod val="85000"/>
                </a:schemeClr>
              </a:solidFill>
              <a:effectLst>
                <a:innerShdw blurRad="177800">
                  <a:schemeClr val="accent3">
                    <a:lumMod val="50000"/>
                  </a:schemeClr>
                </a:innerShdw>
              </a:effectLst>
              <a:latin typeface="NikoshBAN" pitchFamily="2" charset="0"/>
              <a:cs typeface="NikoshBAN" pitchFamily="2" charset="0"/>
            </a:endParaRPr>
          </a:p>
        </p:txBody>
      </p:sp>
      <p:sp>
        <p:nvSpPr>
          <p:cNvPr id="2" name="TextBox 1"/>
          <p:cNvSpPr txBox="1"/>
          <p:nvPr/>
        </p:nvSpPr>
        <p:spPr>
          <a:xfrm>
            <a:off x="1219200" y="3200400"/>
            <a:ext cx="7086600" cy="1569660"/>
          </a:xfrm>
          <a:prstGeom prst="rect">
            <a:avLst/>
          </a:prstGeom>
          <a:noFill/>
        </p:spPr>
        <p:txBody>
          <a:bodyPr wrap="square" rtlCol="0">
            <a:spAutoFit/>
          </a:bodyPr>
          <a:lstStyle/>
          <a:p>
            <a:r>
              <a:rPr lang="en-US" sz="4400" dirty="0">
                <a:latin typeface="NikoshBAN" pitchFamily="2" charset="0"/>
                <a:cs typeface="NikoshBAN" pitchFamily="2" charset="0"/>
              </a:rPr>
              <a:t> </a:t>
            </a:r>
            <a:r>
              <a:rPr lang="en-US" sz="9600" dirty="0" err="1">
                <a:latin typeface="NikoshBAN" pitchFamily="2" charset="0"/>
                <a:cs typeface="NikoshBAN" pitchFamily="2" charset="0"/>
              </a:rPr>
              <a:t>সবাইকে</a:t>
            </a:r>
            <a:r>
              <a:rPr lang="en-US" sz="9600" dirty="0">
                <a:latin typeface="NikoshBAN" pitchFamily="2" charset="0"/>
                <a:cs typeface="NikoshBAN" pitchFamily="2" charset="0"/>
              </a:rPr>
              <a:t> </a:t>
            </a:r>
            <a:r>
              <a:rPr lang="en-US" sz="9600" dirty="0" err="1">
                <a:latin typeface="NikoshBAN" pitchFamily="2" charset="0"/>
                <a:cs typeface="NikoshBAN" pitchFamily="2" charset="0"/>
              </a:rPr>
              <a:t>স্বাগতম</a:t>
            </a:r>
            <a:r>
              <a:rPr lang="en-US" sz="9600" dirty="0" smtClean="0">
                <a:latin typeface="NikoshBAN" pitchFamily="2" charset="0"/>
                <a:cs typeface="NikoshBAN" pitchFamily="2" charset="0"/>
              </a:rPr>
              <a:t>।</a:t>
            </a:r>
            <a:endParaRPr lang="en-US" sz="9600" dirty="0">
              <a:latin typeface="NikoshBAN" pitchFamily="2" charset="0"/>
              <a:cs typeface="NikoshBAN" pitchFamily="2" charset="0"/>
            </a:endParaRPr>
          </a:p>
        </p:txBody>
      </p:sp>
    </p:spTree>
    <p:extLst>
      <p:ext uri="{BB962C8B-B14F-4D97-AF65-F5344CB8AC3E}">
        <p14:creationId xmlns:p14="http://schemas.microsoft.com/office/powerpoint/2010/main" val="64723511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F746B1-8C0A-49B8-ACD7-F2D37C1E48DB}" type="slidenum">
              <a:rPr lang="en-US" smtClean="0"/>
              <a:pPr/>
              <a:t>10</a:t>
            </a:fld>
            <a:endParaRPr lang="en-US"/>
          </a:p>
        </p:txBody>
      </p:sp>
      <p:pic>
        <p:nvPicPr>
          <p:cNvPr id="9" name="Picture 8"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11" name="Rectangle 10"/>
          <p:cNvSpPr/>
          <p:nvPr/>
        </p:nvSpPr>
        <p:spPr>
          <a:xfrm>
            <a:off x="304800" y="304800"/>
            <a:ext cx="2590800" cy="6858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400" dirty="0" err="1" smtClean="0"/>
              <a:t>একক</a:t>
            </a:r>
            <a:r>
              <a:rPr lang="en-US" sz="2400" dirty="0" smtClean="0"/>
              <a:t> </a:t>
            </a:r>
            <a:r>
              <a:rPr lang="en-US" sz="2400" dirty="0" err="1" smtClean="0"/>
              <a:t>কাজ</a:t>
            </a:r>
            <a:r>
              <a:rPr lang="en-US" sz="2400" dirty="0" smtClean="0"/>
              <a:t> </a:t>
            </a:r>
            <a:endParaRPr lang="en-US" sz="2400" dirty="0"/>
          </a:p>
        </p:txBody>
      </p:sp>
      <p:sp>
        <p:nvSpPr>
          <p:cNvPr id="13" name="Rectangle 12"/>
          <p:cNvSpPr/>
          <p:nvPr/>
        </p:nvSpPr>
        <p:spPr>
          <a:xfrm>
            <a:off x="6553200" y="1371600"/>
            <a:ext cx="2590800" cy="457200"/>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2000" dirty="0" err="1" smtClean="0"/>
              <a:t>সময়ঃ</a:t>
            </a:r>
            <a:r>
              <a:rPr lang="en-US" sz="2000" dirty="0" smtClean="0"/>
              <a:t> </a:t>
            </a:r>
            <a:r>
              <a:rPr lang="bn-IN" sz="2000" dirty="0"/>
              <a:t>১</a:t>
            </a:r>
            <a:r>
              <a:rPr lang="en-US" sz="2000" dirty="0" smtClean="0"/>
              <a:t> </a:t>
            </a:r>
            <a:r>
              <a:rPr lang="en-US" sz="2000" dirty="0" err="1" smtClean="0"/>
              <a:t>মিনিট</a:t>
            </a:r>
            <a:r>
              <a:rPr lang="en-US" sz="2000" dirty="0" smtClean="0"/>
              <a:t>  </a:t>
            </a:r>
            <a:endParaRPr lang="en-US" sz="2000" dirty="0"/>
          </a:p>
        </p:txBody>
      </p:sp>
      <p:sp>
        <p:nvSpPr>
          <p:cNvPr id="2" name="TextBox 1"/>
          <p:cNvSpPr txBox="1"/>
          <p:nvPr/>
        </p:nvSpPr>
        <p:spPr>
          <a:xfrm>
            <a:off x="457200" y="4343400"/>
            <a:ext cx="8382000" cy="707886"/>
          </a:xfrm>
          <a:prstGeom prst="rect">
            <a:avLst/>
          </a:prstGeom>
          <a:noFill/>
        </p:spPr>
        <p:txBody>
          <a:bodyPr wrap="square" rtlCol="0">
            <a:spAutoFit/>
          </a:bodyPr>
          <a:lstStyle/>
          <a:p>
            <a:pPr algn="ctr"/>
            <a:r>
              <a:rPr lang="bn-IN" sz="4000" dirty="0" smtClean="0">
                <a:solidFill>
                  <a:schemeClr val="accent5"/>
                </a:solidFill>
                <a:latin typeface="NikoshBAN" panose="02000000000000000000" pitchFamily="2" charset="0"/>
                <a:cs typeface="NikoshBAN" panose="02000000000000000000" pitchFamily="2" charset="0"/>
              </a:rPr>
              <a:t>ডিসি মোটরের প্রধান অংশ কয়টি ও কি কি? </a:t>
            </a:r>
            <a:endParaRPr lang="en-US" sz="4000" dirty="0">
              <a:solidFill>
                <a:schemeClr val="accent5"/>
              </a:solidFill>
              <a:latin typeface="NikoshBAN" panose="02000000000000000000" pitchFamily="2" charset="0"/>
              <a:cs typeface="NikoshBAN" panose="02000000000000000000" pitchFamily="2" charset="0"/>
            </a:endParaRPr>
          </a:p>
        </p:txBody>
      </p:sp>
      <p:sp>
        <p:nvSpPr>
          <p:cNvPr id="5" name="TextBox 4"/>
          <p:cNvSpPr txBox="1"/>
          <p:nvPr/>
        </p:nvSpPr>
        <p:spPr>
          <a:xfrm>
            <a:off x="3334543" y="702818"/>
            <a:ext cx="4686300" cy="4508927"/>
          </a:xfrm>
          <a:prstGeom prst="rect">
            <a:avLst/>
          </a:prstGeom>
          <a:noFill/>
        </p:spPr>
        <p:txBody>
          <a:bodyPr wrap="square" rtlCol="0">
            <a:spAutoFit/>
          </a:bodyPr>
          <a:lstStyle/>
          <a:p>
            <a:r>
              <a:rPr lang="bn-IN" sz="28700" dirty="0" smtClean="0">
                <a:latin typeface="NikoshBAN" panose="02000000000000000000" pitchFamily="2" charset="0"/>
                <a:cs typeface="NikoshBAN" panose="02000000000000000000" pitchFamily="2" charset="0"/>
              </a:rPr>
              <a:t>?</a:t>
            </a:r>
            <a:endParaRPr lang="en-US" sz="287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6360760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4)">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circle(in)">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2" name="TextBox 1"/>
          <p:cNvSpPr txBox="1"/>
          <p:nvPr/>
        </p:nvSpPr>
        <p:spPr>
          <a:xfrm>
            <a:off x="1981200" y="152400"/>
            <a:ext cx="4648200" cy="646331"/>
          </a:xfrm>
          <a:prstGeom prst="rect">
            <a:avLst/>
          </a:prstGeom>
          <a:noFill/>
        </p:spPr>
        <p:txBody>
          <a:bodyPr wrap="square" rtlCol="0">
            <a:spAutoFit/>
          </a:bodyPr>
          <a:lstStyle/>
          <a:p>
            <a:r>
              <a:rPr lang="bn-IN" sz="3600" dirty="0" smtClean="0">
                <a:solidFill>
                  <a:schemeClr val="bg2">
                    <a:lumMod val="20000"/>
                    <a:lumOff val="80000"/>
                  </a:schemeClr>
                </a:solidFill>
                <a:latin typeface="NikoshBAN" panose="02000000000000000000" pitchFamily="2" charset="0"/>
                <a:cs typeface="NikoshBAN" panose="02000000000000000000" pitchFamily="2" charset="0"/>
              </a:rPr>
              <a:t>কম্পাউন্ড মোটর ( ফ্লাক্সের উপর)</a:t>
            </a:r>
            <a:endParaRPr lang="en-US" sz="3600" dirty="0">
              <a:solidFill>
                <a:schemeClr val="bg2">
                  <a:lumMod val="20000"/>
                  <a:lumOff val="80000"/>
                </a:schemeClr>
              </a:solidFill>
              <a:latin typeface="NikoshBAN" panose="02000000000000000000" pitchFamily="2" charset="0"/>
              <a:cs typeface="NikoshBAN" panose="02000000000000000000" pitchFamily="2" charset="0"/>
            </a:endParaRPr>
          </a:p>
        </p:txBody>
      </p:sp>
      <p:sp>
        <p:nvSpPr>
          <p:cNvPr id="5" name="Down Arrow 4"/>
          <p:cNvSpPr/>
          <p:nvPr/>
        </p:nvSpPr>
        <p:spPr>
          <a:xfrm rot="1259877">
            <a:off x="2449509" y="829867"/>
            <a:ext cx="35510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20167183">
            <a:off x="5528358" y="894249"/>
            <a:ext cx="316459" cy="10271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85800" y="1839412"/>
            <a:ext cx="29718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কিউমুলেটিভ কম্পাউন্ড মোটর </a:t>
            </a:r>
            <a:endParaRPr lang="en-US" sz="2400" dirty="0">
              <a:latin typeface="NikoshBAN" panose="02000000000000000000" pitchFamily="2" charset="0"/>
              <a:cs typeface="NikoshBAN" panose="02000000000000000000" pitchFamily="2" charset="0"/>
            </a:endParaRPr>
          </a:p>
        </p:txBody>
      </p:sp>
      <p:sp>
        <p:nvSpPr>
          <p:cNvPr id="8" name="TextBox 7"/>
          <p:cNvSpPr txBox="1"/>
          <p:nvPr/>
        </p:nvSpPr>
        <p:spPr>
          <a:xfrm>
            <a:off x="4583560" y="1854652"/>
            <a:ext cx="326504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ডিফারেনশিয়াল কম্পাউন্ড মোটর </a:t>
            </a:r>
            <a:endParaRPr lang="en-US" sz="2400" dirty="0">
              <a:latin typeface="NikoshBAN" panose="02000000000000000000" pitchFamily="2" charset="0"/>
              <a:cs typeface="NikoshBAN" panose="02000000000000000000" pitchFamily="2" charset="0"/>
            </a:endParaRPr>
          </a:p>
        </p:txBody>
      </p:sp>
      <p:sp>
        <p:nvSpPr>
          <p:cNvPr id="17" name="TextBox 16"/>
          <p:cNvSpPr txBox="1"/>
          <p:nvPr/>
        </p:nvSpPr>
        <p:spPr>
          <a:xfrm>
            <a:off x="1813560" y="3505200"/>
            <a:ext cx="5151121" cy="646331"/>
          </a:xfrm>
          <a:prstGeom prst="rect">
            <a:avLst/>
          </a:prstGeom>
          <a:noFill/>
        </p:spPr>
        <p:txBody>
          <a:bodyPr wrap="square" rtlCol="0">
            <a:spAutoFit/>
          </a:bodyPr>
          <a:lstStyle/>
          <a:p>
            <a:r>
              <a:rPr lang="bn-IN" sz="3600" dirty="0" smtClean="0">
                <a:solidFill>
                  <a:srgbClr val="FFC000"/>
                </a:solidFill>
                <a:latin typeface="NikoshBAN" panose="02000000000000000000" pitchFamily="2" charset="0"/>
                <a:cs typeface="NikoshBAN" panose="02000000000000000000" pitchFamily="2" charset="0"/>
              </a:rPr>
              <a:t>কম্পাউন্ড মোটর ( সংযোগের উপর)</a:t>
            </a:r>
            <a:endParaRPr lang="en-US" sz="3600" dirty="0">
              <a:solidFill>
                <a:srgbClr val="FFC000"/>
              </a:solidFill>
              <a:latin typeface="NikoshBAN" panose="02000000000000000000" pitchFamily="2" charset="0"/>
              <a:cs typeface="NikoshBAN" panose="02000000000000000000" pitchFamily="2" charset="0"/>
            </a:endParaRPr>
          </a:p>
        </p:txBody>
      </p:sp>
      <p:sp>
        <p:nvSpPr>
          <p:cNvPr id="18" name="Down Arrow 17"/>
          <p:cNvSpPr/>
          <p:nvPr/>
        </p:nvSpPr>
        <p:spPr>
          <a:xfrm rot="1259877">
            <a:off x="2487609" y="4167428"/>
            <a:ext cx="35510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rot="20167183">
            <a:off x="5566458" y="4231810"/>
            <a:ext cx="316459" cy="10271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1326336" y="5237771"/>
            <a:ext cx="297180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লং শান্ট কম্পাউন্ড মোটর </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4939958" y="5222369"/>
            <a:ext cx="3265040"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শর্ট শান্ট কম্পাউন্ড মোটর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09552721"/>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additive="base">
                                        <p:cTn id="54" dur="500" fill="hold"/>
                                        <p:tgtEl>
                                          <p:spTgt spid="20"/>
                                        </p:tgtEl>
                                        <p:attrNameLst>
                                          <p:attrName>ppt_x</p:attrName>
                                        </p:attrNameLst>
                                      </p:cBhvr>
                                      <p:tavLst>
                                        <p:tav tm="0">
                                          <p:val>
                                            <p:strVal val="#ppt_x"/>
                                          </p:val>
                                        </p:tav>
                                        <p:tav tm="100000">
                                          <p:val>
                                            <p:strVal val="#ppt_x"/>
                                          </p:val>
                                        </p:tav>
                                      </p:tavLst>
                                    </p:anim>
                                    <p:anim calcmode="lin" valueType="num">
                                      <p:cBhvr additive="base">
                                        <p:cTn id="5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additive="base">
                                        <p:cTn id="60" dur="500" fill="hold"/>
                                        <p:tgtEl>
                                          <p:spTgt spid="19"/>
                                        </p:tgtEl>
                                        <p:attrNameLst>
                                          <p:attrName>ppt_x</p:attrName>
                                        </p:attrNameLst>
                                      </p:cBhvr>
                                      <p:tavLst>
                                        <p:tav tm="0">
                                          <p:val>
                                            <p:strVal val="#ppt_x"/>
                                          </p:val>
                                        </p:tav>
                                        <p:tav tm="100000">
                                          <p:val>
                                            <p:strVal val="#ppt_x"/>
                                          </p:val>
                                        </p:tav>
                                      </p:tavLst>
                                    </p:anim>
                                    <p:anim calcmode="lin" valueType="num">
                                      <p:cBhvr additive="base">
                                        <p:cTn id="6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ppt_x"/>
                                          </p:val>
                                        </p:tav>
                                        <p:tav tm="100000">
                                          <p:val>
                                            <p:strVal val="#ppt_x"/>
                                          </p:val>
                                        </p:tav>
                                      </p:tavLst>
                                    </p:anim>
                                    <p:anim calcmode="lin" valueType="num">
                                      <p:cBhvr additive="base">
                                        <p:cTn id="6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p:bldP spid="8" grpId="0"/>
      <p:bldP spid="17" grpId="0"/>
      <p:bldP spid="18" grpId="0" animBg="1"/>
      <p:bldP spid="19" grpId="0" animBg="1"/>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mages (4).jpeg"/>
          <p:cNvPicPr>
            <a:picLocks noChangeAspect="1"/>
          </p:cNvPicPr>
          <p:nvPr/>
        </p:nvPicPr>
        <p:blipFill>
          <a:blip r:embed="rId3" cstate="print"/>
          <a:stretch>
            <a:fillRect/>
          </a:stretch>
        </p:blipFill>
        <p:spPr>
          <a:xfrm>
            <a:off x="7429500" y="0"/>
            <a:ext cx="1714500" cy="1143000"/>
          </a:xfrm>
          <a:prstGeom prst="rect">
            <a:avLst/>
          </a:prstGeom>
        </p:spPr>
      </p:pic>
      <p:sp>
        <p:nvSpPr>
          <p:cNvPr id="2" name="Rounded Rectangle 1"/>
          <p:cNvSpPr/>
          <p:nvPr/>
        </p:nvSpPr>
        <p:spPr>
          <a:xfrm>
            <a:off x="2057400" y="143411"/>
            <a:ext cx="4724400" cy="6858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400" dirty="0" smtClean="0">
                <a:ln w="0"/>
                <a:solidFill>
                  <a:schemeClr val="tx1"/>
                </a:solidFill>
                <a:effectLst>
                  <a:outerShdw blurRad="38100" dist="19050" dir="2700000" algn="tl" rotWithShape="0">
                    <a:schemeClr val="dk1">
                      <a:alpha val="40000"/>
                    </a:schemeClr>
                  </a:outerShdw>
                </a:effectLst>
                <a:cs typeface="NikoshBAN" panose="02000000000000000000" pitchFamily="2" charset="0"/>
              </a:rPr>
              <a:t>DC </a:t>
            </a:r>
            <a:r>
              <a:rPr lang="en-US" sz="4400" dirty="0" smtClean="0">
                <a:ln w="0"/>
                <a:solidFill>
                  <a:schemeClr val="tx1"/>
                </a:solidFill>
                <a:effectLst>
                  <a:outerShdw blurRad="38100" dist="19050" dir="2700000" algn="tl" rotWithShape="0">
                    <a:schemeClr val="dk1">
                      <a:alpha val="40000"/>
                    </a:schemeClr>
                  </a:outerShdw>
                </a:effectLst>
                <a:cs typeface="NikoshBAN" panose="02000000000000000000" pitchFamily="2" charset="0"/>
              </a:rPr>
              <a:t>Motor</a:t>
            </a:r>
            <a:r>
              <a:rPr lang="en-US" sz="4400" dirty="0" smtClean="0">
                <a:ln w="0"/>
                <a:solidFill>
                  <a:schemeClr val="tx1"/>
                </a:solidFill>
                <a:effectLst>
                  <a:outerShdw blurRad="38100" dist="19050" dir="2700000" algn="tl" rotWithShape="0">
                    <a:schemeClr val="dk1">
                      <a:alpha val="40000"/>
                    </a:schemeClr>
                  </a:outerShdw>
                </a:effectLst>
                <a:cs typeface="NikoshBAN" panose="02000000000000000000" pitchFamily="2" charset="0"/>
              </a:rPr>
              <a:t> </a:t>
            </a:r>
            <a:r>
              <a:rPr lang="en-US" sz="4400" dirty="0" smtClean="0">
                <a:ln w="0"/>
                <a:solidFill>
                  <a:schemeClr val="tx1"/>
                </a:solidFill>
                <a:effectLst>
                  <a:outerShdw blurRad="38100" dist="19050" dir="2700000" algn="tl" rotWithShape="0">
                    <a:schemeClr val="dk1">
                      <a:alpha val="40000"/>
                    </a:schemeClr>
                  </a:outerShdw>
                </a:effectLst>
                <a:cs typeface="NikoshBAN" panose="02000000000000000000" pitchFamily="2" charset="0"/>
              </a:rPr>
              <a:t>parts</a:t>
            </a:r>
            <a:endParaRPr lang="en-US" sz="4400" dirty="0">
              <a:ln w="0"/>
              <a:solidFill>
                <a:schemeClr val="tx1"/>
              </a:solidFill>
              <a:effectLst>
                <a:outerShdw blurRad="38100" dist="19050" dir="2700000" algn="tl" rotWithShape="0">
                  <a:schemeClr val="dk1">
                    <a:alpha val="40000"/>
                  </a:schemeClr>
                </a:outerShdw>
              </a:effectLst>
              <a:cs typeface="NikoshBAN" panose="02000000000000000000" pitchFamily="2" charset="0"/>
            </a:endParaRPr>
          </a:p>
        </p:txBody>
      </p:sp>
      <p:cxnSp>
        <p:nvCxnSpPr>
          <p:cNvPr id="4" name="Straight Connector 3"/>
          <p:cNvCxnSpPr/>
          <p:nvPr/>
        </p:nvCxnSpPr>
        <p:spPr>
          <a:xfrm>
            <a:off x="365760" y="2133600"/>
            <a:ext cx="0" cy="3950999"/>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a:off x="381000" y="2133600"/>
            <a:ext cx="7620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p:nvPr/>
        </p:nvCxnSpPr>
        <p:spPr>
          <a:xfrm>
            <a:off x="381000" y="4800600"/>
            <a:ext cx="6858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1" name="Straight Arrow Connector 20"/>
          <p:cNvCxnSpPr/>
          <p:nvPr/>
        </p:nvCxnSpPr>
        <p:spPr>
          <a:xfrm flipV="1">
            <a:off x="381000" y="3505200"/>
            <a:ext cx="762000" cy="152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4" name="Straight Connector 23"/>
          <p:cNvCxnSpPr/>
          <p:nvPr/>
        </p:nvCxnSpPr>
        <p:spPr>
          <a:xfrm>
            <a:off x="8823960" y="2075662"/>
            <a:ext cx="0" cy="3867938"/>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a:xfrm flipH="1">
            <a:off x="8001000" y="2057400"/>
            <a:ext cx="82296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6" name="Straight Arrow Connector 25"/>
          <p:cNvCxnSpPr/>
          <p:nvPr/>
        </p:nvCxnSpPr>
        <p:spPr>
          <a:xfrm flipH="1">
            <a:off x="8176260" y="4800600"/>
            <a:ext cx="6477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p:nvPr/>
        </p:nvCxnSpPr>
        <p:spPr>
          <a:xfrm flipH="1">
            <a:off x="8176260" y="3352800"/>
            <a:ext cx="6477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4564380" y="1661160"/>
            <a:ext cx="83820" cy="4815840"/>
          </a:xfrm>
          <a:prstGeom prst="line">
            <a:avLst/>
          </a:prstGeom>
        </p:spPr>
        <p:style>
          <a:lnRef idx="3">
            <a:schemeClr val="accent2"/>
          </a:lnRef>
          <a:fillRef idx="0">
            <a:schemeClr val="accent2"/>
          </a:fillRef>
          <a:effectRef idx="2">
            <a:schemeClr val="accent2"/>
          </a:effectRef>
          <a:fontRef idx="minor">
            <a:schemeClr val="tx1"/>
          </a:fontRef>
        </p:style>
      </p:cxnSp>
      <p:sp>
        <p:nvSpPr>
          <p:cNvPr id="41" name="TextBox 40"/>
          <p:cNvSpPr txBox="1"/>
          <p:nvPr/>
        </p:nvSpPr>
        <p:spPr>
          <a:xfrm>
            <a:off x="1213386" y="1849892"/>
            <a:ext cx="788669" cy="369332"/>
          </a:xfrm>
          <a:prstGeom prst="rect">
            <a:avLst/>
          </a:prstGeom>
          <a:noFill/>
        </p:spPr>
        <p:txBody>
          <a:bodyPr wrap="square" rtlCol="0">
            <a:spAutoFit/>
          </a:bodyPr>
          <a:lstStyle/>
          <a:p>
            <a:r>
              <a:rPr lang="en-US" dirty="0" smtClean="0"/>
              <a:t>Yoke </a:t>
            </a:r>
            <a:endParaRPr lang="en-US" dirty="0"/>
          </a:p>
        </p:txBody>
      </p:sp>
      <p:sp>
        <p:nvSpPr>
          <p:cNvPr id="42" name="TextBox 41"/>
          <p:cNvSpPr txBox="1"/>
          <p:nvPr/>
        </p:nvSpPr>
        <p:spPr>
          <a:xfrm>
            <a:off x="1196340" y="3200400"/>
            <a:ext cx="861060" cy="646331"/>
          </a:xfrm>
          <a:prstGeom prst="rect">
            <a:avLst/>
          </a:prstGeom>
          <a:noFill/>
        </p:spPr>
        <p:txBody>
          <a:bodyPr wrap="square" rtlCol="0">
            <a:spAutoFit/>
          </a:bodyPr>
          <a:lstStyle/>
          <a:p>
            <a:r>
              <a:rPr lang="en-US" dirty="0" smtClean="0"/>
              <a:t>Field core </a:t>
            </a:r>
            <a:endParaRPr lang="en-US" dirty="0"/>
          </a:p>
        </p:txBody>
      </p:sp>
      <p:sp>
        <p:nvSpPr>
          <p:cNvPr id="43" name="TextBox 42"/>
          <p:cNvSpPr txBox="1"/>
          <p:nvPr/>
        </p:nvSpPr>
        <p:spPr>
          <a:xfrm>
            <a:off x="990600" y="4572000"/>
            <a:ext cx="1375411" cy="369332"/>
          </a:xfrm>
          <a:prstGeom prst="rect">
            <a:avLst/>
          </a:prstGeom>
          <a:noFill/>
        </p:spPr>
        <p:txBody>
          <a:bodyPr wrap="square" rtlCol="0">
            <a:spAutoFit/>
          </a:bodyPr>
          <a:lstStyle/>
          <a:p>
            <a:r>
              <a:rPr lang="en-US" dirty="0" smtClean="0"/>
              <a:t>Field coil</a:t>
            </a:r>
            <a:endParaRPr lang="en-US" dirty="0"/>
          </a:p>
        </p:txBody>
      </p:sp>
      <p:sp>
        <p:nvSpPr>
          <p:cNvPr id="44" name="TextBox 43"/>
          <p:cNvSpPr txBox="1"/>
          <p:nvPr/>
        </p:nvSpPr>
        <p:spPr>
          <a:xfrm>
            <a:off x="6774179" y="4648200"/>
            <a:ext cx="1531621" cy="369332"/>
          </a:xfrm>
          <a:prstGeom prst="rect">
            <a:avLst/>
          </a:prstGeom>
          <a:noFill/>
        </p:spPr>
        <p:txBody>
          <a:bodyPr wrap="square" rtlCol="0">
            <a:spAutoFit/>
          </a:bodyPr>
          <a:lstStyle/>
          <a:p>
            <a:r>
              <a:rPr lang="en-US" dirty="0" smtClean="0"/>
              <a:t>Carbon Brush</a:t>
            </a:r>
            <a:endParaRPr lang="en-US" dirty="0"/>
          </a:p>
        </p:txBody>
      </p:sp>
      <p:sp>
        <p:nvSpPr>
          <p:cNvPr id="45" name="TextBox 44"/>
          <p:cNvSpPr txBox="1"/>
          <p:nvPr/>
        </p:nvSpPr>
        <p:spPr>
          <a:xfrm>
            <a:off x="6774179" y="3206234"/>
            <a:ext cx="1226821" cy="646331"/>
          </a:xfrm>
          <a:prstGeom prst="rect">
            <a:avLst/>
          </a:prstGeom>
          <a:noFill/>
        </p:spPr>
        <p:txBody>
          <a:bodyPr wrap="square" rtlCol="0">
            <a:spAutoFit/>
          </a:bodyPr>
          <a:lstStyle/>
          <a:p>
            <a:r>
              <a:rPr lang="en-US" dirty="0" smtClean="0"/>
              <a:t>Armature Winding</a:t>
            </a:r>
            <a:endParaRPr lang="en-US" dirty="0"/>
          </a:p>
        </p:txBody>
      </p:sp>
      <p:sp>
        <p:nvSpPr>
          <p:cNvPr id="46" name="TextBox 45"/>
          <p:cNvSpPr txBox="1"/>
          <p:nvPr/>
        </p:nvSpPr>
        <p:spPr>
          <a:xfrm>
            <a:off x="1120140" y="5844123"/>
            <a:ext cx="1059181" cy="400110"/>
          </a:xfrm>
          <a:prstGeom prst="rect">
            <a:avLst/>
          </a:prstGeom>
          <a:noFill/>
        </p:spPr>
        <p:txBody>
          <a:bodyPr wrap="square" rtlCol="0">
            <a:spAutoFit/>
          </a:bodyPr>
          <a:lstStyle/>
          <a:p>
            <a:r>
              <a:rPr lang="en-US" sz="2000" dirty="0" smtClean="0"/>
              <a:t>Air gap  </a:t>
            </a:r>
            <a:endParaRPr lang="en-US" sz="2000" dirty="0"/>
          </a:p>
        </p:txBody>
      </p:sp>
      <p:pic>
        <p:nvPicPr>
          <p:cNvPr id="49" name="Picture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2504" y="4267200"/>
            <a:ext cx="1924051" cy="12225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9775" y="1627317"/>
            <a:ext cx="2143125" cy="1153299"/>
          </a:xfrm>
          <a:prstGeom prst="rect">
            <a:avLst/>
          </a:prstGeom>
        </p:spPr>
      </p:pic>
      <p:cxnSp>
        <p:nvCxnSpPr>
          <p:cNvPr id="28" name="Straight Arrow Connector 27"/>
          <p:cNvCxnSpPr/>
          <p:nvPr/>
        </p:nvCxnSpPr>
        <p:spPr>
          <a:xfrm>
            <a:off x="365760" y="6096000"/>
            <a:ext cx="6858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0" name="Straight Arrow Connector 29"/>
          <p:cNvCxnSpPr/>
          <p:nvPr/>
        </p:nvCxnSpPr>
        <p:spPr>
          <a:xfrm flipH="1">
            <a:off x="8176260" y="5943600"/>
            <a:ext cx="647700"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31" name="TextBox 30"/>
          <p:cNvSpPr txBox="1"/>
          <p:nvPr/>
        </p:nvSpPr>
        <p:spPr>
          <a:xfrm>
            <a:off x="7002779" y="1828800"/>
            <a:ext cx="1226821" cy="646331"/>
          </a:xfrm>
          <a:prstGeom prst="rect">
            <a:avLst/>
          </a:prstGeom>
          <a:noFill/>
        </p:spPr>
        <p:txBody>
          <a:bodyPr wrap="square" rtlCol="0">
            <a:spAutoFit/>
          </a:bodyPr>
          <a:lstStyle/>
          <a:p>
            <a:r>
              <a:rPr lang="en-US" dirty="0" smtClean="0"/>
              <a:t>Armature core</a:t>
            </a:r>
            <a:endParaRPr lang="en-US" dirty="0"/>
          </a:p>
        </p:txBody>
      </p:sp>
      <p:sp>
        <p:nvSpPr>
          <p:cNvPr id="32" name="TextBox 31"/>
          <p:cNvSpPr txBox="1"/>
          <p:nvPr/>
        </p:nvSpPr>
        <p:spPr>
          <a:xfrm>
            <a:off x="7219949" y="5695890"/>
            <a:ext cx="1162051" cy="400110"/>
          </a:xfrm>
          <a:prstGeom prst="rect">
            <a:avLst/>
          </a:prstGeom>
          <a:noFill/>
        </p:spPr>
        <p:txBody>
          <a:bodyPr wrap="square" rtlCol="0">
            <a:spAutoFit/>
          </a:bodyPr>
          <a:lstStyle/>
          <a:p>
            <a:r>
              <a:rPr lang="en-US" sz="2000" dirty="0" smtClean="0"/>
              <a:t>Bearing </a:t>
            </a:r>
            <a:endParaRPr lang="en-US" sz="2000" dirty="0"/>
          </a:p>
        </p:txBody>
      </p:sp>
      <p:sp>
        <p:nvSpPr>
          <p:cNvPr id="34" name="TextBox 33"/>
          <p:cNvSpPr txBox="1"/>
          <p:nvPr/>
        </p:nvSpPr>
        <p:spPr>
          <a:xfrm>
            <a:off x="748665" y="1004396"/>
            <a:ext cx="1765935" cy="523220"/>
          </a:xfrm>
          <a:prstGeom prst="rect">
            <a:avLst/>
          </a:prstGeom>
          <a:noFill/>
        </p:spPr>
        <p:txBody>
          <a:bodyPr wrap="square" rtlCol="0">
            <a:spAutoFit/>
          </a:bodyPr>
          <a:lstStyle/>
          <a:p>
            <a:r>
              <a:rPr lang="en-US" sz="2800" dirty="0" smtClean="0">
                <a:solidFill>
                  <a:srgbClr val="FFFF00"/>
                </a:solidFill>
              </a:rPr>
              <a:t>Field parts </a:t>
            </a:r>
            <a:endParaRPr lang="en-US" sz="2800" dirty="0">
              <a:solidFill>
                <a:srgbClr val="FFFF00"/>
              </a:solidFill>
            </a:endParaRPr>
          </a:p>
        </p:txBody>
      </p:sp>
      <p:sp>
        <p:nvSpPr>
          <p:cNvPr id="35" name="TextBox 34"/>
          <p:cNvSpPr txBox="1"/>
          <p:nvPr/>
        </p:nvSpPr>
        <p:spPr>
          <a:xfrm>
            <a:off x="5071109" y="953779"/>
            <a:ext cx="2438400" cy="523220"/>
          </a:xfrm>
          <a:prstGeom prst="rect">
            <a:avLst/>
          </a:prstGeom>
          <a:noFill/>
        </p:spPr>
        <p:txBody>
          <a:bodyPr wrap="square" rtlCol="0">
            <a:spAutoFit/>
          </a:bodyPr>
          <a:lstStyle/>
          <a:p>
            <a:r>
              <a:rPr lang="en-US" sz="2800" dirty="0" smtClean="0">
                <a:solidFill>
                  <a:srgbClr val="FFFF00"/>
                </a:solidFill>
              </a:rPr>
              <a:t>Armature parts </a:t>
            </a:r>
            <a:endParaRPr lang="en-US" sz="2800" dirty="0">
              <a:solidFill>
                <a:srgbClr val="FFFF00"/>
              </a:solidFill>
            </a:endParaRPr>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40253" y="2958562"/>
            <a:ext cx="2143126" cy="1296329"/>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57400" y="4368644"/>
            <a:ext cx="2095500" cy="1121119"/>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7400" y="5589377"/>
            <a:ext cx="2284095" cy="1103913"/>
          </a:xfrm>
          <a:prstGeom prst="rect">
            <a:avLst/>
          </a:prstGeom>
        </p:spPr>
      </p:pic>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78693" y="5589377"/>
            <a:ext cx="2003107" cy="108739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73929" y="1624846"/>
            <a:ext cx="2228850" cy="115577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24863" y="2847559"/>
            <a:ext cx="1901692" cy="119104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917070348"/>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anim calcmode="lin" valueType="num">
                                      <p:cBhvr additive="base">
                                        <p:cTn id="18" dur="500" fill="hold"/>
                                        <p:tgtEl>
                                          <p:spTgt spid="34"/>
                                        </p:tgtEl>
                                        <p:attrNameLst>
                                          <p:attrName>ppt_x</p:attrName>
                                        </p:attrNameLst>
                                      </p:cBhvr>
                                      <p:tavLst>
                                        <p:tav tm="0">
                                          <p:val>
                                            <p:strVal val="#ppt_x"/>
                                          </p:val>
                                        </p:tav>
                                        <p:tav tm="100000">
                                          <p:val>
                                            <p:strVal val="#ppt_x"/>
                                          </p:val>
                                        </p:tav>
                                      </p:tavLst>
                                    </p:anim>
                                    <p:anim calcmode="lin" valueType="num">
                                      <p:cBhvr additive="base">
                                        <p:cTn id="1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 calcmode="lin" valueType="num">
                                      <p:cBhvr additive="base">
                                        <p:cTn id="24" dur="500" fill="hold"/>
                                        <p:tgtEl>
                                          <p:spTgt spid="35"/>
                                        </p:tgtEl>
                                        <p:attrNameLst>
                                          <p:attrName>ppt_x</p:attrName>
                                        </p:attrNameLst>
                                      </p:cBhvr>
                                      <p:tavLst>
                                        <p:tav tm="0">
                                          <p:val>
                                            <p:strVal val="#ppt_x"/>
                                          </p:val>
                                        </p:tav>
                                        <p:tav tm="100000">
                                          <p:val>
                                            <p:strVal val="#ppt_x"/>
                                          </p:val>
                                        </p:tav>
                                      </p:tavLst>
                                    </p:anim>
                                    <p:anim calcmode="lin" valueType="num">
                                      <p:cBhvr additive="base">
                                        <p:cTn id="25"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additive="base">
                                        <p:cTn id="42" dur="500" fill="hold"/>
                                        <p:tgtEl>
                                          <p:spTgt spid="41"/>
                                        </p:tgtEl>
                                        <p:attrNameLst>
                                          <p:attrName>ppt_x</p:attrName>
                                        </p:attrNameLst>
                                      </p:cBhvr>
                                      <p:tavLst>
                                        <p:tav tm="0">
                                          <p:val>
                                            <p:strVal val="#ppt_x"/>
                                          </p:val>
                                        </p:tav>
                                        <p:tav tm="100000">
                                          <p:val>
                                            <p:strVal val="#ppt_x"/>
                                          </p:val>
                                        </p:tav>
                                      </p:tavLst>
                                    </p:anim>
                                    <p:anim calcmode="lin" valueType="num">
                                      <p:cBhvr additive="base">
                                        <p:cTn id="4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2"/>
                                        </p:tgtEl>
                                        <p:attrNameLst>
                                          <p:attrName>style.visibility</p:attrName>
                                        </p:attrNameLst>
                                      </p:cBhvr>
                                      <p:to>
                                        <p:strVal val="visible"/>
                                      </p:to>
                                    </p:set>
                                    <p:anim calcmode="lin" valueType="num">
                                      <p:cBhvr additive="base">
                                        <p:cTn id="60" dur="500" fill="hold"/>
                                        <p:tgtEl>
                                          <p:spTgt spid="42"/>
                                        </p:tgtEl>
                                        <p:attrNameLst>
                                          <p:attrName>ppt_x</p:attrName>
                                        </p:attrNameLst>
                                      </p:cBhvr>
                                      <p:tavLst>
                                        <p:tav tm="0">
                                          <p:val>
                                            <p:strVal val="#ppt_x"/>
                                          </p:val>
                                        </p:tav>
                                        <p:tav tm="100000">
                                          <p:val>
                                            <p:strVal val="#ppt_x"/>
                                          </p:val>
                                        </p:tav>
                                      </p:tavLst>
                                    </p:anim>
                                    <p:anim calcmode="lin" valueType="num">
                                      <p:cBhvr additive="base">
                                        <p:cTn id="61"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5"/>
                                        </p:tgtEl>
                                        <p:attrNameLst>
                                          <p:attrName>style.visibility</p:attrName>
                                        </p:attrNameLst>
                                      </p:cBhvr>
                                      <p:to>
                                        <p:strVal val="visible"/>
                                      </p:to>
                                    </p:set>
                                    <p:anim calcmode="lin" valueType="num">
                                      <p:cBhvr additive="base">
                                        <p:cTn id="66" dur="500" fill="hold"/>
                                        <p:tgtEl>
                                          <p:spTgt spid="5"/>
                                        </p:tgtEl>
                                        <p:attrNameLst>
                                          <p:attrName>ppt_x</p:attrName>
                                        </p:attrNameLst>
                                      </p:cBhvr>
                                      <p:tavLst>
                                        <p:tav tm="0">
                                          <p:val>
                                            <p:strVal val="#ppt_x"/>
                                          </p:val>
                                        </p:tav>
                                        <p:tav tm="100000">
                                          <p:val>
                                            <p:strVal val="#ppt_x"/>
                                          </p:val>
                                        </p:tav>
                                      </p:tavLst>
                                    </p:anim>
                                    <p:anim calcmode="lin" valueType="num">
                                      <p:cBhvr additive="base">
                                        <p:cTn id="6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ppt_x"/>
                                          </p:val>
                                        </p:tav>
                                        <p:tav tm="100000">
                                          <p:val>
                                            <p:strVal val="#ppt_x"/>
                                          </p:val>
                                        </p:tav>
                                      </p:tavLst>
                                    </p:anim>
                                    <p:anim calcmode="lin" valueType="num">
                                      <p:cBhvr additive="base">
                                        <p:cTn id="7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 calcmode="lin" valueType="num">
                                      <p:cBhvr additive="base">
                                        <p:cTn id="78" dur="500" fill="hold"/>
                                        <p:tgtEl>
                                          <p:spTgt spid="43"/>
                                        </p:tgtEl>
                                        <p:attrNameLst>
                                          <p:attrName>ppt_x</p:attrName>
                                        </p:attrNameLst>
                                      </p:cBhvr>
                                      <p:tavLst>
                                        <p:tav tm="0">
                                          <p:val>
                                            <p:strVal val="#ppt_x"/>
                                          </p:val>
                                        </p:tav>
                                        <p:tav tm="100000">
                                          <p:val>
                                            <p:strVal val="#ppt_x"/>
                                          </p:val>
                                        </p:tav>
                                      </p:tavLst>
                                    </p:anim>
                                    <p:anim calcmode="lin" valueType="num">
                                      <p:cBhvr additive="base">
                                        <p:cTn id="79"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6"/>
                                        </p:tgtEl>
                                        <p:attrNameLst>
                                          <p:attrName>style.visibility</p:attrName>
                                        </p:attrNameLst>
                                      </p:cBhvr>
                                      <p:to>
                                        <p:strVal val="visible"/>
                                      </p:to>
                                    </p:set>
                                    <p:anim calcmode="lin" valueType="num">
                                      <p:cBhvr additive="base">
                                        <p:cTn id="84" dur="500" fill="hold"/>
                                        <p:tgtEl>
                                          <p:spTgt spid="6"/>
                                        </p:tgtEl>
                                        <p:attrNameLst>
                                          <p:attrName>ppt_x</p:attrName>
                                        </p:attrNameLst>
                                      </p:cBhvr>
                                      <p:tavLst>
                                        <p:tav tm="0">
                                          <p:val>
                                            <p:strVal val="#ppt_x"/>
                                          </p:val>
                                        </p:tav>
                                        <p:tav tm="100000">
                                          <p:val>
                                            <p:strVal val="#ppt_x"/>
                                          </p:val>
                                        </p:tav>
                                      </p:tavLst>
                                    </p:anim>
                                    <p:anim calcmode="lin" valueType="num">
                                      <p:cBhvr additive="base">
                                        <p:cTn id="8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additive="base">
                                        <p:cTn id="90" dur="500" fill="hold"/>
                                        <p:tgtEl>
                                          <p:spTgt spid="28"/>
                                        </p:tgtEl>
                                        <p:attrNameLst>
                                          <p:attrName>ppt_x</p:attrName>
                                        </p:attrNameLst>
                                      </p:cBhvr>
                                      <p:tavLst>
                                        <p:tav tm="0">
                                          <p:val>
                                            <p:strVal val="#ppt_x"/>
                                          </p:val>
                                        </p:tav>
                                        <p:tav tm="100000">
                                          <p:val>
                                            <p:strVal val="#ppt_x"/>
                                          </p:val>
                                        </p:tav>
                                      </p:tavLst>
                                    </p:anim>
                                    <p:anim calcmode="lin" valueType="num">
                                      <p:cBhvr additive="base">
                                        <p:cTn id="9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46"/>
                                        </p:tgtEl>
                                        <p:attrNameLst>
                                          <p:attrName>style.visibility</p:attrName>
                                        </p:attrNameLst>
                                      </p:cBhvr>
                                      <p:to>
                                        <p:strVal val="visible"/>
                                      </p:to>
                                    </p:set>
                                    <p:anim calcmode="lin" valueType="num">
                                      <p:cBhvr additive="base">
                                        <p:cTn id="96" dur="500" fill="hold"/>
                                        <p:tgtEl>
                                          <p:spTgt spid="46"/>
                                        </p:tgtEl>
                                        <p:attrNameLst>
                                          <p:attrName>ppt_x</p:attrName>
                                        </p:attrNameLst>
                                      </p:cBhvr>
                                      <p:tavLst>
                                        <p:tav tm="0">
                                          <p:val>
                                            <p:strVal val="#ppt_x"/>
                                          </p:val>
                                        </p:tav>
                                        <p:tav tm="100000">
                                          <p:val>
                                            <p:strVal val="#ppt_x"/>
                                          </p:val>
                                        </p:tav>
                                      </p:tavLst>
                                    </p:anim>
                                    <p:anim calcmode="lin" valueType="num">
                                      <p:cBhvr additive="base">
                                        <p:cTn id="97"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nodeType="clickEffect">
                                  <p:stCondLst>
                                    <p:cond delay="0"/>
                                  </p:stCondLst>
                                  <p:childTnLst>
                                    <p:set>
                                      <p:cBhvr>
                                        <p:cTn id="101" dur="1" fill="hold">
                                          <p:stCondLst>
                                            <p:cond delay="0"/>
                                          </p:stCondLst>
                                        </p:cTn>
                                        <p:tgtEl>
                                          <p:spTgt spid="7"/>
                                        </p:tgtEl>
                                        <p:attrNameLst>
                                          <p:attrName>style.visibility</p:attrName>
                                        </p:attrNameLst>
                                      </p:cBhvr>
                                      <p:to>
                                        <p:strVal val="visible"/>
                                      </p:to>
                                    </p:set>
                                    <p:anim calcmode="lin" valueType="num">
                                      <p:cBhvr additive="base">
                                        <p:cTn id="102" dur="500" fill="hold"/>
                                        <p:tgtEl>
                                          <p:spTgt spid="7"/>
                                        </p:tgtEl>
                                        <p:attrNameLst>
                                          <p:attrName>ppt_x</p:attrName>
                                        </p:attrNameLst>
                                      </p:cBhvr>
                                      <p:tavLst>
                                        <p:tav tm="0">
                                          <p:val>
                                            <p:strVal val="#ppt_x"/>
                                          </p:val>
                                        </p:tav>
                                        <p:tav tm="100000">
                                          <p:val>
                                            <p:strVal val="#ppt_x"/>
                                          </p:val>
                                        </p:tav>
                                      </p:tavLst>
                                    </p:anim>
                                    <p:anim calcmode="lin" valueType="num">
                                      <p:cBhvr additive="base">
                                        <p:cTn id="10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nodeType="click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additive="base">
                                        <p:cTn id="108" dur="500" fill="hold"/>
                                        <p:tgtEl>
                                          <p:spTgt spid="29"/>
                                        </p:tgtEl>
                                        <p:attrNameLst>
                                          <p:attrName>ppt_x</p:attrName>
                                        </p:attrNameLst>
                                      </p:cBhvr>
                                      <p:tavLst>
                                        <p:tav tm="0">
                                          <p:val>
                                            <p:strVal val="#ppt_x"/>
                                          </p:val>
                                        </p:tav>
                                        <p:tav tm="100000">
                                          <p:val>
                                            <p:strVal val="#ppt_x"/>
                                          </p:val>
                                        </p:tav>
                                      </p:tavLst>
                                    </p:anim>
                                    <p:anim calcmode="lin" valueType="num">
                                      <p:cBhvr additive="base">
                                        <p:cTn id="10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additive="base">
                                        <p:cTn id="114" dur="500" fill="hold"/>
                                        <p:tgtEl>
                                          <p:spTgt spid="24"/>
                                        </p:tgtEl>
                                        <p:attrNameLst>
                                          <p:attrName>ppt_x</p:attrName>
                                        </p:attrNameLst>
                                      </p:cBhvr>
                                      <p:tavLst>
                                        <p:tav tm="0">
                                          <p:val>
                                            <p:strVal val="#ppt_x"/>
                                          </p:val>
                                        </p:tav>
                                        <p:tav tm="100000">
                                          <p:val>
                                            <p:strVal val="#ppt_x"/>
                                          </p:val>
                                        </p:tav>
                                      </p:tavLst>
                                    </p:anim>
                                    <p:anim calcmode="lin" valueType="num">
                                      <p:cBhvr additive="base">
                                        <p:cTn id="11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nodeType="click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additive="base">
                                        <p:cTn id="120" dur="500" fill="hold"/>
                                        <p:tgtEl>
                                          <p:spTgt spid="25"/>
                                        </p:tgtEl>
                                        <p:attrNameLst>
                                          <p:attrName>ppt_x</p:attrName>
                                        </p:attrNameLst>
                                      </p:cBhvr>
                                      <p:tavLst>
                                        <p:tav tm="0">
                                          <p:val>
                                            <p:strVal val="#ppt_x"/>
                                          </p:val>
                                        </p:tav>
                                        <p:tav tm="100000">
                                          <p:val>
                                            <p:strVal val="#ppt_x"/>
                                          </p:val>
                                        </p:tav>
                                      </p:tavLst>
                                    </p:anim>
                                    <p:anim calcmode="lin" valueType="num">
                                      <p:cBhvr additive="base">
                                        <p:cTn id="12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nodeType="clickEffect">
                                  <p:stCondLst>
                                    <p:cond delay="0"/>
                                  </p:stCondLst>
                                  <p:childTnLst>
                                    <p:set>
                                      <p:cBhvr>
                                        <p:cTn id="125" dur="1" fill="hold">
                                          <p:stCondLst>
                                            <p:cond delay="0"/>
                                          </p:stCondLst>
                                        </p:cTn>
                                        <p:tgtEl>
                                          <p:spTgt spid="31">
                                            <p:txEl>
                                              <p:pRg st="0" end="0"/>
                                            </p:txEl>
                                          </p:spTgt>
                                        </p:tgtEl>
                                        <p:attrNameLst>
                                          <p:attrName>style.visibility</p:attrName>
                                        </p:attrNameLst>
                                      </p:cBhvr>
                                      <p:to>
                                        <p:strVal val="visible"/>
                                      </p:to>
                                    </p:set>
                                    <p:anim calcmode="lin" valueType="num">
                                      <p:cBhvr additive="base">
                                        <p:cTn id="126"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27"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nodeType="clickEffect">
                                  <p:stCondLst>
                                    <p:cond delay="0"/>
                                  </p:stCondLst>
                                  <p:childTnLst>
                                    <p:set>
                                      <p:cBhvr>
                                        <p:cTn id="131" dur="1" fill="hold">
                                          <p:stCondLst>
                                            <p:cond delay="0"/>
                                          </p:stCondLst>
                                        </p:cTn>
                                        <p:tgtEl>
                                          <p:spTgt spid="10"/>
                                        </p:tgtEl>
                                        <p:attrNameLst>
                                          <p:attrName>style.visibility</p:attrName>
                                        </p:attrNameLst>
                                      </p:cBhvr>
                                      <p:to>
                                        <p:strVal val="visible"/>
                                      </p:to>
                                    </p:set>
                                    <p:anim calcmode="lin" valueType="num">
                                      <p:cBhvr additive="base">
                                        <p:cTn id="132" dur="500" fill="hold"/>
                                        <p:tgtEl>
                                          <p:spTgt spid="10"/>
                                        </p:tgtEl>
                                        <p:attrNameLst>
                                          <p:attrName>ppt_x</p:attrName>
                                        </p:attrNameLst>
                                      </p:cBhvr>
                                      <p:tavLst>
                                        <p:tav tm="0">
                                          <p:val>
                                            <p:strVal val="#ppt_x"/>
                                          </p:val>
                                        </p:tav>
                                        <p:tav tm="100000">
                                          <p:val>
                                            <p:strVal val="#ppt_x"/>
                                          </p:val>
                                        </p:tav>
                                      </p:tavLst>
                                    </p:anim>
                                    <p:anim calcmode="lin" valueType="num">
                                      <p:cBhvr additive="base">
                                        <p:cTn id="1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nodeType="clickEffect">
                                  <p:stCondLst>
                                    <p:cond delay="0"/>
                                  </p:stCondLst>
                                  <p:childTnLst>
                                    <p:set>
                                      <p:cBhvr>
                                        <p:cTn id="137" dur="1" fill="hold">
                                          <p:stCondLst>
                                            <p:cond delay="0"/>
                                          </p:stCondLst>
                                        </p:cTn>
                                        <p:tgtEl>
                                          <p:spTgt spid="27"/>
                                        </p:tgtEl>
                                        <p:attrNameLst>
                                          <p:attrName>style.visibility</p:attrName>
                                        </p:attrNameLst>
                                      </p:cBhvr>
                                      <p:to>
                                        <p:strVal val="visible"/>
                                      </p:to>
                                    </p:set>
                                    <p:anim calcmode="lin" valueType="num">
                                      <p:cBhvr additive="base">
                                        <p:cTn id="138" dur="500" fill="hold"/>
                                        <p:tgtEl>
                                          <p:spTgt spid="27"/>
                                        </p:tgtEl>
                                        <p:attrNameLst>
                                          <p:attrName>ppt_x</p:attrName>
                                        </p:attrNameLst>
                                      </p:cBhvr>
                                      <p:tavLst>
                                        <p:tav tm="0">
                                          <p:val>
                                            <p:strVal val="#ppt_x"/>
                                          </p:val>
                                        </p:tav>
                                        <p:tav tm="100000">
                                          <p:val>
                                            <p:strVal val="#ppt_x"/>
                                          </p:val>
                                        </p:tav>
                                      </p:tavLst>
                                    </p:anim>
                                    <p:anim calcmode="lin" valueType="num">
                                      <p:cBhvr additive="base">
                                        <p:cTn id="13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nodeType="clickEffect">
                                  <p:stCondLst>
                                    <p:cond delay="0"/>
                                  </p:stCondLst>
                                  <p:childTnLst>
                                    <p:set>
                                      <p:cBhvr>
                                        <p:cTn id="143" dur="1" fill="hold">
                                          <p:stCondLst>
                                            <p:cond delay="0"/>
                                          </p:stCondLst>
                                        </p:cTn>
                                        <p:tgtEl>
                                          <p:spTgt spid="45">
                                            <p:txEl>
                                              <p:pRg st="0" end="0"/>
                                            </p:txEl>
                                          </p:spTgt>
                                        </p:tgtEl>
                                        <p:attrNameLst>
                                          <p:attrName>style.visibility</p:attrName>
                                        </p:attrNameLst>
                                      </p:cBhvr>
                                      <p:to>
                                        <p:strVal val="visible"/>
                                      </p:to>
                                    </p:set>
                                    <p:anim calcmode="lin" valueType="num">
                                      <p:cBhvr additive="base">
                                        <p:cTn id="144"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145" dur="500" fill="hold"/>
                                        <p:tgtEl>
                                          <p:spTgt spid="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nodeType="clickEffect">
                                  <p:stCondLst>
                                    <p:cond delay="0"/>
                                  </p:stCondLst>
                                  <p:childTnLst>
                                    <p:set>
                                      <p:cBhvr>
                                        <p:cTn id="149" dur="1" fill="hold">
                                          <p:stCondLst>
                                            <p:cond delay="0"/>
                                          </p:stCondLst>
                                        </p:cTn>
                                        <p:tgtEl>
                                          <p:spTgt spid="11"/>
                                        </p:tgtEl>
                                        <p:attrNameLst>
                                          <p:attrName>style.visibility</p:attrName>
                                        </p:attrNameLst>
                                      </p:cBhvr>
                                      <p:to>
                                        <p:strVal val="visible"/>
                                      </p:to>
                                    </p:set>
                                    <p:anim calcmode="lin" valueType="num">
                                      <p:cBhvr additive="base">
                                        <p:cTn id="150" dur="500" fill="hold"/>
                                        <p:tgtEl>
                                          <p:spTgt spid="11"/>
                                        </p:tgtEl>
                                        <p:attrNameLst>
                                          <p:attrName>ppt_x</p:attrName>
                                        </p:attrNameLst>
                                      </p:cBhvr>
                                      <p:tavLst>
                                        <p:tav tm="0">
                                          <p:val>
                                            <p:strVal val="#ppt_x"/>
                                          </p:val>
                                        </p:tav>
                                        <p:tav tm="100000">
                                          <p:val>
                                            <p:strVal val="#ppt_x"/>
                                          </p:val>
                                        </p:tav>
                                      </p:tavLst>
                                    </p:anim>
                                    <p:anim calcmode="lin" valueType="num">
                                      <p:cBhvr additive="base">
                                        <p:cTn id="15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nodeType="clickEffect">
                                  <p:stCondLst>
                                    <p:cond delay="0"/>
                                  </p:stCondLst>
                                  <p:childTnLst>
                                    <p:set>
                                      <p:cBhvr>
                                        <p:cTn id="155" dur="1" fill="hold">
                                          <p:stCondLst>
                                            <p:cond delay="0"/>
                                          </p:stCondLst>
                                        </p:cTn>
                                        <p:tgtEl>
                                          <p:spTgt spid="26"/>
                                        </p:tgtEl>
                                        <p:attrNameLst>
                                          <p:attrName>style.visibility</p:attrName>
                                        </p:attrNameLst>
                                      </p:cBhvr>
                                      <p:to>
                                        <p:strVal val="visible"/>
                                      </p:to>
                                    </p:set>
                                    <p:anim calcmode="lin" valueType="num">
                                      <p:cBhvr additive="base">
                                        <p:cTn id="156" dur="500" fill="hold"/>
                                        <p:tgtEl>
                                          <p:spTgt spid="26"/>
                                        </p:tgtEl>
                                        <p:attrNameLst>
                                          <p:attrName>ppt_x</p:attrName>
                                        </p:attrNameLst>
                                      </p:cBhvr>
                                      <p:tavLst>
                                        <p:tav tm="0">
                                          <p:val>
                                            <p:strVal val="#ppt_x"/>
                                          </p:val>
                                        </p:tav>
                                        <p:tav tm="100000">
                                          <p:val>
                                            <p:strVal val="#ppt_x"/>
                                          </p:val>
                                        </p:tav>
                                      </p:tavLst>
                                    </p:anim>
                                    <p:anim calcmode="lin" valueType="num">
                                      <p:cBhvr additive="base">
                                        <p:cTn id="15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44"/>
                                        </p:tgtEl>
                                        <p:attrNameLst>
                                          <p:attrName>style.visibility</p:attrName>
                                        </p:attrNameLst>
                                      </p:cBhvr>
                                      <p:to>
                                        <p:strVal val="visible"/>
                                      </p:to>
                                    </p:set>
                                    <p:anim calcmode="lin" valueType="num">
                                      <p:cBhvr additive="base">
                                        <p:cTn id="162" dur="500" fill="hold"/>
                                        <p:tgtEl>
                                          <p:spTgt spid="44"/>
                                        </p:tgtEl>
                                        <p:attrNameLst>
                                          <p:attrName>ppt_x</p:attrName>
                                        </p:attrNameLst>
                                      </p:cBhvr>
                                      <p:tavLst>
                                        <p:tav tm="0">
                                          <p:val>
                                            <p:strVal val="#ppt_x"/>
                                          </p:val>
                                        </p:tav>
                                        <p:tav tm="100000">
                                          <p:val>
                                            <p:strVal val="#ppt_x"/>
                                          </p:val>
                                        </p:tav>
                                      </p:tavLst>
                                    </p:anim>
                                    <p:anim calcmode="lin" valueType="num">
                                      <p:cBhvr additive="base">
                                        <p:cTn id="16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nodeType="clickEffect">
                                  <p:stCondLst>
                                    <p:cond delay="0"/>
                                  </p:stCondLst>
                                  <p:childTnLst>
                                    <p:set>
                                      <p:cBhvr>
                                        <p:cTn id="167" dur="1" fill="hold">
                                          <p:stCondLst>
                                            <p:cond delay="0"/>
                                          </p:stCondLst>
                                        </p:cTn>
                                        <p:tgtEl>
                                          <p:spTgt spid="49"/>
                                        </p:tgtEl>
                                        <p:attrNameLst>
                                          <p:attrName>style.visibility</p:attrName>
                                        </p:attrNameLst>
                                      </p:cBhvr>
                                      <p:to>
                                        <p:strVal val="visible"/>
                                      </p:to>
                                    </p:set>
                                    <p:anim calcmode="lin" valueType="num">
                                      <p:cBhvr additive="base">
                                        <p:cTn id="168" dur="500" fill="hold"/>
                                        <p:tgtEl>
                                          <p:spTgt spid="49"/>
                                        </p:tgtEl>
                                        <p:attrNameLst>
                                          <p:attrName>ppt_x</p:attrName>
                                        </p:attrNameLst>
                                      </p:cBhvr>
                                      <p:tavLst>
                                        <p:tav tm="0">
                                          <p:val>
                                            <p:strVal val="#ppt_x"/>
                                          </p:val>
                                        </p:tav>
                                        <p:tav tm="100000">
                                          <p:val>
                                            <p:strVal val="#ppt_x"/>
                                          </p:val>
                                        </p:tav>
                                      </p:tavLst>
                                    </p:anim>
                                    <p:anim calcmode="lin" valueType="num">
                                      <p:cBhvr additive="base">
                                        <p:cTn id="169"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nodeType="clickEffect">
                                  <p:stCondLst>
                                    <p:cond delay="0"/>
                                  </p:stCondLst>
                                  <p:childTnLst>
                                    <p:set>
                                      <p:cBhvr>
                                        <p:cTn id="173" dur="1" fill="hold">
                                          <p:stCondLst>
                                            <p:cond delay="0"/>
                                          </p:stCondLst>
                                        </p:cTn>
                                        <p:tgtEl>
                                          <p:spTgt spid="30"/>
                                        </p:tgtEl>
                                        <p:attrNameLst>
                                          <p:attrName>style.visibility</p:attrName>
                                        </p:attrNameLst>
                                      </p:cBhvr>
                                      <p:to>
                                        <p:strVal val="visible"/>
                                      </p:to>
                                    </p:set>
                                    <p:anim calcmode="lin" valueType="num">
                                      <p:cBhvr additive="base">
                                        <p:cTn id="174" dur="500" fill="hold"/>
                                        <p:tgtEl>
                                          <p:spTgt spid="30"/>
                                        </p:tgtEl>
                                        <p:attrNameLst>
                                          <p:attrName>ppt_x</p:attrName>
                                        </p:attrNameLst>
                                      </p:cBhvr>
                                      <p:tavLst>
                                        <p:tav tm="0">
                                          <p:val>
                                            <p:strVal val="#ppt_x"/>
                                          </p:val>
                                        </p:tav>
                                        <p:tav tm="100000">
                                          <p:val>
                                            <p:strVal val="#ppt_x"/>
                                          </p:val>
                                        </p:tav>
                                      </p:tavLst>
                                    </p:anim>
                                    <p:anim calcmode="lin" valueType="num">
                                      <p:cBhvr additive="base">
                                        <p:cTn id="17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32"/>
                                        </p:tgtEl>
                                        <p:attrNameLst>
                                          <p:attrName>style.visibility</p:attrName>
                                        </p:attrNameLst>
                                      </p:cBhvr>
                                      <p:to>
                                        <p:strVal val="visible"/>
                                      </p:to>
                                    </p:set>
                                    <p:anim calcmode="lin" valueType="num">
                                      <p:cBhvr additive="base">
                                        <p:cTn id="180" dur="500" fill="hold"/>
                                        <p:tgtEl>
                                          <p:spTgt spid="32"/>
                                        </p:tgtEl>
                                        <p:attrNameLst>
                                          <p:attrName>ppt_x</p:attrName>
                                        </p:attrNameLst>
                                      </p:cBhvr>
                                      <p:tavLst>
                                        <p:tav tm="0">
                                          <p:val>
                                            <p:strVal val="#ppt_x"/>
                                          </p:val>
                                        </p:tav>
                                        <p:tav tm="100000">
                                          <p:val>
                                            <p:strVal val="#ppt_x"/>
                                          </p:val>
                                        </p:tav>
                                      </p:tavLst>
                                    </p:anim>
                                    <p:anim calcmode="lin" valueType="num">
                                      <p:cBhvr additive="base">
                                        <p:cTn id="18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nodeType="clickEffect">
                                  <p:stCondLst>
                                    <p:cond delay="0"/>
                                  </p:stCondLst>
                                  <p:childTnLst>
                                    <p:set>
                                      <p:cBhvr>
                                        <p:cTn id="185" dur="1" fill="hold">
                                          <p:stCondLst>
                                            <p:cond delay="0"/>
                                          </p:stCondLst>
                                        </p:cTn>
                                        <p:tgtEl>
                                          <p:spTgt spid="8"/>
                                        </p:tgtEl>
                                        <p:attrNameLst>
                                          <p:attrName>style.visibility</p:attrName>
                                        </p:attrNameLst>
                                      </p:cBhvr>
                                      <p:to>
                                        <p:strVal val="visible"/>
                                      </p:to>
                                    </p:set>
                                    <p:anim calcmode="lin" valueType="num">
                                      <p:cBhvr additive="base">
                                        <p:cTn id="186" dur="500" fill="hold"/>
                                        <p:tgtEl>
                                          <p:spTgt spid="8"/>
                                        </p:tgtEl>
                                        <p:attrNameLst>
                                          <p:attrName>ppt_x</p:attrName>
                                        </p:attrNameLst>
                                      </p:cBhvr>
                                      <p:tavLst>
                                        <p:tav tm="0">
                                          <p:val>
                                            <p:strVal val="#ppt_x"/>
                                          </p:val>
                                        </p:tav>
                                        <p:tav tm="100000">
                                          <p:val>
                                            <p:strVal val="#ppt_x"/>
                                          </p:val>
                                        </p:tav>
                                      </p:tavLst>
                                    </p:anim>
                                    <p:anim calcmode="lin" valueType="num">
                                      <p:cBhvr additive="base">
                                        <p:cTn id="18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1" grpId="0"/>
      <p:bldP spid="42" grpId="0"/>
      <p:bldP spid="43" grpId="0"/>
      <p:bldP spid="44" grpId="0"/>
      <p:bldP spid="46" grpId="0"/>
      <p:bldP spid="32" grpId="0"/>
      <p:bldP spid="34" grpId="0"/>
      <p:bldP spid="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mages (4).jpeg"/>
          <p:cNvPicPr>
            <a:picLocks noChangeAspect="1"/>
          </p:cNvPicPr>
          <p:nvPr/>
        </p:nvPicPr>
        <p:blipFill>
          <a:blip r:embed="rId3" cstate="print"/>
          <a:stretch>
            <a:fillRect/>
          </a:stretch>
        </p:blipFill>
        <p:spPr>
          <a:xfrm>
            <a:off x="7429500" y="0"/>
            <a:ext cx="1714500" cy="1143000"/>
          </a:xfrm>
          <a:prstGeom prst="rect">
            <a:avLst/>
          </a:prstGeom>
        </p:spPr>
      </p:pic>
      <p:sp>
        <p:nvSpPr>
          <p:cNvPr id="2" name="TextBox 1"/>
          <p:cNvSpPr txBox="1"/>
          <p:nvPr/>
        </p:nvSpPr>
        <p:spPr>
          <a:xfrm>
            <a:off x="2286000" y="217557"/>
            <a:ext cx="5562600" cy="707886"/>
          </a:xfrm>
          <a:prstGeom prst="rect">
            <a:avLst/>
          </a:prstGeom>
          <a:noFill/>
        </p:spPr>
        <p:txBody>
          <a:bodyPr wrap="square" rtlCol="0">
            <a:spAutoFit/>
          </a:bodyPr>
          <a:lstStyle/>
          <a:p>
            <a:r>
              <a:rPr lang="bn-BD" sz="4000" dirty="0" smtClean="0">
                <a:solidFill>
                  <a:srgbClr val="FFFF00"/>
                </a:solidFill>
                <a:latin typeface="NikoshBAN" panose="02000000000000000000" pitchFamily="2" charset="0"/>
                <a:cs typeface="NikoshBAN" panose="02000000000000000000" pitchFamily="2" charset="0"/>
              </a:rPr>
              <a:t>ডিসি মোটরের টর্ক উৎপাদন </a:t>
            </a:r>
            <a:endParaRPr lang="en-US" sz="4000" dirty="0">
              <a:solidFill>
                <a:srgbClr val="FFFF00"/>
              </a:solidFill>
              <a:latin typeface="NikoshBAN" panose="02000000000000000000" pitchFamily="2" charset="0"/>
              <a:cs typeface="NikoshBAN" panose="02000000000000000000" pitchFamily="2" charset="0"/>
            </a:endParaRPr>
          </a:p>
        </p:txBody>
      </p:sp>
      <p:sp>
        <p:nvSpPr>
          <p:cNvPr id="3" name="TextBox 2"/>
          <p:cNvSpPr txBox="1"/>
          <p:nvPr/>
        </p:nvSpPr>
        <p:spPr>
          <a:xfrm>
            <a:off x="304800" y="1371600"/>
            <a:ext cx="8686800" cy="1938992"/>
          </a:xfrm>
          <a:prstGeom prst="rect">
            <a:avLst/>
          </a:prstGeom>
          <a:noFill/>
        </p:spPr>
        <p:txBody>
          <a:bodyPr wrap="square" rtlCol="0">
            <a:spAutoFit/>
          </a:bodyPr>
          <a:lstStyle/>
          <a:p>
            <a:r>
              <a:rPr lang="bn-IN" sz="2400" dirty="0" smtClean="0">
                <a:solidFill>
                  <a:schemeClr val="accent5">
                    <a:lumMod val="60000"/>
                    <a:lumOff val="40000"/>
                  </a:schemeClr>
                </a:solidFill>
                <a:latin typeface="NikoshBAN" panose="02000000000000000000" pitchFamily="2" charset="0"/>
                <a:cs typeface="NikoshBAN" panose="02000000000000000000" pitchFamily="2" charset="0"/>
              </a:rPr>
              <a:t>ডিসি জেনারেটেরের ন্যায় ডিসি মোটরেও </a:t>
            </a:r>
            <a:r>
              <a:rPr lang="en-US" sz="2400" dirty="0" smtClean="0">
                <a:solidFill>
                  <a:schemeClr val="accent5">
                    <a:lumMod val="60000"/>
                    <a:lumOff val="40000"/>
                  </a:schemeClr>
                </a:solidFill>
                <a:cs typeface="NikoshBAN" panose="02000000000000000000" pitchFamily="2" charset="0"/>
              </a:rPr>
              <a:t>NS </a:t>
            </a:r>
            <a:r>
              <a:rPr lang="bn-BD" sz="2400" dirty="0" smtClean="0">
                <a:solidFill>
                  <a:schemeClr val="accent5">
                    <a:lumMod val="60000"/>
                    <a:lumOff val="40000"/>
                  </a:schemeClr>
                </a:solidFill>
                <a:cs typeface="NikoshBAN" panose="02000000000000000000" pitchFamily="2" charset="0"/>
              </a:rPr>
              <a:t>এবং  পোল আছে। মনে করি, মোটরের আর্মেচারকে একটি দুই পোল চৌম্বক ক্ষেত্রের মধ্যে বসানো হয়েছে। তাই ডিসি মোটরের ফিল্ডে বিদ্যুৎ সরবরাহ দেয়া হলে ফ্লাক্স  পোল হতে  পোলের দিকে প্রবাহিত হয়। ফলে আর্মেচার কন্ডাক্টরে কারেন্ট প্রবাহিত হওয়ায় এর চারদিকে ফ্লাক্স উৎপন্ন হয়। এদের উভয় ফ্লাক্সের ইন্টার </a:t>
            </a:r>
            <a:r>
              <a:rPr lang="bn-IN" sz="2400" dirty="0" smtClean="0">
                <a:solidFill>
                  <a:schemeClr val="accent5">
                    <a:lumMod val="60000"/>
                    <a:lumOff val="40000"/>
                  </a:schemeClr>
                </a:solidFill>
                <a:cs typeface="NikoshBAN" panose="02000000000000000000" pitchFamily="2" charset="0"/>
              </a:rPr>
              <a:t>অ্যাকশনের ফলে আর্মেচারে ঘূর্ণন সৃষ্টির জন্য টর্ক উৎপন্ন হয়। </a:t>
            </a:r>
            <a:endParaRPr lang="en-US" sz="2400" dirty="0">
              <a:solidFill>
                <a:schemeClr val="accent5">
                  <a:lumMod val="60000"/>
                  <a:lumOff val="40000"/>
                </a:schemeClr>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4600" y="3539192"/>
            <a:ext cx="4043362" cy="2861092"/>
          </a:xfrm>
          <a:prstGeom prst="rect">
            <a:avLst/>
          </a:prstGeom>
        </p:spPr>
      </p:pic>
    </p:spTree>
    <p:extLst>
      <p:ext uri="{BB962C8B-B14F-4D97-AF65-F5344CB8AC3E}">
        <p14:creationId xmlns:p14="http://schemas.microsoft.com/office/powerpoint/2010/main" val="4036367367"/>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mages (4).jpeg"/>
          <p:cNvPicPr>
            <a:picLocks noChangeAspect="1"/>
          </p:cNvPicPr>
          <p:nvPr/>
        </p:nvPicPr>
        <p:blipFill>
          <a:blip r:embed="rId3" cstate="print"/>
          <a:stretch>
            <a:fillRect/>
          </a:stretch>
        </p:blipFill>
        <p:spPr>
          <a:xfrm>
            <a:off x="7429500" y="0"/>
            <a:ext cx="1714500" cy="1143000"/>
          </a:xfrm>
          <a:prstGeom prst="rect">
            <a:avLst/>
          </a:prstGeom>
        </p:spPr>
      </p:pic>
      <p:sp>
        <p:nvSpPr>
          <p:cNvPr id="2" name="TextBox 1"/>
          <p:cNvSpPr txBox="1"/>
          <p:nvPr/>
        </p:nvSpPr>
        <p:spPr>
          <a:xfrm>
            <a:off x="2171700" y="147407"/>
            <a:ext cx="4419600" cy="707886"/>
          </a:xfrm>
          <a:prstGeom prst="rect">
            <a:avLst/>
          </a:prstGeom>
          <a:noFill/>
        </p:spPr>
        <p:txBody>
          <a:bodyPr wrap="square" rtlCol="0">
            <a:spAutoFit/>
          </a:bodyPr>
          <a:lstStyle/>
          <a:p>
            <a:r>
              <a:rPr lang="bn-IN" sz="4000" dirty="0" smtClean="0">
                <a:solidFill>
                  <a:srgbClr val="FFFF00"/>
                </a:solidFill>
                <a:latin typeface="NikoshBAN" panose="02000000000000000000" pitchFamily="2" charset="0"/>
                <a:cs typeface="NikoshBAN" panose="02000000000000000000" pitchFamily="2" charset="0"/>
              </a:rPr>
              <a:t>কম্যুটেটর ও ব্রাশের কাজ </a:t>
            </a:r>
            <a:endParaRPr lang="en-US" sz="4000" dirty="0">
              <a:solidFill>
                <a:srgbClr val="FFFF00"/>
              </a:solidFill>
              <a:latin typeface="NikoshBAN" panose="02000000000000000000" pitchFamily="2" charset="0"/>
              <a:cs typeface="NikoshBAN" panose="02000000000000000000" pitchFamily="2" charset="0"/>
            </a:endParaRPr>
          </a:p>
        </p:txBody>
      </p:sp>
      <p:sp>
        <p:nvSpPr>
          <p:cNvPr id="3" name="TextBox 2"/>
          <p:cNvSpPr txBox="1"/>
          <p:nvPr/>
        </p:nvSpPr>
        <p:spPr>
          <a:xfrm>
            <a:off x="304800" y="1500857"/>
            <a:ext cx="8686800" cy="1200329"/>
          </a:xfrm>
          <a:prstGeom prst="rect">
            <a:avLst/>
          </a:prstGeom>
          <a:noFill/>
        </p:spPr>
        <p:txBody>
          <a:bodyPr wrap="square" rtlCol="0">
            <a:spAutoFit/>
          </a:bodyPr>
          <a:lstStyle/>
          <a:p>
            <a:r>
              <a:rPr lang="bn-IN" sz="2400" dirty="0" smtClean="0">
                <a:solidFill>
                  <a:schemeClr val="accent5">
                    <a:lumMod val="60000"/>
                    <a:lumOff val="40000"/>
                  </a:schemeClr>
                </a:solidFill>
                <a:latin typeface="NikoshBAN" panose="02000000000000000000" pitchFamily="2" charset="0"/>
                <a:cs typeface="NikoshBAN" panose="02000000000000000000" pitchFamily="2" charset="0"/>
              </a:rPr>
              <a:t>সবসময় একইদিকে টর্ক উৎপন্ন করার জন্য ডিসি মোটরের আর্মেচার কন্ডাক্টরে কারেন্টের দিক পরিবর্তন করতে হয়। তাই আর্মেচার কন্ডাক্টরে সঠিক সময়ে কারন্টের দিক পরিবর্তন করার জন্য </a:t>
            </a:r>
            <a:r>
              <a:rPr lang="bn-IN" sz="2400" dirty="0" smtClean="0">
                <a:solidFill>
                  <a:srgbClr val="FFFF00"/>
                </a:solidFill>
                <a:latin typeface="NikoshBAN" panose="02000000000000000000" pitchFamily="2" charset="0"/>
                <a:cs typeface="NikoshBAN" panose="02000000000000000000" pitchFamily="2" charset="0"/>
              </a:rPr>
              <a:t>কম্যুটেটর ও ব্রাশ ব্যাবহার করা হয়। </a:t>
            </a:r>
            <a:endParaRPr lang="en-US" sz="2400" dirty="0">
              <a:solidFill>
                <a:schemeClr val="accent5">
                  <a:lumMod val="60000"/>
                  <a:lumOff val="40000"/>
                </a:schemeClr>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3276600"/>
            <a:ext cx="3477750" cy="2209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29200" y="3276600"/>
            <a:ext cx="3429000" cy="2209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1" name="TextBox 10"/>
          <p:cNvSpPr txBox="1"/>
          <p:nvPr/>
        </p:nvSpPr>
        <p:spPr>
          <a:xfrm>
            <a:off x="304800" y="3059043"/>
            <a:ext cx="8473618" cy="1261884"/>
          </a:xfrm>
          <a:prstGeom prst="rect">
            <a:avLst/>
          </a:prstGeom>
          <a:noFill/>
        </p:spPr>
        <p:txBody>
          <a:bodyPr wrap="square" rtlCol="0">
            <a:spAutoFit/>
          </a:bodyPr>
          <a:lstStyle/>
          <a:p>
            <a:pPr marL="457200" indent="-457200">
              <a:buFont typeface="Wingdings" panose="05000000000000000000" pitchFamily="2" charset="2"/>
              <a:buChar char="§"/>
            </a:pPr>
            <a:r>
              <a:rPr lang="bn-IN" sz="2800" dirty="0">
                <a:solidFill>
                  <a:srgbClr val="FFFF00"/>
                </a:solidFill>
                <a:latin typeface="NikoshBAN" panose="02000000000000000000" pitchFamily="2" charset="0"/>
                <a:cs typeface="NikoshBAN" panose="02000000000000000000" pitchFamily="2" charset="0"/>
              </a:rPr>
              <a:t>স্টার্টার ও ওভার লোড কয়েলের কাজ </a:t>
            </a:r>
            <a:endParaRPr lang="bn-IN" sz="2800" dirty="0" smtClean="0">
              <a:solidFill>
                <a:schemeClr val="accent5">
                  <a:lumMod val="60000"/>
                  <a:lumOff val="40000"/>
                </a:schemeClr>
              </a:solidFill>
              <a:latin typeface="NikoshBAN" panose="02000000000000000000" pitchFamily="2" charset="0"/>
              <a:cs typeface="NikoshBAN" panose="02000000000000000000" pitchFamily="2" charset="0"/>
            </a:endParaRPr>
          </a:p>
          <a:p>
            <a:pPr marL="342900" indent="-342900">
              <a:buFont typeface="Wingdings" panose="05000000000000000000" pitchFamily="2" charset="2"/>
              <a:buChar char="§"/>
            </a:pPr>
            <a:r>
              <a:rPr lang="bn-IN" sz="2400" dirty="0" smtClean="0">
                <a:latin typeface="NikoshBAN" panose="02000000000000000000" pitchFamily="2" charset="0"/>
                <a:cs typeface="NikoshBAN" panose="02000000000000000000" pitchFamily="2" charset="0"/>
              </a:rPr>
              <a:t>অতিরিক্ত কারন্টের হাত থেকে রক্ষা করার জন্য স্টার্টারের প্রয়োজন।</a:t>
            </a:r>
          </a:p>
          <a:p>
            <a:pPr marL="342900" indent="-342900">
              <a:buFont typeface="Wingdings" panose="05000000000000000000" pitchFamily="2" charset="2"/>
              <a:buChar char="§"/>
            </a:pPr>
            <a:r>
              <a:rPr lang="bn-IN" sz="2400" dirty="0" smtClean="0">
                <a:latin typeface="NikoshBAN" panose="02000000000000000000" pitchFamily="2" charset="0"/>
                <a:cs typeface="NikoshBAN" panose="02000000000000000000" pitchFamily="2" charset="0"/>
              </a:rPr>
              <a:t>ওভার লোড কয়েল অতিরিক্ত কারেন্ট প্রবাহের হাত থেকে আর্মেচারকে রক্ষা করে। </a:t>
            </a:r>
            <a:endParaRPr lang="en-US" sz="2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97820744"/>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xit" presetSubtype="0" fill="hold" grpId="0" nodeType="clickEffect">
                                  <p:stCondLst>
                                    <p:cond delay="0"/>
                                  </p:stCondLst>
                                  <p:childTnLst>
                                    <p:animEffect transition="out" filter="fade">
                                      <p:cBhvr>
                                        <p:cTn id="11" dur="1000"/>
                                        <p:tgtEl>
                                          <p:spTgt spid="2"/>
                                        </p:tgtEl>
                                      </p:cBhvr>
                                    </p:animEffect>
                                    <p:anim calcmode="lin" valueType="num">
                                      <p:cBhvr>
                                        <p:cTn id="12" dur="1000"/>
                                        <p:tgtEl>
                                          <p:spTgt spid="2"/>
                                        </p:tgtEl>
                                        <p:attrNameLst>
                                          <p:attrName>ppt_x</p:attrName>
                                        </p:attrNameLst>
                                      </p:cBhvr>
                                      <p:tavLst>
                                        <p:tav tm="0">
                                          <p:val>
                                            <p:strVal val="ppt_x"/>
                                          </p:val>
                                        </p:tav>
                                        <p:tav tm="100000">
                                          <p:val>
                                            <p:strVal val="ppt_x"/>
                                          </p:val>
                                        </p:tav>
                                      </p:tavLst>
                                    </p:anim>
                                    <p:anim calcmode="lin" valueType="num">
                                      <p:cBhvr>
                                        <p:cTn id="13" dur="1000"/>
                                        <p:tgtEl>
                                          <p:spTgt spid="2"/>
                                        </p:tgtEl>
                                        <p:attrNameLst>
                                          <p:attrName>ppt_y</p:attrName>
                                        </p:attrNameLst>
                                      </p:cBhvr>
                                      <p:tavLst>
                                        <p:tav tm="0">
                                          <p:val>
                                            <p:strVal val="ppt_y"/>
                                          </p:val>
                                        </p:tav>
                                        <p:tav tm="100000">
                                          <p:val>
                                            <p:strVal val="ppt_y+.1"/>
                                          </p:val>
                                        </p:tav>
                                      </p:tavLst>
                                    </p:anim>
                                    <p:set>
                                      <p:cBhvr>
                                        <p:cTn id="14" dur="1" fill="hold">
                                          <p:stCondLst>
                                            <p:cond delay="9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xit" presetSubtype="0" fill="hold" grpId="0" nodeType="clickEffect">
                                  <p:stCondLst>
                                    <p:cond delay="0"/>
                                  </p:stCondLst>
                                  <p:childTnLst>
                                    <p:animEffect transition="out" filter="fade">
                                      <p:cBhvr>
                                        <p:cTn id="18" dur="1000"/>
                                        <p:tgtEl>
                                          <p:spTgt spid="3"/>
                                        </p:tgtEl>
                                      </p:cBhvr>
                                    </p:animEffect>
                                    <p:anim calcmode="lin" valueType="num">
                                      <p:cBhvr>
                                        <p:cTn id="19" dur="1000"/>
                                        <p:tgtEl>
                                          <p:spTgt spid="3"/>
                                        </p:tgtEl>
                                        <p:attrNameLst>
                                          <p:attrName>ppt_x</p:attrName>
                                        </p:attrNameLst>
                                      </p:cBhvr>
                                      <p:tavLst>
                                        <p:tav tm="0">
                                          <p:val>
                                            <p:strVal val="ppt_x"/>
                                          </p:val>
                                        </p:tav>
                                        <p:tav tm="100000">
                                          <p:val>
                                            <p:strVal val="ppt_x"/>
                                          </p:val>
                                        </p:tav>
                                      </p:tavLst>
                                    </p:anim>
                                    <p:anim calcmode="lin" valueType="num">
                                      <p:cBhvr>
                                        <p:cTn id="20" dur="1000"/>
                                        <p:tgtEl>
                                          <p:spTgt spid="3"/>
                                        </p:tgtEl>
                                        <p:attrNameLst>
                                          <p:attrName>ppt_y</p:attrName>
                                        </p:attrNameLst>
                                      </p:cBhvr>
                                      <p:tavLst>
                                        <p:tav tm="0">
                                          <p:val>
                                            <p:strVal val="ppt_y"/>
                                          </p:val>
                                        </p:tav>
                                        <p:tav tm="100000">
                                          <p:val>
                                            <p:strVal val="ppt_y+.1"/>
                                          </p:val>
                                        </p:tav>
                                      </p:tavLst>
                                    </p:anim>
                                    <p:set>
                                      <p:cBhvr>
                                        <p:cTn id="21" dur="1" fill="hold">
                                          <p:stCondLst>
                                            <p:cond delay="999"/>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 presetClass="exit" presetSubtype="4" fill="hold" nodeType="clickEffect">
                                  <p:stCondLst>
                                    <p:cond delay="0"/>
                                  </p:stCondLst>
                                  <p:childTnLst>
                                    <p:anim calcmode="lin" valueType="num">
                                      <p:cBhvr additive="base">
                                        <p:cTn id="25" dur="500"/>
                                        <p:tgtEl>
                                          <p:spTgt spid="6"/>
                                        </p:tgtEl>
                                        <p:attrNameLst>
                                          <p:attrName>ppt_x</p:attrName>
                                        </p:attrNameLst>
                                      </p:cBhvr>
                                      <p:tavLst>
                                        <p:tav tm="0">
                                          <p:val>
                                            <p:strVal val="ppt_x"/>
                                          </p:val>
                                        </p:tav>
                                        <p:tav tm="100000">
                                          <p:val>
                                            <p:strVal val="ppt_x"/>
                                          </p:val>
                                        </p:tav>
                                      </p:tavLst>
                                    </p:anim>
                                    <p:anim calcmode="lin" valueType="num">
                                      <p:cBhvr additive="base">
                                        <p:cTn id="26" dur="500"/>
                                        <p:tgtEl>
                                          <p:spTgt spid="6"/>
                                        </p:tgtEl>
                                        <p:attrNameLst>
                                          <p:attrName>ppt_y</p:attrName>
                                        </p:attrNameLst>
                                      </p:cBhvr>
                                      <p:tavLst>
                                        <p:tav tm="0">
                                          <p:val>
                                            <p:strVal val="ppt_y"/>
                                          </p:val>
                                        </p:tav>
                                        <p:tav tm="100000">
                                          <p:val>
                                            <p:strVal val="1+ppt_h/2"/>
                                          </p:val>
                                        </p:tav>
                                      </p:tavLst>
                                    </p:anim>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nodeType="clickEffect">
                                  <p:stCondLst>
                                    <p:cond delay="0"/>
                                  </p:stCondLst>
                                  <p:childTnLst>
                                    <p:anim calcmode="lin" valueType="num">
                                      <p:cBhvr additive="base">
                                        <p:cTn id="31" dur="500"/>
                                        <p:tgtEl>
                                          <p:spTgt spid="5"/>
                                        </p:tgtEl>
                                        <p:attrNameLst>
                                          <p:attrName>ppt_x</p:attrName>
                                        </p:attrNameLst>
                                      </p:cBhvr>
                                      <p:tavLst>
                                        <p:tav tm="0">
                                          <p:val>
                                            <p:strVal val="ppt_x"/>
                                          </p:val>
                                        </p:tav>
                                        <p:tav tm="100000">
                                          <p:val>
                                            <p:strVal val="ppt_x"/>
                                          </p:val>
                                        </p:tav>
                                      </p:tavLst>
                                    </p:anim>
                                    <p:anim calcmode="lin" valueType="num">
                                      <p:cBhvr additive="base">
                                        <p:cTn id="32" dur="500"/>
                                        <p:tgtEl>
                                          <p:spTgt spid="5"/>
                                        </p:tgtEl>
                                        <p:attrNameLst>
                                          <p:attrName>ppt_y</p:attrName>
                                        </p:attrNameLst>
                                      </p:cBhvr>
                                      <p:tavLst>
                                        <p:tav tm="0">
                                          <p:val>
                                            <p:strVal val="ppt_y"/>
                                          </p:val>
                                        </p:tav>
                                        <p:tav tm="100000">
                                          <p:val>
                                            <p:strVal val="1+ppt_h/2"/>
                                          </p:val>
                                        </p:tav>
                                      </p:tavLst>
                                    </p:anim>
                                    <p:set>
                                      <p:cBhvr>
                                        <p:cTn id="33" dur="1" fill="hold">
                                          <p:stCondLst>
                                            <p:cond delay="499"/>
                                          </p:stCondLst>
                                        </p:cTn>
                                        <p:tgtEl>
                                          <p:spTgt spid="5"/>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0-#ppt_w/2"/>
                                          </p:val>
                                        </p:tav>
                                        <p:tav tm="100000">
                                          <p:val>
                                            <p:strVal val="#ppt_x"/>
                                          </p:val>
                                        </p:tav>
                                      </p:tavLst>
                                    </p:anim>
                                    <p:anim calcmode="lin" valueType="num">
                                      <p:cBhvr additive="base">
                                        <p:cTn id="39"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F746B1-8C0A-49B8-ACD7-F2D37C1E48DB}" type="slidenum">
              <a:rPr lang="en-US" smtClean="0"/>
              <a:pPr/>
              <a:t>15</a:t>
            </a:fld>
            <a:endParaRPr lang="en-US"/>
          </a:p>
        </p:txBody>
      </p:sp>
      <p:pic>
        <p:nvPicPr>
          <p:cNvPr id="9" name="Picture 8"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10" name="TextBox 9"/>
          <p:cNvSpPr txBox="1"/>
          <p:nvPr/>
        </p:nvSpPr>
        <p:spPr>
          <a:xfrm>
            <a:off x="1372603" y="4742437"/>
            <a:ext cx="6934200" cy="1200329"/>
          </a:xfrm>
          <a:prstGeom prst="rect">
            <a:avLst/>
          </a:prstGeom>
          <a:noFill/>
        </p:spPr>
        <p:txBody>
          <a:bodyPr wrap="square" rtlCol="0">
            <a:spAutoFit/>
          </a:bodyPr>
          <a:lstStyle/>
          <a:p>
            <a:pPr algn="ctr"/>
            <a:r>
              <a:rPr lang="bn-IN" sz="3600" dirty="0" smtClean="0">
                <a:solidFill>
                  <a:srgbClr val="FFFF00"/>
                </a:solidFill>
                <a:latin typeface="NikoshBAN" panose="02000000000000000000" pitchFamily="2" charset="0"/>
                <a:cs typeface="NikoshBAN" panose="02000000000000000000" pitchFamily="2" charset="0"/>
              </a:rPr>
              <a:t>ডিসি মোটর প্রধানত কত প্রকার, এর প্রতিবেদন তৈরি করে আনবে। </a:t>
            </a:r>
            <a:endParaRPr lang="en-US" sz="4000" dirty="0">
              <a:solidFill>
                <a:srgbClr val="FFFF00"/>
              </a:solidFill>
              <a:latin typeface="NikoshBAN" panose="02000000000000000000" pitchFamily="2" charset="0"/>
              <a:cs typeface="NikoshBAN" panose="02000000000000000000" pitchFamily="2" charset="0"/>
            </a:endParaRPr>
          </a:p>
        </p:txBody>
      </p:sp>
      <p:grpSp>
        <p:nvGrpSpPr>
          <p:cNvPr id="6" name="Group 5"/>
          <p:cNvGrpSpPr/>
          <p:nvPr/>
        </p:nvGrpSpPr>
        <p:grpSpPr>
          <a:xfrm>
            <a:off x="0" y="1550684"/>
            <a:ext cx="9144000" cy="2945115"/>
            <a:chOff x="0" y="1550685"/>
            <a:chExt cx="9144000" cy="233331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50686"/>
              <a:ext cx="4572000" cy="2333309"/>
            </a:xfrm>
            <a:prstGeom prst="rect">
              <a:avLst/>
            </a:prstGeo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550685"/>
              <a:ext cx="4572000" cy="2333309"/>
            </a:xfrm>
            <a:prstGeom prst="rect">
              <a:avLst/>
            </a:prstGeom>
          </p:spPr>
        </p:pic>
      </p:grpSp>
      <p:sp>
        <p:nvSpPr>
          <p:cNvPr id="2" name="TextBox 1"/>
          <p:cNvSpPr txBox="1"/>
          <p:nvPr/>
        </p:nvSpPr>
        <p:spPr>
          <a:xfrm>
            <a:off x="2819400" y="229232"/>
            <a:ext cx="3810000" cy="1107996"/>
          </a:xfrm>
          <a:prstGeom prst="rect">
            <a:avLst/>
          </a:prstGeom>
          <a:noFill/>
        </p:spPr>
        <p:txBody>
          <a:bodyPr wrap="square" rtlCol="0">
            <a:spAutoFit/>
          </a:bodyPr>
          <a:lstStyle/>
          <a:p>
            <a:r>
              <a:rPr lang="bn-IN" sz="6600" dirty="0">
                <a:solidFill>
                  <a:srgbClr val="FFCC00"/>
                </a:solidFill>
                <a:latin typeface="NikoshBAN" pitchFamily="2" charset="0"/>
                <a:cs typeface="NikoshBAN" pitchFamily="2" charset="0"/>
              </a:rPr>
              <a:t>বাড়ির কাজ </a:t>
            </a:r>
            <a:endParaRPr lang="en-US" sz="6600" dirty="0">
              <a:solidFill>
                <a:srgbClr val="FFCC00"/>
              </a:solidFill>
              <a:latin typeface="NikoshBAN" pitchFamily="2" charset="0"/>
              <a:cs typeface="NikoshBAN" pitchFamily="2" charset="0"/>
            </a:endParaRPr>
          </a:p>
        </p:txBody>
      </p:sp>
    </p:spTree>
    <p:extLst>
      <p:ext uri="{BB962C8B-B14F-4D97-AF65-F5344CB8AC3E}">
        <p14:creationId xmlns:p14="http://schemas.microsoft.com/office/powerpoint/2010/main" val="1531219667"/>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plus(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F746B1-8C0A-49B8-ACD7-F2D37C1E48DB}" type="slidenum">
              <a:rPr lang="en-US" smtClean="0"/>
              <a:pPr/>
              <a:t>16</a:t>
            </a:fld>
            <a:endParaRPr lang="en-US"/>
          </a:p>
        </p:txBody>
      </p:sp>
      <p:pic>
        <p:nvPicPr>
          <p:cNvPr id="4" name="Picture 3"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5" name="TextBox 4"/>
          <p:cNvSpPr txBox="1"/>
          <p:nvPr/>
        </p:nvSpPr>
        <p:spPr>
          <a:xfrm>
            <a:off x="994237" y="1343919"/>
            <a:ext cx="7086600" cy="1107996"/>
          </a:xfrm>
          <a:prstGeom prst="rect">
            <a:avLst/>
          </a:prstGeom>
          <a:noFill/>
        </p:spPr>
        <p:txBody>
          <a:bodyPr wrap="square" rtlCol="0">
            <a:spAutoFit/>
          </a:bodyPr>
          <a:lstStyle/>
          <a:p>
            <a:pPr algn="ctr"/>
            <a:r>
              <a:rPr lang="en-US" sz="6600" dirty="0" err="1">
                <a:latin typeface="NikoshBAN" pitchFamily="2" charset="0"/>
                <a:cs typeface="NikoshBAN" pitchFamily="2" charset="0"/>
              </a:rPr>
              <a:t>সুস্থ্য</a:t>
            </a:r>
            <a:r>
              <a:rPr lang="en-US" sz="6600" dirty="0">
                <a:latin typeface="NikoshBAN" pitchFamily="2" charset="0"/>
                <a:cs typeface="NikoshBAN" pitchFamily="2" charset="0"/>
              </a:rPr>
              <a:t> </a:t>
            </a:r>
            <a:r>
              <a:rPr lang="en-US" sz="6600" dirty="0" err="1">
                <a:latin typeface="NikoshBAN" pitchFamily="2" charset="0"/>
                <a:cs typeface="NikoshBAN" pitchFamily="2" charset="0"/>
              </a:rPr>
              <a:t>এবং</a:t>
            </a:r>
            <a:r>
              <a:rPr lang="en-US" sz="6600" dirty="0">
                <a:latin typeface="NikoshBAN" pitchFamily="2" charset="0"/>
                <a:cs typeface="NikoshBAN" pitchFamily="2" charset="0"/>
              </a:rPr>
              <a:t> </a:t>
            </a:r>
            <a:r>
              <a:rPr lang="en-US" sz="6600" dirty="0" err="1">
                <a:latin typeface="NikoshBAN" pitchFamily="2" charset="0"/>
                <a:cs typeface="NikoshBAN" pitchFamily="2" charset="0"/>
              </a:rPr>
              <a:t>সুরক্ষিত</a:t>
            </a:r>
            <a:r>
              <a:rPr lang="en-US" sz="6600" dirty="0">
                <a:latin typeface="NikoshBAN" pitchFamily="2" charset="0"/>
                <a:cs typeface="NikoshBAN" pitchFamily="2" charset="0"/>
              </a:rPr>
              <a:t> </a:t>
            </a:r>
            <a:r>
              <a:rPr lang="en-US" sz="6600" dirty="0" err="1">
                <a:latin typeface="NikoshBAN" pitchFamily="2" charset="0"/>
                <a:cs typeface="NikoshBAN" pitchFamily="2" charset="0"/>
              </a:rPr>
              <a:t>থাকো</a:t>
            </a:r>
            <a:r>
              <a:rPr lang="en-US" sz="6600" dirty="0" smtClean="0">
                <a:latin typeface="NikoshBAN" pitchFamily="2" charset="0"/>
                <a:cs typeface="NikoshBAN" pitchFamily="2" charset="0"/>
              </a:rPr>
              <a:t>।</a:t>
            </a:r>
            <a:endParaRPr lang="bn-IN" sz="6600" dirty="0">
              <a:latin typeface="NikoshBAN" pitchFamily="2" charset="0"/>
              <a:cs typeface="NikoshBAN" pitchFamily="2" charset="0"/>
            </a:endParaRPr>
          </a:p>
        </p:txBody>
      </p:sp>
      <p:sp>
        <p:nvSpPr>
          <p:cNvPr id="7" name="TextBox 6"/>
          <p:cNvSpPr txBox="1"/>
          <p:nvPr/>
        </p:nvSpPr>
        <p:spPr>
          <a:xfrm>
            <a:off x="2286000" y="3810000"/>
            <a:ext cx="4114800" cy="1015663"/>
          </a:xfrm>
          <a:prstGeom prst="rect">
            <a:avLst/>
          </a:prstGeom>
          <a:noFill/>
        </p:spPr>
        <p:txBody>
          <a:bodyPr wrap="square" rtlCol="0">
            <a:spAutoFit/>
          </a:bodyPr>
          <a:lstStyle/>
          <a:p>
            <a:r>
              <a:rPr lang="bn-IN" sz="6000" dirty="0">
                <a:solidFill>
                  <a:srgbClr val="FFCC00"/>
                </a:solidFill>
                <a:latin typeface="NikoshBAN" pitchFamily="2" charset="0"/>
                <a:cs typeface="NikoshBAN" pitchFamily="2" charset="0"/>
              </a:rPr>
              <a:t>ধন্যবাদ সকলকে  </a:t>
            </a:r>
            <a:endParaRPr lang="en-US" sz="6000" dirty="0">
              <a:solidFill>
                <a:srgbClr val="FFCC00"/>
              </a:solidFill>
              <a:latin typeface="NikoshBAN" pitchFamily="2" charset="0"/>
              <a:cs typeface="NikoshBAN" pitchFamily="2" charset="0"/>
            </a:endParaRPr>
          </a:p>
        </p:txBody>
      </p:sp>
    </p:spTree>
    <p:extLst>
      <p:ext uri="{BB962C8B-B14F-4D97-AF65-F5344CB8AC3E}">
        <p14:creationId xmlns:p14="http://schemas.microsoft.com/office/powerpoint/2010/main" val="419762392"/>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F746B1-8C0A-49B8-ACD7-F2D37C1E48DB}" type="slidenum">
              <a:rPr lang="en-US" smtClean="0"/>
              <a:pPr/>
              <a:t>2</a:t>
            </a:fld>
            <a:endParaRPr lang="en-US"/>
          </a:p>
        </p:txBody>
      </p:sp>
      <p:sp>
        <p:nvSpPr>
          <p:cNvPr id="5" name="TextBox 4"/>
          <p:cNvSpPr txBox="1"/>
          <p:nvPr/>
        </p:nvSpPr>
        <p:spPr>
          <a:xfrm>
            <a:off x="3657600" y="59237"/>
            <a:ext cx="2209800"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4800" b="1" dirty="0" err="1" smtClean="0">
                <a:ln w="17780" cmpd="sng">
                  <a:solidFill>
                    <a:srgbClr val="FFFFFF"/>
                  </a:solidFill>
                  <a:prstDash val="solid"/>
                  <a:miter lim="800000"/>
                </a:ln>
                <a:solidFill>
                  <a:srgbClr val="FFFF00"/>
                </a:solidFill>
                <a:effectLst>
                  <a:outerShdw blurRad="50800" algn="tl" rotWithShape="0">
                    <a:srgbClr val="000000"/>
                  </a:outerShdw>
                </a:effectLst>
                <a:latin typeface="NikoshBAN" panose="02000000000000000000" pitchFamily="2" charset="0"/>
                <a:cs typeface="NikoshBAN" pitchFamily="2" charset="0"/>
              </a:rPr>
              <a:t>পরিচিতি</a:t>
            </a:r>
            <a:endParaRPr lang="en-US" sz="4800" b="1" dirty="0" smtClean="0">
              <a:ln w="17780" cmpd="sng">
                <a:solidFill>
                  <a:srgbClr val="FFFFFF"/>
                </a:solidFill>
                <a:prstDash val="solid"/>
                <a:miter lim="800000"/>
              </a:ln>
              <a:solidFill>
                <a:srgbClr val="FFFF00"/>
              </a:solidFill>
              <a:effectLst>
                <a:outerShdw blurRad="50800" algn="tl" rotWithShape="0">
                  <a:srgbClr val="000000"/>
                </a:outerShdw>
              </a:effectLst>
              <a:latin typeface="NikoshBAN" pitchFamily="2" charset="0"/>
              <a:cs typeface="NikoshBAN" pitchFamily="2" charset="0"/>
            </a:endParaRPr>
          </a:p>
        </p:txBody>
      </p:sp>
      <p:cxnSp>
        <p:nvCxnSpPr>
          <p:cNvPr id="10" name="Straight Connector 9"/>
          <p:cNvCxnSpPr/>
          <p:nvPr/>
        </p:nvCxnSpPr>
        <p:spPr>
          <a:xfrm>
            <a:off x="4723534" y="1061474"/>
            <a:ext cx="0" cy="483324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58595" y="1912801"/>
            <a:ext cx="0" cy="472633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Content Placeholder 3"/>
          <p:cNvSpPr txBox="1">
            <a:spLocks/>
          </p:cNvSpPr>
          <p:nvPr/>
        </p:nvSpPr>
        <p:spPr>
          <a:xfrm>
            <a:off x="533400" y="3581400"/>
            <a:ext cx="3429000" cy="2743200"/>
          </a:xfrm>
          <a:prstGeom prst="rect">
            <a:avLst/>
          </a:prstGeom>
        </p:spPr>
        <p:style>
          <a:lnRef idx="2">
            <a:schemeClr val="dk1">
              <a:shade val="50000"/>
            </a:schemeClr>
          </a:lnRef>
          <a:fillRef idx="1">
            <a:schemeClr val="dk1"/>
          </a:fillRef>
          <a:effectRef idx="0">
            <a:schemeClr val="dk1"/>
          </a:effectRef>
          <a:fontRef idx="minor">
            <a:schemeClr val="lt1"/>
          </a:fontRef>
        </p:style>
        <p:txBody>
          <a:bodyPr>
            <a:normAutofit/>
          </a:bodyPr>
          <a:lstStyle/>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r>
              <a:rPr kumimoji="0" lang="en-US" sz="2400" b="1" i="0" u="none" strike="noStrike" kern="1200" cap="none" spc="0" normalizeH="0" baseline="0" noProof="0" dirty="0" err="1">
                <a:ln>
                  <a:noFill/>
                </a:ln>
                <a:solidFill>
                  <a:schemeClr val="tx1"/>
                </a:solidFill>
                <a:effectLst/>
                <a:uLnTx/>
                <a:uFillTx/>
                <a:latin typeface="NikoshBAN" pitchFamily="2" charset="0"/>
                <a:cs typeface="NikoshBAN" pitchFamily="2" charset="0"/>
              </a:rPr>
              <a:t>মোঃ</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ইকবাল</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হোসেন</a:t>
            </a:r>
            <a:endPar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r>
              <a:rPr lang="en-US" sz="2400" b="1" baseline="0" dirty="0" err="1">
                <a:solidFill>
                  <a:schemeClr val="tx1"/>
                </a:solidFill>
                <a:latin typeface="NikoshBAN" pitchFamily="2" charset="0"/>
                <a:cs typeface="NikoshBAN" pitchFamily="2" charset="0"/>
              </a:rPr>
              <a:t>সহকারি</a:t>
            </a:r>
            <a:r>
              <a:rPr lang="en-US" sz="2400" b="1" dirty="0">
                <a:solidFill>
                  <a:schemeClr val="tx1"/>
                </a:solidFill>
                <a:latin typeface="NikoshBAN" pitchFamily="2" charset="0"/>
                <a:cs typeface="NikoshBAN" pitchFamily="2" charset="0"/>
              </a:rPr>
              <a:t> </a:t>
            </a:r>
            <a:r>
              <a:rPr lang="en-US" sz="2400" b="1" dirty="0" err="1" smtClean="0">
                <a:solidFill>
                  <a:schemeClr val="tx1"/>
                </a:solidFill>
                <a:latin typeface="NikoshBAN" pitchFamily="2" charset="0"/>
                <a:cs typeface="NikoshBAN" pitchFamily="2" charset="0"/>
              </a:rPr>
              <a:t>শিক্ষক</a:t>
            </a:r>
            <a:endParaRPr lang="en-US" sz="2400" b="1" dirty="0">
              <a:solidFill>
                <a:schemeClr val="tx1"/>
              </a:solidFill>
              <a:latin typeface="NikoshBAN"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r>
              <a:rPr kumimoji="0" lang="en-US" sz="2400" b="1" i="0" u="none" strike="noStrike" kern="1200" cap="none" spc="0" normalizeH="0" baseline="0" noProof="0" dirty="0" err="1">
                <a:ln>
                  <a:noFill/>
                </a:ln>
                <a:solidFill>
                  <a:schemeClr val="tx1"/>
                </a:solidFill>
                <a:effectLst/>
                <a:uLnTx/>
                <a:uFillTx/>
                <a:latin typeface="NikoshBAN" pitchFamily="2" charset="0"/>
                <a:cs typeface="NikoshBAN" pitchFamily="2" charset="0"/>
              </a:rPr>
              <a:t>বরদিয়া</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কাজী</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সুলতান</a:t>
            </a:r>
            <a:r>
              <a:rPr lang="en-US" sz="2400" b="1" dirty="0">
                <a:solidFill>
                  <a:schemeClr val="tx1"/>
                </a:solidFill>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আহম্মেদ</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উচ্চ</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a:t>
            </a:r>
            <a:r>
              <a:rPr kumimoji="0" lang="en-US" sz="2400" b="1" i="0" u="none" strike="noStrike" kern="1200" cap="none" spc="0" normalizeH="0" noProof="0" dirty="0" err="1">
                <a:ln>
                  <a:noFill/>
                </a:ln>
                <a:solidFill>
                  <a:schemeClr val="tx1"/>
                </a:solidFill>
                <a:effectLst/>
                <a:uLnTx/>
                <a:uFillTx/>
                <a:latin typeface="NikoshBAN" pitchFamily="2" charset="0"/>
                <a:cs typeface="NikoshBAN" pitchFamily="2" charset="0"/>
              </a:rPr>
              <a:t>বিদ্যালয়</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a:t>
            </a: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r>
              <a:rPr lang="en-US" sz="2400" b="1" baseline="0" dirty="0" err="1">
                <a:solidFill>
                  <a:schemeClr val="tx1"/>
                </a:solidFill>
                <a:latin typeface="NikoshBAN" pitchFamily="2" charset="0"/>
                <a:cs typeface="NikoshBAN" pitchFamily="2" charset="0"/>
              </a:rPr>
              <a:t>মতলব</a:t>
            </a:r>
            <a:r>
              <a:rPr lang="en-US" sz="2400" b="1" dirty="0">
                <a:solidFill>
                  <a:schemeClr val="tx1"/>
                </a:solidFill>
                <a:latin typeface="NikoshBAN" pitchFamily="2" charset="0"/>
                <a:cs typeface="NikoshBAN" pitchFamily="2" charset="0"/>
              </a:rPr>
              <a:t> </a:t>
            </a:r>
            <a:r>
              <a:rPr lang="en-US" sz="2400" b="1" dirty="0" err="1">
                <a:solidFill>
                  <a:schemeClr val="tx1"/>
                </a:solidFill>
                <a:latin typeface="NikoshBAN" pitchFamily="2" charset="0"/>
                <a:cs typeface="NikoshBAN" pitchFamily="2" charset="0"/>
              </a:rPr>
              <a:t>দক্ষিণ</a:t>
            </a:r>
            <a:r>
              <a:rPr lang="en-US" sz="2400" b="1" dirty="0" smtClean="0">
                <a:solidFill>
                  <a:schemeClr val="tx1"/>
                </a:solidFill>
                <a:latin typeface="NikoshBAN" pitchFamily="2" charset="0"/>
                <a:cs typeface="NikoshBAN" pitchFamily="2" charset="0"/>
              </a:rPr>
              <a:t>,</a:t>
            </a:r>
            <a:r>
              <a:rPr lang="bn-IN" sz="2400" b="1" dirty="0" smtClean="0">
                <a:solidFill>
                  <a:schemeClr val="tx1"/>
                </a:solidFill>
                <a:latin typeface="NikoshBAN" pitchFamily="2" charset="0"/>
                <a:cs typeface="NikoshBAN" pitchFamily="2" charset="0"/>
              </a:rPr>
              <a:t> </a:t>
            </a:r>
            <a:r>
              <a:rPr lang="en-US" sz="2400" b="1" dirty="0" err="1" smtClean="0">
                <a:solidFill>
                  <a:schemeClr val="tx1"/>
                </a:solidFill>
                <a:latin typeface="NikoshBAN" pitchFamily="2" charset="0"/>
                <a:cs typeface="NikoshBAN" pitchFamily="2" charset="0"/>
              </a:rPr>
              <a:t>চাঁদপুর</a:t>
            </a:r>
            <a:r>
              <a:rPr lang="en-US" sz="2400" b="1" dirty="0">
                <a:solidFill>
                  <a:schemeClr val="tx1"/>
                </a:solidFill>
                <a:latin typeface="NikoshBAN" pitchFamily="2" charset="0"/>
                <a:cs typeface="NikoshBAN" pitchFamily="2" charset="0"/>
              </a:rPr>
              <a:t>।</a:t>
            </a: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r>
              <a:rPr kumimoji="0" lang="en-US" sz="2400" b="1" i="0" u="none" strike="noStrike" kern="1200" cap="none" spc="0" normalizeH="0" baseline="0" noProof="0" dirty="0" err="1">
                <a:ln>
                  <a:noFill/>
                </a:ln>
                <a:solidFill>
                  <a:schemeClr val="tx1"/>
                </a:solidFill>
                <a:effectLst/>
                <a:uLnTx/>
                <a:uFillTx/>
                <a:latin typeface="NikoshBAN" pitchFamily="2" charset="0"/>
                <a:cs typeface="NikoshBAN" pitchFamily="2" charset="0"/>
              </a:rPr>
              <a:t>মোবাঃ</a:t>
            </a:r>
            <a:r>
              <a:rPr kumimoji="0" lang="en-US" sz="2400" b="1" i="0" u="none" strike="noStrike" kern="1200" cap="none" spc="0" normalizeH="0" noProof="0" dirty="0">
                <a:ln>
                  <a:noFill/>
                </a:ln>
                <a:solidFill>
                  <a:schemeClr val="tx1"/>
                </a:solidFill>
                <a:effectLst/>
                <a:uLnTx/>
                <a:uFillTx/>
                <a:latin typeface="NikoshBAN" pitchFamily="2" charset="0"/>
                <a:cs typeface="NikoshBAN" pitchFamily="2" charset="0"/>
              </a:rPr>
              <a:t> 01830336596</a:t>
            </a:r>
            <a:endParaRPr kumimoji="0" lang="en-US" sz="2400" b="1" i="0" u="none" strike="noStrike" kern="1200" cap="none" spc="0" normalizeH="0" baseline="0" noProof="0" dirty="0">
              <a:ln>
                <a:noFill/>
              </a:ln>
              <a:solidFill>
                <a:schemeClr val="tx1"/>
              </a:solidFill>
              <a:effectLst/>
              <a:uLnTx/>
              <a:uFillTx/>
              <a:latin typeface="NikoshBAN" pitchFamily="2" charset="0"/>
              <a:cs typeface="NikoshBAN" pitchFamily="2" charset="0"/>
            </a:endParaRPr>
          </a:p>
        </p:txBody>
      </p:sp>
      <p:pic>
        <p:nvPicPr>
          <p:cNvPr id="12" name="Picture 11" descr="IMG_20201205_232019.jpg"/>
          <p:cNvPicPr>
            <a:picLocks noChangeAspect="1"/>
          </p:cNvPicPr>
          <p:nvPr/>
        </p:nvPicPr>
        <p:blipFill>
          <a:blip r:embed="rId2" cstate="print"/>
          <a:stretch>
            <a:fillRect/>
          </a:stretch>
        </p:blipFill>
        <p:spPr>
          <a:xfrm>
            <a:off x="990600" y="1066800"/>
            <a:ext cx="2438400"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Content Placeholder 3"/>
          <p:cNvSpPr txBox="1">
            <a:spLocks/>
          </p:cNvSpPr>
          <p:nvPr/>
        </p:nvSpPr>
        <p:spPr>
          <a:xfrm>
            <a:off x="5286375" y="3560618"/>
            <a:ext cx="3429000" cy="2743200"/>
          </a:xfrm>
          <a:prstGeom prst="rect">
            <a:avLst/>
          </a:prstGeom>
        </p:spPr>
        <p:style>
          <a:lnRef idx="3">
            <a:schemeClr val="lt1"/>
          </a:lnRef>
          <a:fillRef idx="1">
            <a:schemeClr val="dk1"/>
          </a:fillRef>
          <a:effectRef idx="1">
            <a:schemeClr val="dk1"/>
          </a:effectRef>
          <a:fontRef idx="minor">
            <a:schemeClr val="lt1"/>
          </a:fontRef>
        </p:style>
        <p:txBody>
          <a:bodyPr>
            <a:normAutofit/>
          </a:bodyPr>
          <a:lstStyle/>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endParaRPr lang="bn-IN" sz="2000" b="1" noProof="0" dirty="0">
              <a:solidFill>
                <a:schemeClr val="tx1"/>
              </a:solidFill>
              <a:latin typeface="SutonnyMJ"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r>
              <a:rPr lang="bn-IN" sz="2400" b="1" noProof="0" dirty="0">
                <a:solidFill>
                  <a:schemeClr val="tx1"/>
                </a:solidFill>
                <a:latin typeface="SutonnyMJ" pitchFamily="2" charset="0"/>
                <a:cs typeface="NikoshBAN" pitchFamily="2" charset="0"/>
              </a:rPr>
              <a:t>শ্রেণীঃ </a:t>
            </a:r>
            <a:r>
              <a:rPr lang="bn-IN" sz="2400" b="1" dirty="0" smtClean="0">
                <a:solidFill>
                  <a:schemeClr val="tx1"/>
                </a:solidFill>
                <a:latin typeface="SutonnyMJ" pitchFamily="2" charset="0"/>
                <a:cs typeface="NikoshBAN" pitchFamily="2" charset="0"/>
              </a:rPr>
              <a:t>নবম ( ভোকেশনাল)</a:t>
            </a:r>
            <a:endParaRPr lang="bn-IN" sz="2400" b="1" noProof="0" dirty="0">
              <a:solidFill>
                <a:schemeClr val="tx1"/>
              </a:solidFill>
              <a:latin typeface="SutonnyMJ" pitchFamily="2" charset="0"/>
              <a:cs typeface="NikoshBAN" pitchFamily="2" charset="0"/>
            </a:endParaRPr>
          </a:p>
          <a:p>
            <a:pPr marL="342900" indent="-342900" algn="ctr">
              <a:spcBef>
                <a:spcPts val="800"/>
              </a:spcBef>
              <a:defRPr/>
            </a:pPr>
            <a:r>
              <a:rPr lang="bn-IN" sz="2400" b="1" dirty="0">
                <a:solidFill>
                  <a:schemeClr val="tx1"/>
                </a:solidFill>
                <a:latin typeface="SutonnyMJ" pitchFamily="2" charset="0"/>
                <a:cs typeface="NikoshBAN" pitchFamily="2" charset="0"/>
              </a:rPr>
              <a:t>বিষয়ঃ </a:t>
            </a:r>
            <a:r>
              <a:rPr lang="bn-IN" sz="2400" b="1" dirty="0" smtClean="0">
                <a:solidFill>
                  <a:schemeClr val="tx1"/>
                </a:solidFill>
                <a:latin typeface="SutonnyMJ" pitchFamily="2" charset="0"/>
                <a:cs typeface="NikoshBAN" pitchFamily="2" charset="0"/>
              </a:rPr>
              <a:t>জেনারেল ইলেক্ট্রিসিটি ওয়ার্কস- ১ </a:t>
            </a:r>
            <a:endParaRPr lang="en-US" sz="2400" b="1" dirty="0" smtClean="0">
              <a:solidFill>
                <a:schemeClr val="tx1"/>
              </a:solidFill>
              <a:latin typeface="SutonnyMJ" pitchFamily="2" charset="0"/>
              <a:cs typeface="NikoshBAN" pitchFamily="2" charset="0"/>
            </a:endParaRPr>
          </a:p>
          <a:p>
            <a:pPr marL="342900" indent="-342900" algn="ctr">
              <a:spcBef>
                <a:spcPts val="800"/>
              </a:spcBef>
              <a:defRPr/>
            </a:pPr>
            <a:r>
              <a:rPr lang="en-US" sz="2400" b="1" dirty="0" err="1" smtClean="0">
                <a:solidFill>
                  <a:schemeClr val="tx1"/>
                </a:solidFill>
                <a:latin typeface="SutonnyMJ" pitchFamily="2" charset="0"/>
                <a:cs typeface="NikoshBAN" pitchFamily="2" charset="0"/>
              </a:rPr>
              <a:t>অধ্যায়ঃ</a:t>
            </a:r>
            <a:r>
              <a:rPr lang="bn-IN" sz="2400" b="1" dirty="0" smtClean="0">
                <a:solidFill>
                  <a:schemeClr val="tx1"/>
                </a:solidFill>
                <a:latin typeface="SutonnyMJ" pitchFamily="2" charset="0"/>
                <a:cs typeface="NikoshBAN" pitchFamily="2" charset="0"/>
              </a:rPr>
              <a:t> </a:t>
            </a:r>
            <a:r>
              <a:rPr lang="bn-BD" sz="2400" b="1" dirty="0" smtClean="0">
                <a:solidFill>
                  <a:schemeClr val="tx1"/>
                </a:solidFill>
                <a:latin typeface="SutonnyMJ" pitchFamily="2" charset="0"/>
                <a:cs typeface="NikoshBAN" pitchFamily="2" charset="0"/>
              </a:rPr>
              <a:t>সপ্তম </a:t>
            </a:r>
            <a:r>
              <a:rPr lang="en-US" sz="2800" dirty="0" smtClean="0">
                <a:ln w="0"/>
                <a:solidFill>
                  <a:schemeClr val="accent3">
                    <a:lumMod val="60000"/>
                    <a:lumOff val="40000"/>
                  </a:schemeClr>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2800" dirty="0" err="1" smtClean="0">
                <a:ln w="0"/>
                <a:solidFill>
                  <a:schemeClr val="accent3">
                    <a:lumMod val="60000"/>
                    <a:lumOff val="40000"/>
                  </a:schemeClr>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দ্বিতীয়</a:t>
            </a:r>
            <a:r>
              <a:rPr lang="en-US" sz="2800" dirty="0" smtClean="0">
                <a:ln w="0"/>
                <a:solidFill>
                  <a:schemeClr val="accent3">
                    <a:lumMod val="60000"/>
                    <a:lumOff val="40000"/>
                  </a:schemeClr>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 </a:t>
            </a:r>
            <a:r>
              <a:rPr lang="en-US" sz="2800" dirty="0" err="1" smtClean="0">
                <a:ln w="0"/>
                <a:solidFill>
                  <a:schemeClr val="accent3">
                    <a:lumMod val="60000"/>
                    <a:lumOff val="40000"/>
                  </a:schemeClr>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পত্র</a:t>
            </a:r>
            <a:r>
              <a:rPr lang="en-US" sz="2800" dirty="0" smtClean="0">
                <a:ln w="0"/>
                <a:solidFill>
                  <a:schemeClr val="accent3">
                    <a:lumMod val="60000"/>
                    <a:lumOff val="40000"/>
                  </a:schemeClr>
                </a:solidFill>
                <a:effectLst>
                  <a:outerShdw blurRad="38100" dist="25400" dir="5400000" algn="ctr" rotWithShape="0">
                    <a:srgbClr val="6E747A">
                      <a:alpha val="43000"/>
                    </a:srgbClr>
                  </a:outerShdw>
                </a:effectLst>
                <a:latin typeface="NikoshBAN" panose="02000000000000000000" pitchFamily="2" charset="0"/>
                <a:cs typeface="NikoshBAN" panose="02000000000000000000" pitchFamily="2" charset="0"/>
              </a:rPr>
              <a:t>)</a:t>
            </a:r>
            <a:endParaRPr lang="bn-IN" sz="2400" noProof="0" dirty="0">
              <a:ln w="0"/>
              <a:solidFill>
                <a:schemeClr val="accent3">
                  <a:lumMod val="60000"/>
                  <a:lumOff val="40000"/>
                </a:schemeClr>
              </a:solidFill>
              <a:effectLst>
                <a:outerShdw blurRad="38100" dist="25400" dir="5400000" algn="ctr" rotWithShape="0">
                  <a:srgbClr val="6E747A">
                    <a:alpha val="43000"/>
                  </a:srgbClr>
                </a:outerShdw>
              </a:effectLst>
              <a:latin typeface="NikoshBAN"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endParaRPr lang="bn-IN" sz="2000" b="1" noProof="0" dirty="0">
              <a:solidFill>
                <a:schemeClr val="tx1"/>
              </a:solidFill>
              <a:latin typeface="SutonnyMJ"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endParaRPr lang="bn-IN" sz="2000" b="1" noProof="0" dirty="0">
              <a:solidFill>
                <a:schemeClr val="tx1"/>
              </a:solidFill>
              <a:latin typeface="NikoshBAN"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endParaRPr lang="bn-IN" sz="2000" b="1" noProof="0" dirty="0">
              <a:solidFill>
                <a:schemeClr val="tx1"/>
              </a:solidFill>
              <a:latin typeface="NikoshBAN" pitchFamily="2" charset="0"/>
              <a:cs typeface="NikoshBAN" pitchFamily="2" charset="0"/>
            </a:endParaRPr>
          </a:p>
          <a:p>
            <a:pPr marL="342900" marR="0" lvl="0" indent="-342900" algn="ctr" defTabSz="914400" rtl="0" eaLnBrk="1" fontAlgn="auto" latinLnBrk="0" hangingPunct="1">
              <a:lnSpc>
                <a:spcPct val="100000"/>
              </a:lnSpc>
              <a:spcBef>
                <a:spcPts val="800"/>
              </a:spcBef>
              <a:spcAft>
                <a:spcPts val="0"/>
              </a:spcAft>
              <a:buClrTx/>
              <a:buSzTx/>
              <a:buFont typeface="Arial" pitchFamily="34" charset="0"/>
              <a:buNone/>
              <a:tabLst/>
              <a:defRPr/>
            </a:pPr>
            <a:endParaRPr kumimoji="0" lang="en-US" sz="2000" b="1" i="0" u="none" strike="noStrike" kern="1200" cap="none" spc="0" normalizeH="0" noProof="0" dirty="0">
              <a:ln>
                <a:noFill/>
              </a:ln>
              <a:solidFill>
                <a:schemeClr val="tx1"/>
              </a:solidFill>
              <a:effectLst/>
              <a:uLnTx/>
              <a:uFillTx/>
              <a:latin typeface="NikoshBAN" pitchFamily="2" charset="0"/>
              <a:ea typeface="+mn-ea"/>
              <a:cs typeface="NikoshBAN" pitchFamily="2" charset="0"/>
            </a:endParaRPr>
          </a:p>
        </p:txBody>
      </p:sp>
      <p:pic>
        <p:nvPicPr>
          <p:cNvPr id="9" name="Picture 8" descr="images (4).jpeg"/>
          <p:cNvPicPr>
            <a:picLocks noChangeAspect="1"/>
          </p:cNvPicPr>
          <p:nvPr/>
        </p:nvPicPr>
        <p:blipFill>
          <a:blip r:embed="rId3" cstate="print"/>
          <a:stretch>
            <a:fillRect/>
          </a:stretch>
        </p:blipFill>
        <p:spPr>
          <a:xfrm>
            <a:off x="7429500" y="0"/>
            <a:ext cx="1714500" cy="11430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1201209"/>
            <a:ext cx="1905000" cy="221500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264684142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1000" fill="hold"/>
                                        <p:tgtEl>
                                          <p:spTgt spid="12"/>
                                        </p:tgtEl>
                                        <p:attrNameLst>
                                          <p:attrName>ppt_w</p:attrName>
                                        </p:attrNameLst>
                                      </p:cBhvr>
                                      <p:tavLst>
                                        <p:tav tm="0">
                                          <p:val>
                                            <p:strVal val="#ppt_w*0.70"/>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Effect transition="in" filter="fade">
                                      <p:cBhvr>
                                        <p:cTn id="32" dur="1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inVertic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1" nodeType="clickEffect">
                                  <p:stCondLst>
                                    <p:cond delay="0"/>
                                  </p:stCondLst>
                                  <p:childTnLst>
                                    <p:set>
                                      <p:cBhvr>
                                        <p:cTn id="41" dur="1" fill="hold">
                                          <p:stCondLst>
                                            <p:cond delay="0"/>
                                          </p:stCondLst>
                                        </p:cTn>
                                        <p:tgtEl>
                                          <p:spTgt spid="15">
                                            <p:bg/>
                                          </p:spTgt>
                                        </p:tgtEl>
                                        <p:attrNameLst>
                                          <p:attrName>style.visibility</p:attrName>
                                        </p:attrNameLst>
                                      </p:cBhvr>
                                      <p:to>
                                        <p:strVal val="visible"/>
                                      </p:to>
                                    </p:set>
                                    <p:animEffect transition="in" filter="blinds(horizontal)">
                                      <p:cBhvr>
                                        <p:cTn id="42" dur="500"/>
                                        <p:tgtEl>
                                          <p:spTgt spid="15">
                                            <p:bg/>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1"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blinds(horizontal)">
                                      <p:cBhvr>
                                        <p:cTn id="47" dur="500"/>
                                        <p:tgtEl>
                                          <p:spTgt spid="1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1" nodeType="clickEffect">
                                  <p:stCondLst>
                                    <p:cond delay="0"/>
                                  </p:stCondLst>
                                  <p:childTnLst>
                                    <p:set>
                                      <p:cBhvr>
                                        <p:cTn id="51" dur="1" fill="hold">
                                          <p:stCondLst>
                                            <p:cond delay="0"/>
                                          </p:stCondLst>
                                        </p:cTn>
                                        <p:tgtEl>
                                          <p:spTgt spid="15">
                                            <p:txEl>
                                              <p:pRg st="1" end="1"/>
                                            </p:txEl>
                                          </p:spTgt>
                                        </p:tgtEl>
                                        <p:attrNameLst>
                                          <p:attrName>style.visibility</p:attrName>
                                        </p:attrNameLst>
                                      </p:cBhvr>
                                      <p:to>
                                        <p:strVal val="visible"/>
                                      </p:to>
                                    </p:set>
                                    <p:animEffect transition="in" filter="blinds(horizontal)">
                                      <p:cBhvr>
                                        <p:cTn id="52" dur="500"/>
                                        <p:tgtEl>
                                          <p:spTgt spid="1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1" nodeType="clickEffect">
                                  <p:stCondLst>
                                    <p:cond delay="0"/>
                                  </p:stCondLst>
                                  <p:childTnLst>
                                    <p:set>
                                      <p:cBhvr>
                                        <p:cTn id="56" dur="1" fill="hold">
                                          <p:stCondLst>
                                            <p:cond delay="0"/>
                                          </p:stCondLst>
                                        </p:cTn>
                                        <p:tgtEl>
                                          <p:spTgt spid="15">
                                            <p:txEl>
                                              <p:pRg st="2" end="2"/>
                                            </p:txEl>
                                          </p:spTgt>
                                        </p:tgtEl>
                                        <p:attrNameLst>
                                          <p:attrName>style.visibility</p:attrName>
                                        </p:attrNameLst>
                                      </p:cBhvr>
                                      <p:to>
                                        <p:strVal val="visible"/>
                                      </p:to>
                                    </p:set>
                                    <p:animEffect transition="in" filter="blinds(horizontal)">
                                      <p:cBhvr>
                                        <p:cTn id="57" dur="500"/>
                                        <p:tgtEl>
                                          <p:spTgt spid="15">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1" nodeType="clickEffect">
                                  <p:stCondLst>
                                    <p:cond delay="0"/>
                                  </p:stCondLst>
                                  <p:childTnLst>
                                    <p:set>
                                      <p:cBhvr>
                                        <p:cTn id="61" dur="1" fill="hold">
                                          <p:stCondLst>
                                            <p:cond delay="0"/>
                                          </p:stCondLst>
                                        </p:cTn>
                                        <p:tgtEl>
                                          <p:spTgt spid="15">
                                            <p:txEl>
                                              <p:pRg st="3" end="3"/>
                                            </p:txEl>
                                          </p:spTgt>
                                        </p:tgtEl>
                                        <p:attrNameLst>
                                          <p:attrName>style.visibility</p:attrName>
                                        </p:attrNameLst>
                                      </p:cBhvr>
                                      <p:to>
                                        <p:strVal val="visible"/>
                                      </p:to>
                                    </p:set>
                                    <p:animEffect transition="in" filter="blinds(horizontal)">
                                      <p:cBhvr>
                                        <p:cTn id="62" dur="500"/>
                                        <p:tgtEl>
                                          <p:spTgt spid="1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1" nodeType="clickEffect">
                                  <p:stCondLst>
                                    <p:cond delay="0"/>
                                  </p:stCondLst>
                                  <p:childTnLst>
                                    <p:set>
                                      <p:cBhvr>
                                        <p:cTn id="66" dur="1" fill="hold">
                                          <p:stCondLst>
                                            <p:cond delay="0"/>
                                          </p:stCondLst>
                                        </p:cTn>
                                        <p:tgtEl>
                                          <p:spTgt spid="15">
                                            <p:txEl>
                                              <p:pRg st="4" end="4"/>
                                            </p:txEl>
                                          </p:spTgt>
                                        </p:tgtEl>
                                        <p:attrNameLst>
                                          <p:attrName>style.visibility</p:attrName>
                                        </p:attrNameLst>
                                      </p:cBhvr>
                                      <p:to>
                                        <p:strVal val="visible"/>
                                      </p:to>
                                    </p:set>
                                    <p:animEffect transition="in" filter="blinds(horizontal)">
                                      <p:cBhvr>
                                        <p:cTn id="67" dur="500"/>
                                        <p:tgtEl>
                                          <p:spTgt spid="15">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16">
                                            <p:bg/>
                                          </p:spTgt>
                                        </p:tgtEl>
                                        <p:attrNameLst>
                                          <p:attrName>style.visibility</p:attrName>
                                        </p:attrNameLst>
                                      </p:cBhvr>
                                      <p:to>
                                        <p:strVal val="visible"/>
                                      </p:to>
                                    </p:set>
                                    <p:animEffect transition="in" filter="diamond(in)">
                                      <p:cBhvr>
                                        <p:cTn id="72" dur="2000"/>
                                        <p:tgtEl>
                                          <p:spTgt spid="16">
                                            <p:bg/>
                                          </p:spTgt>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16">
                                            <p:txEl>
                                              <p:pRg st="1" end="1"/>
                                            </p:txEl>
                                          </p:spTgt>
                                        </p:tgtEl>
                                        <p:attrNameLst>
                                          <p:attrName>style.visibility</p:attrName>
                                        </p:attrNameLst>
                                      </p:cBhvr>
                                      <p:to>
                                        <p:strVal val="visible"/>
                                      </p:to>
                                    </p:set>
                                    <p:animEffect transition="in" filter="diamond(in)">
                                      <p:cBhvr>
                                        <p:cTn id="77" dur="2000"/>
                                        <p:tgtEl>
                                          <p:spTgt spid="16">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16">
                                            <p:txEl>
                                              <p:pRg st="2" end="2"/>
                                            </p:txEl>
                                          </p:spTgt>
                                        </p:tgtEl>
                                        <p:attrNameLst>
                                          <p:attrName>style.visibility</p:attrName>
                                        </p:attrNameLst>
                                      </p:cBhvr>
                                      <p:to>
                                        <p:strVal val="visible"/>
                                      </p:to>
                                    </p:set>
                                    <p:animEffect transition="in" filter="diamond(in)">
                                      <p:cBhvr>
                                        <p:cTn id="82" dur="2000"/>
                                        <p:tgtEl>
                                          <p:spTgt spid="16">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16">
                                            <p:txEl>
                                              <p:pRg st="3" end="3"/>
                                            </p:txEl>
                                          </p:spTgt>
                                        </p:tgtEl>
                                        <p:attrNameLst>
                                          <p:attrName>style.visibility</p:attrName>
                                        </p:attrNameLst>
                                      </p:cBhvr>
                                      <p:to>
                                        <p:strVal val="visible"/>
                                      </p:to>
                                    </p:set>
                                    <p:animEffect transition="in" filter="diamond(in)">
                                      <p:cBhvr>
                                        <p:cTn id="87" dur="20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1" build="p" animBg="1"/>
      <p:bldP spid="1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FF746B1-8C0A-49B8-ACD7-F2D37C1E48DB}" type="slidenum">
              <a:rPr lang="en-US" smtClean="0"/>
              <a:pPr/>
              <a:t>3</a:t>
            </a:fld>
            <a:endParaRPr lang="en-US"/>
          </a:p>
        </p:txBody>
      </p:sp>
      <p:pic>
        <p:nvPicPr>
          <p:cNvPr id="9" name="Picture 8"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5" name="TextBox 4"/>
          <p:cNvSpPr txBox="1"/>
          <p:nvPr/>
        </p:nvSpPr>
        <p:spPr>
          <a:xfrm>
            <a:off x="2814275" y="1210292"/>
            <a:ext cx="2963000" cy="1015663"/>
          </a:xfrm>
          <a:prstGeom prst="rect">
            <a:avLst/>
          </a:prstGeom>
          <a:noFill/>
        </p:spPr>
        <p:txBody>
          <a:bodyPr wrap="square" rtlCol="0">
            <a:spAutoFit/>
          </a:bodyPr>
          <a:lstStyle/>
          <a:p>
            <a:pPr algn="ctr"/>
            <a:r>
              <a:rPr lang="bn-BD" sz="6000" b="1"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ডিসি মোটর </a:t>
            </a:r>
            <a:endParaRPr lang="bn-IN" sz="6000" b="1"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11" name="TextBox 10"/>
          <p:cNvSpPr txBox="1"/>
          <p:nvPr/>
        </p:nvSpPr>
        <p:spPr>
          <a:xfrm>
            <a:off x="2573200" y="51148"/>
            <a:ext cx="5562600" cy="1107996"/>
          </a:xfrm>
          <a:prstGeom prst="rect">
            <a:avLst/>
          </a:prstGeom>
          <a:noFill/>
        </p:spPr>
        <p:txBody>
          <a:bodyPr wrap="square" rtlCol="0">
            <a:spAutoFit/>
          </a:bodyPr>
          <a:lstStyle/>
          <a:p>
            <a:pPr lvl="0"/>
            <a:r>
              <a:rPr lang="en-US" sz="6600" dirty="0" err="1">
                <a:ln w="0"/>
                <a:solidFill>
                  <a:schemeClr val="accent4">
                    <a:lumMod val="40000"/>
                    <a:lumOff val="60000"/>
                  </a:schemeClr>
                </a:solidFill>
                <a:effectLst>
                  <a:outerShdw blurRad="38100" dist="19050" dir="2700000" algn="tl" rotWithShape="0">
                    <a:schemeClr val="dk1">
                      <a:alpha val="40000"/>
                    </a:schemeClr>
                  </a:outerShdw>
                </a:effectLst>
                <a:latin typeface="NikoshBAN" pitchFamily="2" charset="0"/>
                <a:cs typeface="NikoshBAN" pitchFamily="2" charset="0"/>
              </a:rPr>
              <a:t>আজকের</a:t>
            </a:r>
            <a:r>
              <a:rPr lang="en-US" sz="6600" dirty="0">
                <a:ln w="0"/>
                <a:solidFill>
                  <a:schemeClr val="accent4">
                    <a:lumMod val="40000"/>
                    <a:lumOff val="60000"/>
                  </a:schemeClr>
                </a:solidFill>
                <a:effectLst>
                  <a:outerShdw blurRad="38100" dist="19050" dir="2700000" algn="tl" rotWithShape="0">
                    <a:schemeClr val="dk1">
                      <a:alpha val="40000"/>
                    </a:schemeClr>
                  </a:outerShdw>
                </a:effectLst>
                <a:latin typeface="NikoshBAN" pitchFamily="2" charset="0"/>
                <a:cs typeface="NikoshBAN" pitchFamily="2" charset="0"/>
              </a:rPr>
              <a:t> </a:t>
            </a:r>
            <a:r>
              <a:rPr lang="en-US" sz="6600" dirty="0" err="1" smtClean="0">
                <a:ln w="0"/>
                <a:solidFill>
                  <a:schemeClr val="accent4">
                    <a:lumMod val="40000"/>
                    <a:lumOff val="60000"/>
                  </a:schemeClr>
                </a:solidFill>
                <a:effectLst>
                  <a:outerShdw blurRad="38100" dist="19050" dir="2700000" algn="tl" rotWithShape="0">
                    <a:schemeClr val="dk1">
                      <a:alpha val="40000"/>
                    </a:schemeClr>
                  </a:outerShdw>
                </a:effectLst>
                <a:latin typeface="NikoshBAN" pitchFamily="2" charset="0"/>
                <a:cs typeface="NikoshBAN" pitchFamily="2" charset="0"/>
              </a:rPr>
              <a:t>পাঠ</a:t>
            </a:r>
            <a:endParaRPr lang="en-US" sz="6600" dirty="0">
              <a:ln w="0"/>
              <a:solidFill>
                <a:schemeClr val="accent4">
                  <a:lumMod val="40000"/>
                  <a:lumOff val="60000"/>
                </a:schemeClr>
              </a:solidFill>
              <a:effectLst>
                <a:outerShdw blurRad="38100" dist="19050" dir="2700000" algn="tl" rotWithShape="0">
                  <a:schemeClr val="dk1">
                    <a:alpha val="40000"/>
                  </a:schemeClr>
                </a:outerShdw>
              </a:effectLst>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9398" y="2426333"/>
            <a:ext cx="4147402" cy="379158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392" y="2395538"/>
            <a:ext cx="3822383" cy="382238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64684142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0-#ppt_w/2"/>
                                          </p:val>
                                        </p:tav>
                                        <p:tav tm="100000">
                                          <p:val>
                                            <p:strVal val="#ppt_x"/>
                                          </p:val>
                                        </p:tav>
                                      </p:tavLst>
                                    </p:anim>
                                    <p:anim calcmode="lin" valueType="num">
                                      <p:cBhvr additive="base">
                                        <p:cTn id="13"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8" y="0"/>
            <a:ext cx="9137542" cy="43433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Slide Number Placeholder 2"/>
          <p:cNvSpPr>
            <a:spLocks noGrp="1"/>
          </p:cNvSpPr>
          <p:nvPr>
            <p:ph type="sldNum" sz="quarter" idx="12"/>
          </p:nvPr>
        </p:nvSpPr>
        <p:spPr/>
        <p:txBody>
          <a:bodyPr/>
          <a:lstStyle/>
          <a:p>
            <a:fld id="{0FF746B1-8C0A-49B8-ACD7-F2D37C1E48DB}" type="slidenum">
              <a:rPr lang="en-US" smtClean="0"/>
              <a:pPr/>
              <a:t>4</a:t>
            </a:fld>
            <a:endParaRPr lang="en-US"/>
          </a:p>
        </p:txBody>
      </p:sp>
      <p:pic>
        <p:nvPicPr>
          <p:cNvPr id="12" name="Picture 11" descr="images (4).jpeg"/>
          <p:cNvPicPr>
            <a:picLocks noChangeAspect="1"/>
          </p:cNvPicPr>
          <p:nvPr/>
        </p:nvPicPr>
        <p:blipFill>
          <a:blip r:embed="rId3" cstate="print"/>
          <a:stretch>
            <a:fillRect/>
          </a:stretch>
        </p:blipFill>
        <p:spPr>
          <a:xfrm>
            <a:off x="7429500" y="0"/>
            <a:ext cx="1714500" cy="1143000"/>
          </a:xfrm>
          <a:prstGeom prst="rect">
            <a:avLst/>
          </a:prstGeom>
        </p:spPr>
      </p:pic>
      <p:sp>
        <p:nvSpPr>
          <p:cNvPr id="13" name="TextBox 12"/>
          <p:cNvSpPr txBox="1"/>
          <p:nvPr/>
        </p:nvSpPr>
        <p:spPr>
          <a:xfrm rot="20218361">
            <a:off x="-229445" y="609612"/>
            <a:ext cx="6013342" cy="830997"/>
          </a:xfrm>
          <a:prstGeom prst="rect">
            <a:avLst/>
          </a:prstGeom>
          <a:noFill/>
        </p:spPr>
        <p:txBody>
          <a:bodyPr wrap="square" rtlCol="0">
            <a:spAutoFit/>
          </a:bodyPr>
          <a:lstStyle/>
          <a:p>
            <a:r>
              <a:rPr lang="en-US" sz="4800" dirty="0" err="1">
                <a:solidFill>
                  <a:schemeClr val="bg1"/>
                </a:solidFill>
              </a:rPr>
              <a:t>আজকের</a:t>
            </a:r>
            <a:r>
              <a:rPr lang="en-US" sz="4800" dirty="0">
                <a:solidFill>
                  <a:schemeClr val="bg1"/>
                </a:solidFill>
              </a:rPr>
              <a:t> </a:t>
            </a:r>
            <a:r>
              <a:rPr lang="en-US" sz="4800" dirty="0" err="1">
                <a:solidFill>
                  <a:schemeClr val="bg1"/>
                </a:solidFill>
              </a:rPr>
              <a:t>ক্লাশের</a:t>
            </a:r>
            <a:r>
              <a:rPr lang="en-US" sz="4800" dirty="0">
                <a:solidFill>
                  <a:schemeClr val="bg1"/>
                </a:solidFill>
              </a:rPr>
              <a:t> </a:t>
            </a:r>
            <a:r>
              <a:rPr lang="en-US" sz="4800" dirty="0" err="1" smtClean="0">
                <a:solidFill>
                  <a:schemeClr val="bg1"/>
                </a:solidFill>
              </a:rPr>
              <a:t>শিখনফল</a:t>
            </a:r>
            <a:endParaRPr lang="en-US" sz="4800" dirty="0">
              <a:solidFill>
                <a:schemeClr val="bg1"/>
              </a:solidFill>
            </a:endParaRPr>
          </a:p>
        </p:txBody>
      </p:sp>
      <p:sp>
        <p:nvSpPr>
          <p:cNvPr id="14" name="TextBox 13"/>
          <p:cNvSpPr txBox="1"/>
          <p:nvPr/>
        </p:nvSpPr>
        <p:spPr>
          <a:xfrm>
            <a:off x="990600" y="4464563"/>
            <a:ext cx="7692001" cy="1298817"/>
          </a:xfrm>
          <a:prstGeom prst="rect">
            <a:avLst/>
          </a:prstGeom>
          <a:noFill/>
        </p:spPr>
        <p:txBody>
          <a:bodyPr wrap="square" rtlCol="0">
            <a:spAutoFit/>
          </a:bodyPr>
          <a:lstStyle/>
          <a:p>
            <a:pPr>
              <a:lnSpc>
                <a:spcPct val="140000"/>
              </a:lnSpc>
              <a:buFont typeface="Wingdings" pitchFamily="2" charset="2"/>
              <a:buChar char="v"/>
            </a:pPr>
            <a:r>
              <a:rPr lang="bn-IN" sz="2800" dirty="0" smtClean="0">
                <a:latin typeface="NikoshBAN" panose="02000000000000000000" pitchFamily="2" charset="0"/>
                <a:cs typeface="NikoshBAN" panose="02000000000000000000" pitchFamily="2" charset="0"/>
              </a:rPr>
              <a:t>ডিসি মোটর কি এবং এর শ্রেনীবিভাগ সম্পর্কে </a:t>
            </a:r>
            <a:r>
              <a:rPr lang="en-US" sz="2800" dirty="0" err="1"/>
              <a:t>জানতে</a:t>
            </a:r>
            <a:r>
              <a:rPr lang="en-US" sz="2800" dirty="0"/>
              <a:t> </a:t>
            </a:r>
            <a:r>
              <a:rPr lang="en-US" sz="2800" dirty="0" err="1" smtClean="0"/>
              <a:t>পারবে</a:t>
            </a:r>
            <a:r>
              <a:rPr lang="bn-IN" sz="2800" dirty="0" smtClean="0">
                <a:latin typeface="NikoshBAN" panose="02000000000000000000" pitchFamily="2" charset="0"/>
                <a:cs typeface="NikoshBAN" panose="02000000000000000000" pitchFamily="2" charset="0"/>
              </a:rPr>
              <a:t>। </a:t>
            </a:r>
            <a:endParaRPr lang="bn-IN" sz="2800" dirty="0" smtClean="0"/>
          </a:p>
          <a:p>
            <a:pPr>
              <a:lnSpc>
                <a:spcPct val="140000"/>
              </a:lnSpc>
              <a:buFont typeface="Wingdings" pitchFamily="2" charset="2"/>
              <a:buChar char="v"/>
            </a:pPr>
            <a:r>
              <a:rPr lang="bn-IN" sz="2800" dirty="0" smtClean="0">
                <a:latin typeface="NikoshBAN" panose="02000000000000000000" pitchFamily="2" charset="0"/>
                <a:cs typeface="NikoshBAN" panose="02000000000000000000" pitchFamily="2" charset="0"/>
              </a:rPr>
              <a:t>ডিসি মোটরের বিভিন্ন অংশ </a:t>
            </a:r>
            <a:r>
              <a:rPr lang="en-US" sz="2800" dirty="0" err="1" smtClean="0"/>
              <a:t>সম্পর্কে</a:t>
            </a:r>
            <a:r>
              <a:rPr lang="en-US" sz="2800" dirty="0" smtClean="0"/>
              <a:t> </a:t>
            </a:r>
            <a:r>
              <a:rPr lang="en-US" sz="2800" dirty="0" err="1" smtClean="0"/>
              <a:t>জানতে</a:t>
            </a:r>
            <a:r>
              <a:rPr lang="en-US" sz="2800" dirty="0" smtClean="0"/>
              <a:t> </a:t>
            </a:r>
            <a:r>
              <a:rPr lang="en-US" sz="2800" dirty="0" err="1" smtClean="0"/>
              <a:t>পারবে</a:t>
            </a:r>
            <a:r>
              <a:rPr lang="en-US" sz="2800" dirty="0" smtClean="0">
                <a:latin typeface="NikoshBAN" panose="02000000000000000000" pitchFamily="2" charset="0"/>
                <a:cs typeface="NikoshBAN" panose="02000000000000000000" pitchFamily="2" charset="0"/>
              </a:rPr>
              <a:t>।</a:t>
            </a:r>
            <a:endParaRPr lang="bn-IN" sz="28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90626215"/>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xEl>
                                              <p:pRg st="0" end="0"/>
                                            </p:txEl>
                                          </p:spTgt>
                                        </p:tgtEl>
                                        <p:attrNameLst>
                                          <p:attrName>style.visibility</p:attrName>
                                        </p:attrNameLst>
                                      </p:cBhvr>
                                      <p:to>
                                        <p:strVal val="visible"/>
                                      </p:to>
                                    </p:set>
                                    <p:anim calcmode="lin" valueType="num">
                                      <p:cBhvr additive="base">
                                        <p:cTn id="2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4">
                                            <p:txEl>
                                              <p:pRg st="1" end="1"/>
                                            </p:txEl>
                                          </p:spTgt>
                                        </p:tgtEl>
                                        <p:attrNameLst>
                                          <p:attrName>style.visibility</p:attrName>
                                        </p:attrNameLst>
                                      </p:cBhvr>
                                      <p:to>
                                        <p:strVal val="visible"/>
                                      </p:to>
                                    </p:set>
                                    <p:anim calcmode="lin" valueType="num">
                                      <p:cBhvr additive="base">
                                        <p:cTn id="30"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own Arrow 15"/>
          <p:cNvSpPr/>
          <p:nvPr/>
        </p:nvSpPr>
        <p:spPr>
          <a:xfrm rot="19634889">
            <a:off x="6309894" y="3269619"/>
            <a:ext cx="358429" cy="13071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2117601">
            <a:off x="2361435" y="2825367"/>
            <a:ext cx="289652" cy="1828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2" name="Rounded Rectangle 1"/>
          <p:cNvSpPr/>
          <p:nvPr/>
        </p:nvSpPr>
        <p:spPr>
          <a:xfrm>
            <a:off x="2926080" y="196259"/>
            <a:ext cx="1897380" cy="598082"/>
          </a:xfrm>
          <a:prstGeom prst="roundRect">
            <a:avLst/>
          </a:prstGeom>
        </p:spPr>
        <p:style>
          <a:lnRef idx="0">
            <a:schemeClr val="dk1"/>
          </a:lnRef>
          <a:fillRef idx="3">
            <a:schemeClr val="dk1"/>
          </a:fillRef>
          <a:effectRef idx="3">
            <a:schemeClr val="dk1"/>
          </a:effectRef>
          <a:fontRef idx="minor">
            <a:schemeClr val="lt1"/>
          </a:fontRef>
        </p:style>
        <p:txBody>
          <a:bodyPr rtlCol="0" anchor="ctr"/>
          <a:lstStyle/>
          <a:p>
            <a:r>
              <a:rPr lang="bn-IN" sz="3600" dirty="0" smtClean="0">
                <a:latin typeface="NikoshBAN" panose="02000000000000000000" pitchFamily="2" charset="0"/>
                <a:cs typeface="NikoshBAN" panose="02000000000000000000" pitchFamily="2" charset="0"/>
              </a:rPr>
              <a:t>ডিসি মোটর </a:t>
            </a:r>
            <a:endParaRPr lang="bn-IN" sz="3600" dirty="0">
              <a:solidFill>
                <a:srgbClr val="FFC000"/>
              </a:solidFill>
              <a:latin typeface="NikoshBAN" panose="02000000000000000000" pitchFamily="2" charset="0"/>
              <a:cs typeface="NikoshBAN" panose="02000000000000000000" pitchFamily="2" charset="0"/>
            </a:endParaRPr>
          </a:p>
        </p:txBody>
      </p:sp>
      <p:sp>
        <p:nvSpPr>
          <p:cNvPr id="7" name="TextBox 6"/>
          <p:cNvSpPr txBox="1"/>
          <p:nvPr/>
        </p:nvSpPr>
        <p:spPr>
          <a:xfrm>
            <a:off x="381000" y="990600"/>
            <a:ext cx="8763000"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মোটর এমন একটি মেশিন যার সাহায্যে বৈদ্যুতিক শক্তিকে যান্ত্রিক শক্তিতে রূপান্তরিত করা হয়। </a:t>
            </a:r>
          </a:p>
          <a:p>
            <a:r>
              <a:rPr lang="bn-IN" sz="2800" dirty="0" smtClean="0">
                <a:latin typeface="NikoshBAN" panose="02000000000000000000" pitchFamily="2" charset="0"/>
                <a:cs typeface="NikoshBAN" panose="02000000000000000000" pitchFamily="2" charset="0"/>
              </a:rPr>
              <a:t>আর ডিসি মোটর ডিসি বৈদ্যুতিক শক্তিকে যান্ত্রিক শক্তিতে রূপান্তরিত করে। </a:t>
            </a:r>
            <a:endParaRPr lang="bn-IN" sz="28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4648200"/>
            <a:ext cx="2466975" cy="18478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1" y="4648201"/>
            <a:ext cx="2442210" cy="18478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Rounded Rectangle 5"/>
          <p:cNvSpPr/>
          <p:nvPr/>
        </p:nvSpPr>
        <p:spPr>
          <a:xfrm>
            <a:off x="2209800" y="2571854"/>
            <a:ext cx="4419600" cy="9716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atin typeface="NikoshBAN" panose="02000000000000000000" pitchFamily="2" charset="0"/>
                <a:cs typeface="NikoshBAN" panose="02000000000000000000" pitchFamily="2" charset="0"/>
              </a:rPr>
              <a:t>ডিসি মোটরের প্রধান অংশ </a:t>
            </a:r>
            <a:endParaRPr lang="en-US" sz="4000" dirty="0">
              <a:latin typeface="NikoshBAN" panose="02000000000000000000" pitchFamily="2" charset="0"/>
              <a:cs typeface="NikoshBAN" panose="02000000000000000000" pitchFamily="2" charset="0"/>
            </a:endParaRPr>
          </a:p>
        </p:txBody>
      </p:sp>
      <p:cxnSp>
        <p:nvCxnSpPr>
          <p:cNvPr id="18" name="Straight Arrow Connector 17"/>
          <p:cNvCxnSpPr/>
          <p:nvPr/>
        </p:nvCxnSpPr>
        <p:spPr>
          <a:xfrm>
            <a:off x="2590800" y="5029200"/>
            <a:ext cx="9906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0" name="TextBox 19"/>
          <p:cNvSpPr txBox="1"/>
          <p:nvPr/>
        </p:nvSpPr>
        <p:spPr>
          <a:xfrm>
            <a:off x="3611880" y="4798367"/>
            <a:ext cx="838200" cy="461665"/>
          </a:xfrm>
          <a:prstGeom prst="rect">
            <a:avLst/>
          </a:prstGeom>
          <a:noFill/>
        </p:spPr>
        <p:txBody>
          <a:bodyPr wrap="square" rtlCol="0">
            <a:spAutoFit/>
          </a:bodyPr>
          <a:lstStyle/>
          <a:p>
            <a:r>
              <a:rPr lang="en-US" sz="2400" dirty="0" smtClean="0"/>
              <a:t>Field</a:t>
            </a:r>
            <a:endParaRPr lang="en-US" sz="2400" dirty="0"/>
          </a:p>
        </p:txBody>
      </p:sp>
      <p:cxnSp>
        <p:nvCxnSpPr>
          <p:cNvPr id="22" name="Straight Arrow Connector 21"/>
          <p:cNvCxnSpPr/>
          <p:nvPr/>
        </p:nvCxnSpPr>
        <p:spPr>
          <a:xfrm flipH="1">
            <a:off x="5334000" y="5791200"/>
            <a:ext cx="914400"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4" name="TextBox 23"/>
          <p:cNvSpPr txBox="1"/>
          <p:nvPr/>
        </p:nvSpPr>
        <p:spPr>
          <a:xfrm>
            <a:off x="3973830" y="5560367"/>
            <a:ext cx="1375410" cy="461665"/>
          </a:xfrm>
          <a:prstGeom prst="rect">
            <a:avLst/>
          </a:prstGeom>
          <a:noFill/>
        </p:spPr>
        <p:txBody>
          <a:bodyPr wrap="square" rtlCol="0">
            <a:spAutoFit/>
          </a:bodyPr>
          <a:lstStyle/>
          <a:p>
            <a:r>
              <a:rPr lang="en-US" sz="2400" dirty="0" smtClean="0"/>
              <a:t>Armature</a:t>
            </a:r>
            <a:endParaRPr lang="en-US" sz="2400" dirty="0"/>
          </a:p>
        </p:txBody>
      </p:sp>
    </p:spTree>
    <p:extLst>
      <p:ext uri="{BB962C8B-B14F-4D97-AF65-F5344CB8AC3E}">
        <p14:creationId xmlns:p14="http://schemas.microsoft.com/office/powerpoint/2010/main" val="1490505084"/>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0" nodeType="clickEffect">
                                  <p:stCondLst>
                                    <p:cond delay="0"/>
                                  </p:stCondLst>
                                  <p:childTnLst>
                                    <p:anim calcmode="lin" valueType="num">
                                      <p:cBhvr additive="base">
                                        <p:cTn id="17" dur="500"/>
                                        <p:tgtEl>
                                          <p:spTgt spid="7"/>
                                        </p:tgtEl>
                                        <p:attrNameLst>
                                          <p:attrName>ppt_x</p:attrName>
                                        </p:attrNameLst>
                                      </p:cBhvr>
                                      <p:tavLst>
                                        <p:tav tm="0">
                                          <p:val>
                                            <p:strVal val="ppt_x"/>
                                          </p:val>
                                        </p:tav>
                                        <p:tav tm="100000">
                                          <p:val>
                                            <p:strVal val="ppt_x"/>
                                          </p:val>
                                        </p:tav>
                                      </p:tavLst>
                                    </p:anim>
                                    <p:anim calcmode="lin" valueType="num">
                                      <p:cBhvr additive="base">
                                        <p:cTn id="18" dur="500"/>
                                        <p:tgtEl>
                                          <p:spTgt spid="7"/>
                                        </p:tgtEl>
                                        <p:attrNameLst>
                                          <p:attrName>ppt_y</p:attrName>
                                        </p:attrNameLst>
                                      </p:cBhvr>
                                      <p:tavLst>
                                        <p:tav tm="0">
                                          <p:val>
                                            <p:strVal val="ppt_y"/>
                                          </p:val>
                                        </p:tav>
                                        <p:tav tm="100000">
                                          <p:val>
                                            <p:strVal val="1+ppt_h/2"/>
                                          </p:val>
                                        </p:tav>
                                      </p:tavLst>
                                    </p:anim>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1000"/>
                                        <p:tgtEl>
                                          <p:spTgt spid="3"/>
                                        </p:tgtEl>
                                      </p:cBhvr>
                                    </p:animEffect>
                                    <p:anim calcmode="lin" valueType="num">
                                      <p:cBhvr>
                                        <p:cTn id="39" dur="1000" fill="hold"/>
                                        <p:tgtEl>
                                          <p:spTgt spid="3"/>
                                        </p:tgtEl>
                                        <p:attrNameLst>
                                          <p:attrName>ppt_x</p:attrName>
                                        </p:attrNameLst>
                                      </p:cBhvr>
                                      <p:tavLst>
                                        <p:tav tm="0">
                                          <p:val>
                                            <p:strVal val="#ppt_x"/>
                                          </p:val>
                                        </p:tav>
                                        <p:tav tm="100000">
                                          <p:val>
                                            <p:strVal val="#ppt_x"/>
                                          </p:val>
                                        </p:tav>
                                      </p:tavLst>
                                    </p:anim>
                                    <p:anim calcmode="lin" valueType="num">
                                      <p:cBhvr>
                                        <p:cTn id="4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1000"/>
                                        <p:tgtEl>
                                          <p:spTgt spid="18"/>
                                        </p:tgtEl>
                                      </p:cBhvr>
                                    </p:animEffect>
                                    <p:anim calcmode="lin" valueType="num">
                                      <p:cBhvr>
                                        <p:cTn id="46" dur="1000" fill="hold"/>
                                        <p:tgtEl>
                                          <p:spTgt spid="18"/>
                                        </p:tgtEl>
                                        <p:attrNameLst>
                                          <p:attrName>ppt_x</p:attrName>
                                        </p:attrNameLst>
                                      </p:cBhvr>
                                      <p:tavLst>
                                        <p:tav tm="0">
                                          <p:val>
                                            <p:strVal val="#ppt_x"/>
                                          </p:val>
                                        </p:tav>
                                        <p:tav tm="100000">
                                          <p:val>
                                            <p:strVal val="#ppt_x"/>
                                          </p:val>
                                        </p:tav>
                                      </p:tavLst>
                                    </p:anim>
                                    <p:anim calcmode="lin" valueType="num">
                                      <p:cBhvr>
                                        <p:cTn id="4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1000"/>
                                        <p:tgtEl>
                                          <p:spTgt spid="4"/>
                                        </p:tgtEl>
                                      </p:cBhvr>
                                    </p:animEffect>
                                    <p:anim calcmode="lin" valueType="num">
                                      <p:cBhvr>
                                        <p:cTn id="67" dur="1000" fill="hold"/>
                                        <p:tgtEl>
                                          <p:spTgt spid="4"/>
                                        </p:tgtEl>
                                        <p:attrNameLst>
                                          <p:attrName>ppt_x</p:attrName>
                                        </p:attrNameLst>
                                      </p:cBhvr>
                                      <p:tavLst>
                                        <p:tav tm="0">
                                          <p:val>
                                            <p:strVal val="#ppt_x"/>
                                          </p:val>
                                        </p:tav>
                                        <p:tav tm="100000">
                                          <p:val>
                                            <p:strVal val="#ppt_x"/>
                                          </p:val>
                                        </p:tav>
                                      </p:tavLst>
                                    </p:anim>
                                    <p:anim calcmode="lin" valueType="num">
                                      <p:cBhvr>
                                        <p:cTn id="6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1000"/>
                                        <p:tgtEl>
                                          <p:spTgt spid="22"/>
                                        </p:tgtEl>
                                      </p:cBhvr>
                                    </p:animEffect>
                                    <p:anim calcmode="lin" valueType="num">
                                      <p:cBhvr>
                                        <p:cTn id="74" dur="1000" fill="hold"/>
                                        <p:tgtEl>
                                          <p:spTgt spid="22"/>
                                        </p:tgtEl>
                                        <p:attrNameLst>
                                          <p:attrName>ppt_x</p:attrName>
                                        </p:attrNameLst>
                                      </p:cBhvr>
                                      <p:tavLst>
                                        <p:tav tm="0">
                                          <p:val>
                                            <p:strVal val="#ppt_x"/>
                                          </p:val>
                                        </p:tav>
                                        <p:tav tm="100000">
                                          <p:val>
                                            <p:strVal val="#ppt_x"/>
                                          </p:val>
                                        </p:tav>
                                      </p:tavLst>
                                    </p:anim>
                                    <p:anim calcmode="lin" valueType="num">
                                      <p:cBhvr>
                                        <p:cTn id="7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anim calcmode="lin" valueType="num">
                                      <p:cBhvr>
                                        <p:cTn id="81" dur="1000" fill="hold"/>
                                        <p:tgtEl>
                                          <p:spTgt spid="24"/>
                                        </p:tgtEl>
                                        <p:attrNameLst>
                                          <p:attrName>ppt_x</p:attrName>
                                        </p:attrNameLst>
                                      </p:cBhvr>
                                      <p:tavLst>
                                        <p:tav tm="0">
                                          <p:val>
                                            <p:strVal val="#ppt_x"/>
                                          </p:val>
                                        </p:tav>
                                        <p:tav tm="100000">
                                          <p:val>
                                            <p:strVal val="#ppt_x"/>
                                          </p:val>
                                        </p:tav>
                                      </p:tavLst>
                                    </p:anim>
                                    <p:anim calcmode="lin" valueType="num">
                                      <p:cBhvr>
                                        <p:cTn id="8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2" grpId="0" animBg="1"/>
      <p:bldP spid="7" grpId="0"/>
      <p:bldP spid="6" grpId="0" animBg="1"/>
      <p:bldP spid="20"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2" name="TextBox 1"/>
          <p:cNvSpPr txBox="1"/>
          <p:nvPr/>
        </p:nvSpPr>
        <p:spPr>
          <a:xfrm>
            <a:off x="2667000" y="54114"/>
            <a:ext cx="4495800" cy="707886"/>
          </a:xfrm>
          <a:prstGeom prst="rect">
            <a:avLst/>
          </a:prstGeom>
          <a:noFill/>
        </p:spPr>
        <p:txBody>
          <a:bodyPr wrap="square" rtlCol="0">
            <a:spAutoFit/>
          </a:bodyPr>
          <a:lstStyle/>
          <a:p>
            <a:r>
              <a:rPr lang="bn-BD" sz="4000" dirty="0" smtClean="0">
                <a:solidFill>
                  <a:schemeClr val="tx1">
                    <a:lumMod val="85000"/>
                  </a:schemeClr>
                </a:solidFill>
                <a:latin typeface="NikoshBAN" panose="02000000000000000000" pitchFamily="2" charset="0"/>
                <a:cs typeface="NikoshBAN" panose="02000000000000000000" pitchFamily="2" charset="0"/>
              </a:rPr>
              <a:t>ডিসি মোটরের শ্রেণীবিভাগ</a:t>
            </a:r>
            <a:endParaRPr lang="en-US" sz="4000" dirty="0">
              <a:solidFill>
                <a:schemeClr val="tx1">
                  <a:lumMod val="85000"/>
                </a:schemeClr>
              </a:solidFill>
              <a:latin typeface="NikoshBAN" panose="02000000000000000000" pitchFamily="2" charset="0"/>
              <a:cs typeface="NikoshBAN" panose="02000000000000000000" pitchFamily="2" charset="0"/>
            </a:endParaRPr>
          </a:p>
        </p:txBody>
      </p:sp>
      <p:sp>
        <p:nvSpPr>
          <p:cNvPr id="4" name="Oval 3"/>
          <p:cNvSpPr/>
          <p:nvPr/>
        </p:nvSpPr>
        <p:spPr>
          <a:xfrm>
            <a:off x="2438400" y="1143000"/>
            <a:ext cx="4191000" cy="1066800"/>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r>
              <a:rPr lang="bn-IN" sz="4800" b="1" dirty="0" smtClean="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rPr>
              <a:t>ডিসি মোটর </a:t>
            </a:r>
            <a:endParaRPr lang="en-US" sz="4800" b="1" dirty="0">
              <a:ln w="22225">
                <a:solidFill>
                  <a:schemeClr val="accent2"/>
                </a:solidFill>
                <a:prstDash val="solid"/>
              </a:ln>
              <a:solidFill>
                <a:schemeClr val="accent2">
                  <a:lumMod val="40000"/>
                  <a:lumOff val="60000"/>
                </a:schemeClr>
              </a:solidFill>
              <a:latin typeface="NikoshBAN" panose="02000000000000000000" pitchFamily="2" charset="0"/>
              <a:cs typeface="NikoshBAN" panose="02000000000000000000" pitchFamily="2" charset="0"/>
            </a:endParaRPr>
          </a:p>
        </p:txBody>
      </p:sp>
      <p:cxnSp>
        <p:nvCxnSpPr>
          <p:cNvPr id="6" name="Straight Arrow Connector 5"/>
          <p:cNvCxnSpPr>
            <a:stCxn id="4" idx="3"/>
          </p:cNvCxnSpPr>
          <p:nvPr/>
        </p:nvCxnSpPr>
        <p:spPr>
          <a:xfrm flipH="1">
            <a:off x="2438400" y="2053571"/>
            <a:ext cx="613758" cy="84202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p:nvPr/>
        </p:nvCxnSpPr>
        <p:spPr>
          <a:xfrm>
            <a:off x="4480560" y="2209800"/>
            <a:ext cx="53340" cy="6858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2" name="Straight Arrow Connector 21"/>
          <p:cNvCxnSpPr>
            <a:stCxn id="4" idx="5"/>
          </p:cNvCxnSpPr>
          <p:nvPr/>
        </p:nvCxnSpPr>
        <p:spPr>
          <a:xfrm>
            <a:off x="6015642" y="2053571"/>
            <a:ext cx="613758" cy="84202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135611"/>
            <a:ext cx="2716878" cy="19145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0247" y="3135610"/>
            <a:ext cx="2655396" cy="19145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9" name="Picture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7281" y="3120371"/>
            <a:ext cx="2531919" cy="192976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0" name="TextBox 29"/>
          <p:cNvSpPr txBox="1"/>
          <p:nvPr/>
        </p:nvSpPr>
        <p:spPr>
          <a:xfrm>
            <a:off x="533400" y="5334000"/>
            <a:ext cx="19050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সিরিজ মোটর </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714750" y="5381586"/>
            <a:ext cx="200025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শান্ট মোটর </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614160" y="5334000"/>
            <a:ext cx="30480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কম্পাউন্ড মোটর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36367367"/>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0">
                                            <p:txEl>
                                              <p:pRg st="0" end="0"/>
                                            </p:txEl>
                                          </p:spTgt>
                                        </p:tgtEl>
                                        <p:attrNameLst>
                                          <p:attrName>style.visibility</p:attrName>
                                        </p:attrNameLst>
                                      </p:cBhvr>
                                      <p:to>
                                        <p:strVal val="visible"/>
                                      </p:to>
                                    </p:set>
                                    <p:anim calcmode="lin" valueType="num">
                                      <p:cBhvr additive="base">
                                        <p:cTn id="36"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ppt_x"/>
                                          </p:val>
                                        </p:tav>
                                        <p:tav tm="100000">
                                          <p:val>
                                            <p:strVal val="#ppt_x"/>
                                          </p:val>
                                        </p:tav>
                                      </p:tavLst>
                                    </p:anim>
                                    <p:anim calcmode="lin" valueType="num">
                                      <p:cBhvr additive="base">
                                        <p:cTn id="4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ppt_x"/>
                                          </p:val>
                                        </p:tav>
                                        <p:tav tm="100000">
                                          <p:val>
                                            <p:strVal val="#ppt_x"/>
                                          </p:val>
                                        </p:tav>
                                      </p:tavLst>
                                    </p:anim>
                                    <p:anim calcmode="lin" valueType="num">
                                      <p:cBhvr additive="base">
                                        <p:cTn id="4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fill="hold"/>
                                        <p:tgtEl>
                                          <p:spTgt spid="31"/>
                                        </p:tgtEl>
                                        <p:attrNameLst>
                                          <p:attrName>ppt_x</p:attrName>
                                        </p:attrNameLst>
                                      </p:cBhvr>
                                      <p:tavLst>
                                        <p:tav tm="0">
                                          <p:val>
                                            <p:strVal val="#ppt_x"/>
                                          </p:val>
                                        </p:tav>
                                        <p:tav tm="100000">
                                          <p:val>
                                            <p:strVal val="#ppt_x"/>
                                          </p:val>
                                        </p:tav>
                                      </p:tavLst>
                                    </p:anim>
                                    <p:anim calcmode="lin" valueType="num">
                                      <p:cBhvr additive="base">
                                        <p:cTn id="5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22"/>
                                        </p:tgtEl>
                                        <p:attrNameLst>
                                          <p:attrName>style.visibility</p:attrName>
                                        </p:attrNameLst>
                                      </p:cBhvr>
                                      <p:to>
                                        <p:strVal val="visible"/>
                                      </p:to>
                                    </p:set>
                                    <p:anim calcmode="lin" valueType="num">
                                      <p:cBhvr additive="base">
                                        <p:cTn id="60" dur="500" fill="hold"/>
                                        <p:tgtEl>
                                          <p:spTgt spid="22"/>
                                        </p:tgtEl>
                                        <p:attrNameLst>
                                          <p:attrName>ppt_x</p:attrName>
                                        </p:attrNameLst>
                                      </p:cBhvr>
                                      <p:tavLst>
                                        <p:tav tm="0">
                                          <p:val>
                                            <p:strVal val="#ppt_x"/>
                                          </p:val>
                                        </p:tav>
                                        <p:tav tm="100000">
                                          <p:val>
                                            <p:strVal val="#ppt_x"/>
                                          </p:val>
                                        </p:tav>
                                      </p:tavLst>
                                    </p:anim>
                                    <p:anim calcmode="lin" valueType="num">
                                      <p:cBhvr additive="base">
                                        <p:cTn id="6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additive="base">
                                        <p:cTn id="66" dur="500" fill="hold"/>
                                        <p:tgtEl>
                                          <p:spTgt spid="29"/>
                                        </p:tgtEl>
                                        <p:attrNameLst>
                                          <p:attrName>ppt_x</p:attrName>
                                        </p:attrNameLst>
                                      </p:cBhvr>
                                      <p:tavLst>
                                        <p:tav tm="0">
                                          <p:val>
                                            <p:strVal val="#ppt_x"/>
                                          </p:val>
                                        </p:tav>
                                        <p:tav tm="100000">
                                          <p:val>
                                            <p:strVal val="#ppt_x"/>
                                          </p:val>
                                        </p:tav>
                                      </p:tavLst>
                                    </p:anim>
                                    <p:anim calcmode="lin" valueType="num">
                                      <p:cBhvr additive="base">
                                        <p:cTn id="6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additive="base">
                                        <p:cTn id="72" dur="500" fill="hold"/>
                                        <p:tgtEl>
                                          <p:spTgt spid="32"/>
                                        </p:tgtEl>
                                        <p:attrNameLst>
                                          <p:attrName>ppt_x</p:attrName>
                                        </p:attrNameLst>
                                      </p:cBhvr>
                                      <p:tavLst>
                                        <p:tav tm="0">
                                          <p:val>
                                            <p:strVal val="#ppt_x"/>
                                          </p:val>
                                        </p:tav>
                                        <p:tav tm="100000">
                                          <p:val>
                                            <p:strVal val="#ppt_x"/>
                                          </p:val>
                                        </p:tav>
                                      </p:tavLst>
                                    </p:anim>
                                    <p:anim calcmode="lin" valueType="num">
                                      <p:cBhvr additive="base">
                                        <p:cTn id="73"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31" grpId="0"/>
      <p:bldP spid="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228600"/>
            <a:ext cx="2590800"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সিরিজ মোটর </a:t>
            </a:r>
            <a:endParaRPr lang="en-US" sz="3600" dirty="0">
              <a:latin typeface="NikoshBAN" panose="02000000000000000000" pitchFamily="2" charset="0"/>
              <a:cs typeface="NikoshBAN" panose="02000000000000000000" pitchFamily="2" charset="0"/>
            </a:endParaRPr>
          </a:p>
        </p:txBody>
      </p:sp>
      <p:pic>
        <p:nvPicPr>
          <p:cNvPr id="3" name="Picture 2"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4" name="TextBox 3"/>
          <p:cNvSpPr txBox="1"/>
          <p:nvPr/>
        </p:nvSpPr>
        <p:spPr>
          <a:xfrm>
            <a:off x="114300" y="1295400"/>
            <a:ext cx="8915400"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যে মোটরে আর্মেচারের সাথে সিরিজে ফিল্ড কয়েল সংযোগ করা হয়, তাকে সিরিজ মোটর বলে। সিরিজ মোটরের টর্ক আর্মেচার কারেন্ট, ফিল্ডের উপর নির্ভর করে। </a:t>
            </a:r>
            <a:endParaRPr lang="en-US" sz="28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7900" y="2680395"/>
            <a:ext cx="5181600" cy="365136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1729970366"/>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228600"/>
            <a:ext cx="2590800"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শান্ট মোটর </a:t>
            </a:r>
            <a:endParaRPr lang="en-US" sz="3600" dirty="0">
              <a:latin typeface="NikoshBAN" panose="02000000000000000000" pitchFamily="2" charset="0"/>
              <a:cs typeface="NikoshBAN" panose="02000000000000000000" pitchFamily="2" charset="0"/>
            </a:endParaRPr>
          </a:p>
        </p:txBody>
      </p:sp>
      <p:pic>
        <p:nvPicPr>
          <p:cNvPr id="3" name="Picture 2"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4" name="TextBox 3"/>
          <p:cNvSpPr txBox="1"/>
          <p:nvPr/>
        </p:nvSpPr>
        <p:spPr>
          <a:xfrm>
            <a:off x="114300" y="1295400"/>
            <a:ext cx="8915400"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যে মোটরের ফিল্ড কয়েল আর্মেচারের সাথে প্যারালালে সংযোগ থাকে, তাকে শান্ট  মোটর বলে। শান্ট মোটরের টর্ক মেইন ফিল্ডের ক্ষমতা ও আর্মেচার কারেন্টের পরিবর্তনের উপর নির্ভর করে। </a:t>
            </a:r>
            <a:endParaRPr lang="en-US" sz="2800"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9008" y="3100864"/>
            <a:ext cx="4105983" cy="296039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132795923"/>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228600"/>
            <a:ext cx="2590800" cy="646331"/>
          </a:xfrm>
          <a:prstGeom prst="rect">
            <a:avLst/>
          </a:prstGeom>
          <a:noFill/>
        </p:spPr>
        <p:txBody>
          <a:bodyPr wrap="square" rtlCol="0">
            <a:spAutoFit/>
          </a:bodyPr>
          <a:lstStyle/>
          <a:p>
            <a:r>
              <a:rPr lang="bn-IN" sz="3600" dirty="0" smtClean="0">
                <a:latin typeface="NikoshBAN" panose="02000000000000000000" pitchFamily="2" charset="0"/>
                <a:cs typeface="NikoshBAN" panose="02000000000000000000" pitchFamily="2" charset="0"/>
              </a:rPr>
              <a:t>কম্পাউন্ড মোটর </a:t>
            </a:r>
            <a:endParaRPr lang="en-US" sz="3600" dirty="0">
              <a:latin typeface="NikoshBAN" panose="02000000000000000000" pitchFamily="2" charset="0"/>
              <a:cs typeface="NikoshBAN" panose="02000000000000000000" pitchFamily="2" charset="0"/>
            </a:endParaRPr>
          </a:p>
        </p:txBody>
      </p:sp>
      <p:pic>
        <p:nvPicPr>
          <p:cNvPr id="3" name="Picture 2" descr="images (4).jpeg"/>
          <p:cNvPicPr>
            <a:picLocks noChangeAspect="1"/>
          </p:cNvPicPr>
          <p:nvPr/>
        </p:nvPicPr>
        <p:blipFill>
          <a:blip r:embed="rId2" cstate="print"/>
          <a:stretch>
            <a:fillRect/>
          </a:stretch>
        </p:blipFill>
        <p:spPr>
          <a:xfrm>
            <a:off x="7429500" y="0"/>
            <a:ext cx="1714500" cy="1143000"/>
          </a:xfrm>
          <a:prstGeom prst="rect">
            <a:avLst/>
          </a:prstGeom>
        </p:spPr>
      </p:pic>
      <p:sp>
        <p:nvSpPr>
          <p:cNvPr id="4" name="TextBox 3"/>
          <p:cNvSpPr txBox="1"/>
          <p:nvPr/>
        </p:nvSpPr>
        <p:spPr>
          <a:xfrm>
            <a:off x="121920" y="1371600"/>
            <a:ext cx="8900160"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যে মোটরের ফিল্ড কয়েল আর্মেচারের সাথে সিরিজে এবং শান্ট কয়েল প্যারালালে সংযোগ করা হয়, তাকে কম্পাউন্ড মোটর বলে। কম্পাউন্ড মোটরের বৈশিষ্ট্য সিরিজ ও শান্ট মোটরের মিলিত বৈশিষ্ট্যের মতো।</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3000435"/>
            <a:ext cx="4533900" cy="336034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086200840"/>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Celestial</Template>
  <TotalTime>3682</TotalTime>
  <Words>433</Words>
  <Application>Microsoft Office PowerPoint</Application>
  <PresentationFormat>On-screen Show (4:3)</PresentationFormat>
  <Paragraphs>78</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NikoshBAN</vt:lpstr>
      <vt:lpstr>SutonnyMJ</vt:lpstr>
      <vt:lpstr>Vrinda</vt:lpstr>
      <vt:lpstr>Wingdings</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 waiting for you</dc:creator>
  <cp:lastModifiedBy>RASEL</cp:lastModifiedBy>
  <cp:revision>455</cp:revision>
  <dcterms:created xsi:type="dcterms:W3CDTF">2021-06-12T13:52:45Z</dcterms:created>
  <dcterms:modified xsi:type="dcterms:W3CDTF">2021-10-17T11:46:57Z</dcterms:modified>
</cp:coreProperties>
</file>