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5" r:id="rId4"/>
    <p:sldId id="27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  <a:srgbClr val="005A9E"/>
    <a:srgbClr val="9E0000"/>
    <a:srgbClr val="740000"/>
    <a:srgbClr val="C17B00"/>
    <a:srgbClr val="193907"/>
    <a:srgbClr val="B6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0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2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96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24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6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591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469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94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5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187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25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12EDD-40C2-4D8E-97B9-5196709650C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90BC6-579C-4093-96DB-040EB62162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7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9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8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967FE-FBEF-4A50-9B2F-B299CD49870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2E8F-9B1B-4A93-B30F-B8804DC9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6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58" cy="573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668" y="40944"/>
            <a:ext cx="642786" cy="359960"/>
          </a:xfrm>
          <a:prstGeom prst="rect">
            <a:avLst/>
          </a:prstGeom>
        </p:spPr>
      </p:pic>
      <p:sp>
        <p:nvSpPr>
          <p:cNvPr id="10" name="Frame 9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5662" cy="532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6867" y="65680"/>
            <a:ext cx="662586" cy="3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5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1207414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1.Trees are our best friend.</a:t>
            </a:r>
            <a:endParaRPr lang="en-US" sz="3200" b="1" dirty="0">
              <a:ln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671" y="2024887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2.They provide us many things.</a:t>
            </a:r>
            <a:endParaRPr lang="en-US" sz="3200" b="1" dirty="0">
              <a:ln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671" y="2864095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3.We planted 100 trees last year.</a:t>
            </a:r>
            <a:endParaRPr lang="en-US" sz="3200" b="1" dirty="0">
              <a:ln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673" y="3659833"/>
            <a:ext cx="79663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4.We shall also plant trees in the coming year.</a:t>
            </a:r>
            <a:endParaRPr lang="en-US" sz="3200" b="1" dirty="0">
              <a:ln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036618" y="1332269"/>
            <a:ext cx="817417" cy="536198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206769" y="2046622"/>
            <a:ext cx="1478540" cy="663017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914525" y="2888816"/>
            <a:ext cx="1562966" cy="618877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916255" y="3548847"/>
            <a:ext cx="2683453" cy="847901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5595" y="201316"/>
            <a:ext cx="855236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002060"/>
                </a:solidFill>
              </a:rPr>
              <a:t>Notice the following sentences.</a:t>
            </a:r>
            <a:endParaRPr lang="en-US" sz="4800" b="1" dirty="0">
              <a:ln/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595" y="4798550"/>
            <a:ext cx="105753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Here we find that each verb describes simply the time of the </a:t>
            </a:r>
            <a:r>
              <a:rPr lang="en-US" sz="3200" b="1" dirty="0" err="1" smtClean="0">
                <a:ln/>
              </a:rPr>
              <a:t>verb.So</a:t>
            </a:r>
            <a:r>
              <a:rPr lang="en-US" sz="3200" b="1" dirty="0" smtClean="0">
                <a:ln/>
              </a:rPr>
              <a:t>, they are simple tense/indefinite tense.</a:t>
            </a:r>
            <a:endParaRPr lang="en-US" sz="32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3533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3" grpId="0" animBg="1"/>
      <p:bldP spid="3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1207414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1.Monir is a student.</a:t>
            </a:r>
            <a:endParaRPr lang="en-US" sz="3200" b="1" dirty="0">
              <a:ln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671" y="2024887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2.He reads in class seven.</a:t>
            </a:r>
            <a:endParaRPr lang="en-US" sz="3200" b="1" dirty="0">
              <a:ln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672" y="2819400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3.He goes to school everyday.</a:t>
            </a:r>
            <a:endParaRPr lang="en-US" sz="3200" b="1" dirty="0">
              <a:ln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673" y="3659833"/>
            <a:ext cx="72874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</a:rPr>
              <a:t>4</a:t>
            </a:r>
            <a:r>
              <a:rPr lang="en-US" sz="3200" b="1" dirty="0" smtClean="0">
                <a:ln/>
              </a:rPr>
              <a:t>.So,every teacher loves him very much.</a:t>
            </a:r>
            <a:endParaRPr lang="en-US" sz="3200" b="1" dirty="0">
              <a:ln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673" y="4535128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</a:rPr>
              <a:t>5</a:t>
            </a:r>
            <a:r>
              <a:rPr lang="en-US" sz="3200" b="1" dirty="0" smtClean="0">
                <a:ln/>
              </a:rPr>
              <a:t>.As a result ,he makes brilliant result.</a:t>
            </a:r>
            <a:endParaRPr lang="en-US" sz="3200" b="1" dirty="0">
              <a:ln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206769" y="1332269"/>
            <a:ext cx="415636" cy="429491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914525" y="2082709"/>
            <a:ext cx="1000125" cy="538137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914525" y="2911366"/>
            <a:ext cx="857249" cy="549913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216544" y="3659833"/>
            <a:ext cx="998394" cy="584775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814763" y="4535128"/>
            <a:ext cx="1228725" cy="584775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5595" y="201316"/>
            <a:ext cx="85727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002060"/>
                </a:solidFill>
              </a:rPr>
              <a:t>Notice the following sentences.</a:t>
            </a:r>
            <a:endParaRPr lang="en-US" sz="4800" b="1" dirty="0">
              <a:ln/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4" y="5600839"/>
            <a:ext cx="11863387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2060"/>
                </a:solidFill>
              </a:rPr>
              <a:t>In every sentence we get the present form of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verb.They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describe the present condition of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Monir.So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, these are present simple /Present </a:t>
            </a:r>
            <a:r>
              <a:rPr lang="en-US" sz="2800" b="1" dirty="0">
                <a:ln/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ndefinite Tense.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2616" y="5016064"/>
            <a:ext cx="72874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 smtClean="0">
                <a:ln/>
                <a:solidFill>
                  <a:srgbClr val="00B0F0"/>
                </a:solidFill>
              </a:rPr>
              <a:t>Subject+present</a:t>
            </a:r>
            <a:r>
              <a:rPr lang="en-US" sz="2800" b="1" dirty="0" smtClean="0">
                <a:ln/>
                <a:solidFill>
                  <a:srgbClr val="00B0F0"/>
                </a:solidFill>
              </a:rPr>
              <a:t> form of </a:t>
            </a:r>
            <a:r>
              <a:rPr lang="en-US" sz="2800" b="1" dirty="0" err="1" smtClean="0">
                <a:ln/>
                <a:solidFill>
                  <a:srgbClr val="00B0F0"/>
                </a:solidFill>
              </a:rPr>
              <a:t>Verb+extension</a:t>
            </a:r>
            <a:r>
              <a:rPr lang="en-US" sz="2800" b="1" dirty="0" smtClean="0">
                <a:ln/>
                <a:solidFill>
                  <a:srgbClr val="00B0F0"/>
                </a:solidFill>
              </a:rPr>
              <a:t>.</a:t>
            </a:r>
            <a:endParaRPr lang="en-US" sz="2800" b="1" dirty="0">
              <a:ln/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019" y="4994051"/>
            <a:ext cx="38420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B0F0"/>
                </a:solidFill>
              </a:rPr>
              <a:t>Notice the structure: </a:t>
            </a:r>
            <a:endParaRPr lang="en-US" sz="2800" b="1" dirty="0">
              <a:ln/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106" y="972999"/>
            <a:ext cx="3175001" cy="2746149"/>
          </a:xfrm>
          <a:prstGeom prst="ellipse">
            <a:avLst/>
          </a:prstGeom>
          <a:ln w="19050" cap="rnd">
            <a:solidFill>
              <a:srgbClr val="6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57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3" grpId="0" animBg="1"/>
      <p:bldP spid="3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8139" y="57265"/>
            <a:ext cx="1063897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2060"/>
                </a:solidFill>
              </a:rPr>
              <a:t>Write five sentences using the structure of present indefinite tense about </a:t>
            </a:r>
            <a:r>
              <a:rPr lang="en-US" sz="3200" b="1" dirty="0" err="1" smtClean="0">
                <a:ln/>
                <a:solidFill>
                  <a:srgbClr val="002060"/>
                </a:solidFill>
              </a:rPr>
              <a:t>you.You</a:t>
            </a:r>
            <a:r>
              <a:rPr lang="en-US" sz="3200" b="1" dirty="0" smtClean="0">
                <a:ln/>
                <a:solidFill>
                  <a:srgbClr val="002060"/>
                </a:solidFill>
              </a:rPr>
              <a:t> can take help from the chart below.</a:t>
            </a:r>
            <a:endParaRPr lang="en-US" sz="3200" b="1" dirty="0">
              <a:ln/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086" y="1134483"/>
            <a:ext cx="8126672" cy="54259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715897" y="1541200"/>
            <a:ext cx="2198999" cy="2053459"/>
            <a:chOff x="8187394" y="1201507"/>
            <a:chExt cx="2504049" cy="26189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474727" y="1195528"/>
              <a:ext cx="1929385" cy="1941343"/>
            </a:xfrm>
            <a:prstGeom prst="ellipse">
              <a:avLst/>
            </a:prstGeom>
            <a:ln w="19050" cap="rnd">
              <a:solidFill>
                <a:srgbClr val="612A8A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8187394" y="3231677"/>
              <a:ext cx="2504049" cy="5888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/>
                  <a:solidFill>
                    <a:srgbClr val="7030A0"/>
                  </a:solidFill>
                </a:rPr>
                <a:t>Individual work</a:t>
              </a:r>
              <a:endParaRPr lang="en-US" sz="2400" b="1" dirty="0">
                <a:ln/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11567" y="6068073"/>
            <a:ext cx="27545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600000"/>
                </a:solidFill>
              </a:rPr>
              <a:t>Time:10 minutes</a:t>
            </a:r>
            <a:endParaRPr lang="en-US" sz="2400" b="1" dirty="0">
              <a:ln/>
              <a:solidFill>
                <a:srgbClr val="60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9418013" y="4279154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27041" y="4486925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14132" y="452585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6577" y="439590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60602" y="4455567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7914" y="441108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73198" y="440290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31491" y="4541868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60602" y="438537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39404" y="4603717"/>
            <a:ext cx="11693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77993" y="4601860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46526" y="4509844"/>
            <a:ext cx="114958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2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1207414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1.Mr. Rahman was a farmer.</a:t>
            </a:r>
            <a:endParaRPr lang="en-US" sz="3200" b="1" dirty="0">
              <a:ln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709" y="2024887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2.He had two cows.</a:t>
            </a:r>
            <a:endParaRPr lang="en-US" sz="3200" b="1" dirty="0">
              <a:ln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709" y="2819400"/>
            <a:ext cx="67887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3.He grew all types of crops in his land.</a:t>
            </a:r>
            <a:endParaRPr lang="en-US" sz="3200" b="1" dirty="0">
              <a:ln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709" y="3659833"/>
            <a:ext cx="72874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4.So,he sold them in the local market.</a:t>
            </a:r>
            <a:endParaRPr lang="en-US" sz="3200" b="1" dirty="0">
              <a:ln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709" y="4302850"/>
            <a:ext cx="78139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</a:rPr>
              <a:t>5.But he did not get  fair price of his crops.</a:t>
            </a:r>
            <a:endParaRPr lang="en-US" sz="3200" b="1" dirty="0">
              <a:ln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287422" y="1305092"/>
            <a:ext cx="785813" cy="433194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656044" y="2055233"/>
            <a:ext cx="814384" cy="523499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656044" y="2854262"/>
            <a:ext cx="997527" cy="549913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165628" y="3659833"/>
            <a:ext cx="808332" cy="627677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307206" y="4313856"/>
            <a:ext cx="1350393" cy="584775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5595" y="201316"/>
            <a:ext cx="85727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002060"/>
                </a:solidFill>
              </a:rPr>
              <a:t>Notice the following sentences.</a:t>
            </a:r>
            <a:endParaRPr lang="en-US" sz="4800" b="1" dirty="0">
              <a:ln/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3" y="5617293"/>
            <a:ext cx="1161400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2060"/>
                </a:solidFill>
              </a:rPr>
              <a:t>In every sentence we get the past form of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verb.They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describe the past condition of Mr.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Rahman.So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, these are past simple /Past </a:t>
            </a:r>
            <a:r>
              <a:rPr lang="en-US" sz="2800" b="1" dirty="0">
                <a:ln/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ndefinite Tense.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2616" y="5016064"/>
            <a:ext cx="72874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 smtClean="0">
                <a:ln/>
                <a:solidFill>
                  <a:srgbClr val="00B0F0"/>
                </a:solidFill>
              </a:rPr>
              <a:t>Subject+past</a:t>
            </a:r>
            <a:r>
              <a:rPr lang="en-US" sz="2800" b="1" dirty="0" smtClean="0">
                <a:ln/>
                <a:solidFill>
                  <a:srgbClr val="00B0F0"/>
                </a:solidFill>
              </a:rPr>
              <a:t> form of </a:t>
            </a:r>
            <a:r>
              <a:rPr lang="en-US" sz="2800" b="1" dirty="0" err="1" smtClean="0">
                <a:ln/>
                <a:solidFill>
                  <a:srgbClr val="00B0F0"/>
                </a:solidFill>
              </a:rPr>
              <a:t>Verb+extension</a:t>
            </a:r>
            <a:r>
              <a:rPr lang="en-US" sz="2800" b="1" dirty="0" smtClean="0">
                <a:ln/>
                <a:solidFill>
                  <a:srgbClr val="00B0F0"/>
                </a:solidFill>
              </a:rPr>
              <a:t>.</a:t>
            </a:r>
            <a:endParaRPr lang="en-US" sz="2800" b="1" dirty="0">
              <a:ln/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019" y="4994051"/>
            <a:ext cx="38420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B0F0"/>
                </a:solidFill>
              </a:rPr>
              <a:t>Notice the structure: </a:t>
            </a:r>
            <a:endParaRPr lang="en-US" sz="2800" b="1" dirty="0">
              <a:ln/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r="19600"/>
          <a:stretch/>
        </p:blipFill>
        <p:spPr>
          <a:xfrm rot="5400000">
            <a:off x="8432045" y="675654"/>
            <a:ext cx="2949638" cy="3603494"/>
          </a:xfrm>
          <a:prstGeom prst="ellipse">
            <a:avLst/>
          </a:prstGeom>
          <a:ln w="190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91" y="162712"/>
            <a:ext cx="1190105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2060"/>
                </a:solidFill>
              </a:rPr>
              <a:t>Write five sentences using the structure of past indefinite Tense about 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ln/>
                <a:solidFill>
                  <a:srgbClr val="002060"/>
                </a:solidFill>
              </a:rPr>
              <a:t>a 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ln/>
                <a:solidFill>
                  <a:srgbClr val="002060"/>
                </a:solidFill>
              </a:rPr>
              <a:t>man of your </a:t>
            </a:r>
            <a:r>
              <a:rPr lang="en-US" sz="3200" b="1" dirty="0" err="1" smtClean="0">
                <a:ln/>
                <a:solidFill>
                  <a:srgbClr val="002060"/>
                </a:solidFill>
              </a:rPr>
              <a:t>locality.You</a:t>
            </a:r>
            <a:r>
              <a:rPr lang="en-US" sz="3200" b="1" dirty="0" smtClean="0">
                <a:ln/>
                <a:solidFill>
                  <a:srgbClr val="002060"/>
                </a:solidFill>
              </a:rPr>
              <a:t> can take help from the chart below.</a:t>
            </a:r>
            <a:endParaRPr lang="en-US" sz="3200" b="1" dirty="0">
              <a:ln/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1567" y="6068073"/>
            <a:ext cx="27545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600000"/>
                </a:solidFill>
              </a:rPr>
              <a:t>Time:10 minutes</a:t>
            </a:r>
            <a:endParaRPr lang="en-US" sz="2400" b="1" dirty="0">
              <a:ln/>
              <a:solidFill>
                <a:srgbClr val="6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626" y="1296174"/>
            <a:ext cx="8126672" cy="5419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373"/>
          <a:stretch/>
        </p:blipFill>
        <p:spPr>
          <a:xfrm rot="5400000">
            <a:off x="9041942" y="1721623"/>
            <a:ext cx="1862511" cy="1797143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Connector 10"/>
          <p:cNvSpPr/>
          <p:nvPr/>
        </p:nvSpPr>
        <p:spPr>
          <a:xfrm>
            <a:off x="9418013" y="4279154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27041" y="4486925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4132" y="452585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16577" y="439590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60602" y="4455567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7914" y="441108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73198" y="440290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31491" y="4541868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60602" y="438537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39404" y="4603717"/>
            <a:ext cx="11693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77993" y="4601860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46526" y="4509844"/>
            <a:ext cx="114958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5" name="TextBox 24" hidden="1"/>
          <p:cNvSpPr txBox="1"/>
          <p:nvPr/>
        </p:nvSpPr>
        <p:spPr>
          <a:xfrm>
            <a:off x="9646527" y="4450181"/>
            <a:ext cx="115580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6" name="TextBox 25" hidden="1"/>
          <p:cNvSpPr txBox="1"/>
          <p:nvPr/>
        </p:nvSpPr>
        <p:spPr>
          <a:xfrm>
            <a:off x="9717449" y="4502839"/>
            <a:ext cx="115580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12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7" name="TextBox 26" hidden="1"/>
          <p:cNvSpPr txBox="1"/>
          <p:nvPr/>
        </p:nvSpPr>
        <p:spPr>
          <a:xfrm>
            <a:off x="9646528" y="4564951"/>
            <a:ext cx="115580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13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8" name="TextBox 27" hidden="1"/>
          <p:cNvSpPr txBox="1"/>
          <p:nvPr/>
        </p:nvSpPr>
        <p:spPr>
          <a:xfrm>
            <a:off x="9646528" y="4413437"/>
            <a:ext cx="115580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14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9" name="TextBox 28" hidden="1"/>
          <p:cNvSpPr txBox="1"/>
          <p:nvPr/>
        </p:nvSpPr>
        <p:spPr>
          <a:xfrm>
            <a:off x="9646527" y="4564951"/>
            <a:ext cx="152284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58749" y="3690542"/>
            <a:ext cx="19306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600000"/>
                </a:solidFill>
              </a:rPr>
              <a:t>Pair work</a:t>
            </a:r>
            <a:endParaRPr lang="en-US" sz="2400" b="1" dirty="0">
              <a:ln/>
              <a:solidFill>
                <a:srgbClr val="6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2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62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22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8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42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2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019" y="891744"/>
            <a:ext cx="81603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1.Human beings will cut trees indiscriminately.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292" y="1342978"/>
            <a:ext cx="675929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2.so, the amount of carbon di-oxide will increase in the atmosphere.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622" y="2572741"/>
            <a:ext cx="753687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3.On the other </a:t>
            </a:r>
            <a:r>
              <a:rPr lang="en-US" sz="3200" b="1" dirty="0" err="1" smtClean="0">
                <a:ln/>
                <a:solidFill>
                  <a:srgbClr val="0070C0"/>
                </a:solidFill>
              </a:rPr>
              <a:t>hand,Oxygen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 will decrease.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673" y="3659833"/>
            <a:ext cx="72874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4.Ice in the pole will melt.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671" y="4302850"/>
            <a:ext cx="78139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5.As a </a:t>
            </a:r>
            <a:r>
              <a:rPr lang="en-US" sz="3200" b="1" dirty="0" err="1" smtClean="0">
                <a:ln/>
                <a:solidFill>
                  <a:srgbClr val="0070C0"/>
                </a:solidFill>
              </a:rPr>
              <a:t>result,human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 beings will be helpless.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588327" y="891744"/>
            <a:ext cx="1343891" cy="584775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829967" y="1814893"/>
            <a:ext cx="2204178" cy="705325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694218" y="2498205"/>
            <a:ext cx="2424546" cy="861059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832939" y="3606168"/>
            <a:ext cx="1625751" cy="749205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694218" y="4244609"/>
            <a:ext cx="1163782" cy="695540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8456" y="5606168"/>
            <a:ext cx="1197530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2060"/>
                </a:solidFill>
              </a:rPr>
              <a:t>In every sentence ,we get Shall/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will+present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form of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verb.They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describe the future of  human beings for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defoestration.So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, these are Future </a:t>
            </a:r>
            <a:r>
              <a:rPr lang="en-US" sz="2800" b="1" dirty="0">
                <a:ln/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ndefinite Tense.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2616" y="5016064"/>
            <a:ext cx="76200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rgbClr val="6C5200"/>
                </a:solidFill>
              </a:rPr>
              <a:t>Subject+Shall</a:t>
            </a:r>
            <a:r>
              <a:rPr lang="en-US" sz="2400" b="1" dirty="0" smtClean="0">
                <a:ln/>
                <a:solidFill>
                  <a:srgbClr val="6C5200"/>
                </a:solidFill>
              </a:rPr>
              <a:t>/</a:t>
            </a:r>
            <a:r>
              <a:rPr lang="en-US" sz="2400" b="1" dirty="0" err="1" smtClean="0">
                <a:ln/>
                <a:solidFill>
                  <a:srgbClr val="6C5200"/>
                </a:solidFill>
              </a:rPr>
              <a:t>will+present</a:t>
            </a:r>
            <a:r>
              <a:rPr lang="en-US" sz="2400" b="1" dirty="0" smtClean="0">
                <a:ln/>
                <a:solidFill>
                  <a:srgbClr val="6C5200"/>
                </a:solidFill>
              </a:rPr>
              <a:t> form of </a:t>
            </a:r>
            <a:r>
              <a:rPr lang="en-US" sz="2400" b="1" dirty="0" err="1" smtClean="0">
                <a:ln/>
                <a:solidFill>
                  <a:srgbClr val="6C5200"/>
                </a:solidFill>
              </a:rPr>
              <a:t>Verb+extension</a:t>
            </a:r>
            <a:r>
              <a:rPr lang="en-US" sz="2400" b="1" dirty="0" smtClean="0">
                <a:ln/>
                <a:solidFill>
                  <a:srgbClr val="6C5200"/>
                </a:solidFill>
              </a:rPr>
              <a:t>.</a:t>
            </a:r>
            <a:endParaRPr lang="en-US" sz="2400" b="1" dirty="0">
              <a:ln/>
              <a:solidFill>
                <a:srgbClr val="6C52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019" y="4994051"/>
            <a:ext cx="38420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6C5200"/>
                </a:solidFill>
              </a:rPr>
              <a:t>Notice the structure: </a:t>
            </a:r>
            <a:endParaRPr lang="en-US" sz="2800" b="1" dirty="0">
              <a:ln/>
              <a:solidFill>
                <a:srgbClr val="6C5200"/>
              </a:solidFill>
            </a:endParaRPr>
          </a:p>
        </p:txBody>
      </p:sp>
      <p:pic>
        <p:nvPicPr>
          <p:cNvPr id="1026" name="Picture 2" descr="gh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06" y="1681144"/>
            <a:ext cx="3551952" cy="23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2" y="-129942"/>
            <a:ext cx="9166440" cy="11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3" grpId="0" animBg="1"/>
      <p:bldP spid="3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178" y="0"/>
            <a:ext cx="111349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2060"/>
                </a:solidFill>
              </a:rPr>
              <a:t>Write five sentences using the structure of future indefinite tense about </a:t>
            </a:r>
            <a:r>
              <a:rPr lang="en-US" sz="3200" b="1" dirty="0" err="1" smtClean="0">
                <a:ln/>
                <a:solidFill>
                  <a:srgbClr val="002060"/>
                </a:solidFill>
              </a:rPr>
              <a:t>Bangladesh.You</a:t>
            </a:r>
            <a:r>
              <a:rPr lang="en-US" sz="3200" b="1" dirty="0" smtClean="0">
                <a:ln/>
                <a:solidFill>
                  <a:srgbClr val="002060"/>
                </a:solidFill>
              </a:rPr>
              <a:t> can take help from the chart below.</a:t>
            </a:r>
            <a:endParaRPr lang="en-US" sz="3200" b="1" dirty="0">
              <a:ln/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3219" y="3260387"/>
            <a:ext cx="262543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600000"/>
                </a:solidFill>
              </a:rPr>
              <a:t>Group work </a:t>
            </a:r>
            <a:endParaRPr lang="en-US" sz="2400" b="1" dirty="0">
              <a:ln/>
              <a:solidFill>
                <a:srgbClr val="6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5180" y="6204175"/>
            <a:ext cx="27545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600000"/>
                </a:solidFill>
              </a:rPr>
              <a:t>Time:15 minutes</a:t>
            </a:r>
            <a:endParaRPr lang="en-US" sz="2400" b="1" dirty="0">
              <a:ln/>
              <a:solidFill>
                <a:srgbClr val="6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93" y="1239930"/>
            <a:ext cx="8126672" cy="5425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493" y="1239930"/>
            <a:ext cx="2328564" cy="2193726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9090470" y="4620347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99498" y="4828118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6589" y="486704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89034" y="4737097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33059" y="4796760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0371" y="475227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45655" y="4744102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03948" y="4883061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3059" y="472656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11861" y="4944910"/>
            <a:ext cx="11693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50450" y="4943053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18983" y="4851037"/>
            <a:ext cx="114958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18984" y="4791374"/>
            <a:ext cx="115580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89906" y="4844032"/>
            <a:ext cx="115580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12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18985" y="4906144"/>
            <a:ext cx="115580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13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18985" y="4754630"/>
            <a:ext cx="115580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14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18984" y="4906144"/>
            <a:ext cx="152284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2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6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22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82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42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2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346" y="935742"/>
            <a:ext cx="81603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1.Mr. </a:t>
            </a:r>
            <a:r>
              <a:rPr lang="en-US" sz="3200" b="1" dirty="0" err="1" smtClean="0">
                <a:ln/>
                <a:solidFill>
                  <a:schemeClr val="accent4">
                    <a:lumMod val="50000"/>
                  </a:schemeClr>
                </a:solidFill>
              </a:rPr>
              <a:t>Johurul</a:t>
            </a:r>
            <a:r>
              <a:rPr lang="en-US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 Islam is an English teacher.</a:t>
            </a:r>
            <a:endParaRPr lang="en-US" sz="32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260" y="1962348"/>
            <a:ext cx="74121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2.He goes to his village every </a:t>
            </a:r>
            <a:r>
              <a:rPr lang="en-US" sz="3200" b="1" dirty="0" err="1" smtClean="0">
                <a:ln/>
                <a:solidFill>
                  <a:schemeClr val="accent4">
                    <a:lumMod val="50000"/>
                  </a:schemeClr>
                </a:solidFill>
              </a:rPr>
              <a:t>friday</a:t>
            </a:r>
            <a:r>
              <a:rPr lang="en-US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32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595" y="3173425"/>
            <a:ext cx="753687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3.He can take care of his parents.</a:t>
            </a:r>
            <a:endParaRPr lang="en-US" sz="32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287" y="4253274"/>
            <a:ext cx="7208201" cy="6073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4.In the village everybody respects him.</a:t>
            </a:r>
            <a:endParaRPr lang="en-US" sz="32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0286" y="5431443"/>
            <a:ext cx="111270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5.As a </a:t>
            </a:r>
            <a:r>
              <a:rPr lang="en-US" sz="3200" b="1" dirty="0" err="1" smtClean="0">
                <a:ln/>
                <a:solidFill>
                  <a:schemeClr val="accent4">
                    <a:lumMod val="50000"/>
                  </a:schemeClr>
                </a:solidFill>
              </a:rPr>
              <a:t>result,he</a:t>
            </a:r>
            <a:r>
              <a:rPr lang="en-US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 stands beside the villagers in time of danger.</a:t>
            </a:r>
            <a:endParaRPr lang="en-US" sz="32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946" y="554427"/>
            <a:ext cx="86486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6C31"/>
                </a:solidFill>
              </a:rPr>
              <a:t>Change the following sentences into past simple tense.</a:t>
            </a:r>
            <a:endParaRPr lang="en-US" sz="2800" b="1" dirty="0">
              <a:ln/>
              <a:solidFill>
                <a:srgbClr val="006C3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129" y="1421571"/>
            <a:ext cx="81603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Mr. </a:t>
            </a:r>
            <a:r>
              <a:rPr lang="en-US" sz="3200" b="1" dirty="0" err="1" smtClean="0">
                <a:ln/>
                <a:solidFill>
                  <a:srgbClr val="0070C0"/>
                </a:solidFill>
              </a:rPr>
              <a:t>Johurul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 Islam was an English teacher.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486" y="2522872"/>
            <a:ext cx="74121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He went to his village every </a:t>
            </a:r>
            <a:r>
              <a:rPr lang="en-US" sz="3200" b="1" dirty="0" err="1" smtClean="0">
                <a:ln/>
                <a:solidFill>
                  <a:srgbClr val="0070C0"/>
                </a:solidFill>
              </a:rPr>
              <a:t>friday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7941" y="3670344"/>
            <a:ext cx="753687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For this ,his parents loves her very much.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941" y="4856142"/>
            <a:ext cx="7208201" cy="6073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In the village everybody respected him.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285" y="5875649"/>
            <a:ext cx="111270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As a </a:t>
            </a:r>
            <a:r>
              <a:rPr lang="en-US" sz="3200" b="1" dirty="0" err="1" smtClean="0">
                <a:ln/>
                <a:solidFill>
                  <a:srgbClr val="0070C0"/>
                </a:solidFill>
              </a:rPr>
              <a:t>result,he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 stood beside the villagers in time of danger.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71" y="-136674"/>
            <a:ext cx="4051602" cy="10169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12799" y="4654911"/>
            <a:ext cx="27545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600000"/>
                </a:solidFill>
              </a:rPr>
              <a:t>Time:10 </a:t>
            </a:r>
            <a:r>
              <a:rPr lang="en-US" sz="2400" b="1" dirty="0" smtClean="0">
                <a:ln/>
                <a:solidFill>
                  <a:srgbClr val="600000"/>
                </a:solidFill>
              </a:rPr>
              <a:t>minutes</a:t>
            </a:r>
            <a:endParaRPr lang="en-US" sz="2400" b="1" dirty="0">
              <a:ln/>
              <a:solidFill>
                <a:srgbClr val="6000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8919245" y="2865992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 hidden="1"/>
          <p:cNvSpPr txBox="1"/>
          <p:nvPr/>
        </p:nvSpPr>
        <p:spPr>
          <a:xfrm>
            <a:off x="9328273" y="3073763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8" name="TextBox 17" hidden="1"/>
          <p:cNvSpPr txBox="1"/>
          <p:nvPr/>
        </p:nvSpPr>
        <p:spPr>
          <a:xfrm>
            <a:off x="9415364" y="311269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9" name="TextBox 18" hidden="1"/>
          <p:cNvSpPr txBox="1"/>
          <p:nvPr/>
        </p:nvSpPr>
        <p:spPr>
          <a:xfrm>
            <a:off x="9517809" y="2982742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1834" y="3042405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9146" y="299792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74430" y="2989747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32723" y="312870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61834" y="297221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40636" y="3190555"/>
            <a:ext cx="11693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31" name="TextBox 30" hidden="1"/>
          <p:cNvSpPr txBox="1"/>
          <p:nvPr/>
        </p:nvSpPr>
        <p:spPr>
          <a:xfrm>
            <a:off x="9379225" y="3188698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2" name="TextBox 31" hidden="1"/>
          <p:cNvSpPr txBox="1"/>
          <p:nvPr/>
        </p:nvSpPr>
        <p:spPr>
          <a:xfrm>
            <a:off x="9147758" y="3096682"/>
            <a:ext cx="114958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82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42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2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15" grpId="0" animBg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1" grpId="1"/>
      <p:bldP spid="32" grpId="0"/>
      <p:bldP spid="3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1552" y="-77262"/>
            <a:ext cx="61493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002060"/>
                </a:solidFill>
                <a:effectLst>
                  <a:glow rad="508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Homework</a:t>
            </a:r>
            <a:endParaRPr lang="en-GB" sz="8800" b="1" dirty="0">
              <a:ln/>
              <a:solidFill>
                <a:srgbClr val="002060"/>
              </a:solidFill>
              <a:effectLst>
                <a:glow rad="508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852" y="4769726"/>
            <a:ext cx="11839363" cy="14341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70C0"/>
                </a:solidFill>
              </a:rPr>
              <a:t>Write t</a:t>
            </a:r>
            <a:r>
              <a:rPr lang="en-US" sz="4400" b="1" dirty="0" smtClean="0">
                <a:ln/>
                <a:solidFill>
                  <a:srgbClr val="0070C0"/>
                </a:solidFill>
              </a:rPr>
              <a:t>en </a:t>
            </a:r>
            <a:r>
              <a:rPr lang="en-US" sz="4400" b="1" dirty="0">
                <a:ln/>
                <a:solidFill>
                  <a:srgbClr val="0070C0"/>
                </a:solidFill>
              </a:rPr>
              <a:t>sentences </a:t>
            </a:r>
            <a:r>
              <a:rPr lang="en-US" sz="4400" b="1" dirty="0" smtClean="0">
                <a:ln/>
                <a:solidFill>
                  <a:srgbClr val="0070C0"/>
                </a:solidFill>
              </a:rPr>
              <a:t>about “A Village Doctor” using indefinite tense of </a:t>
            </a:r>
            <a:r>
              <a:rPr lang="en-US" sz="4400" b="1" dirty="0" err="1" smtClean="0">
                <a:ln/>
                <a:solidFill>
                  <a:srgbClr val="0070C0"/>
                </a:solidFill>
              </a:rPr>
              <a:t>present,past</a:t>
            </a:r>
            <a:r>
              <a:rPr lang="en-US" sz="4400" b="1" dirty="0" smtClean="0">
                <a:ln/>
                <a:solidFill>
                  <a:srgbClr val="0070C0"/>
                </a:solidFill>
              </a:rPr>
              <a:t> and future.  </a:t>
            </a:r>
            <a:endParaRPr lang="en-GB" sz="4400" b="1" dirty="0">
              <a:ln/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40178" y="1135626"/>
            <a:ext cx="6357784" cy="3011097"/>
            <a:chOff x="3695307" y="325983"/>
            <a:chExt cx="4495800" cy="2585819"/>
          </a:xfrm>
        </p:grpSpPr>
        <p:sp>
          <p:nvSpPr>
            <p:cNvPr id="9" name="TextBox 33"/>
            <p:cNvSpPr txBox="1"/>
            <p:nvPr/>
          </p:nvSpPr>
          <p:spPr>
            <a:xfrm>
              <a:off x="4159113" y="2118220"/>
              <a:ext cx="3558470" cy="769441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3695307" y="325983"/>
              <a:ext cx="4495800" cy="1003103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11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0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23559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2013" y="2866083"/>
              <a:ext cx="3919768" cy="45719"/>
            </a:xfrm>
            <a:prstGeom prst="rect">
              <a:avLst/>
            </a:prstGeom>
            <a:solidFill>
              <a:srgbClr val="F436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90819" y="1336324"/>
              <a:ext cx="76200" cy="792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24400" y="1499402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42659" y="1521696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558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6905" y="295422"/>
            <a:ext cx="516284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rgbClr val="B66300"/>
                </a:solidFill>
              </a:rPr>
              <a:t>Thanks and best wishes for all of you.</a:t>
            </a:r>
            <a:endParaRPr lang="en-US" sz="4400" b="1" dirty="0">
              <a:ln/>
              <a:solidFill>
                <a:srgbClr val="B66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265" y="2461846"/>
            <a:ext cx="547233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7030A0"/>
                </a:solidFill>
              </a:rPr>
              <a:t>See you again.</a:t>
            </a:r>
            <a:endParaRPr lang="en-US" sz="6000" b="1" dirty="0">
              <a:ln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6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9820" y="692728"/>
            <a:ext cx="360218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Welcome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English class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002060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54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onut 54"/>
          <p:cNvSpPr/>
          <p:nvPr/>
        </p:nvSpPr>
        <p:spPr>
          <a:xfrm>
            <a:off x="1503942" y="1556786"/>
            <a:ext cx="271127" cy="271127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04" name="Donut 55"/>
          <p:cNvSpPr/>
          <p:nvPr/>
        </p:nvSpPr>
        <p:spPr>
          <a:xfrm>
            <a:off x="4048371" y="1538998"/>
            <a:ext cx="370626" cy="370626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56"/>
          <p:cNvGrpSpPr/>
          <p:nvPr/>
        </p:nvGrpSpPr>
        <p:grpSpPr>
          <a:xfrm>
            <a:off x="1475566" y="2513997"/>
            <a:ext cx="731312" cy="731312"/>
            <a:chOff x="5885770" y="3756992"/>
            <a:chExt cx="1645920" cy="1645920"/>
          </a:xfrm>
        </p:grpSpPr>
        <p:sp>
          <p:nvSpPr>
            <p:cNvPr id="1048605" name="Donut 57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06" name="Oval 58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07" name="Oval 59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608" name="Donut 60"/>
          <p:cNvSpPr/>
          <p:nvPr/>
        </p:nvSpPr>
        <p:spPr>
          <a:xfrm>
            <a:off x="3706606" y="2406892"/>
            <a:ext cx="271127" cy="271127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09" name="Freeform 61"/>
          <p:cNvSpPr/>
          <p:nvPr/>
        </p:nvSpPr>
        <p:spPr>
          <a:xfrm>
            <a:off x="1885815" y="752385"/>
            <a:ext cx="2115287" cy="2080518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0" name="Freeform 62"/>
          <p:cNvSpPr/>
          <p:nvPr/>
        </p:nvSpPr>
        <p:spPr>
          <a:xfrm rot="10211188">
            <a:off x="1620456" y="1173222"/>
            <a:ext cx="2114895" cy="2107835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3"/>
          <p:cNvGrpSpPr/>
          <p:nvPr/>
        </p:nvGrpSpPr>
        <p:grpSpPr>
          <a:xfrm rot="20834577">
            <a:off x="2924141" y="-48246"/>
            <a:ext cx="408447" cy="3714819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048611" name="Freeform 64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12" name="Freeform 65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13" name="Freeform 66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614" name="Freeform 67"/>
          <p:cNvSpPr/>
          <p:nvPr/>
        </p:nvSpPr>
        <p:spPr>
          <a:xfrm>
            <a:off x="2950121" y="678407"/>
            <a:ext cx="1059812" cy="113075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5" name="Donut 68"/>
          <p:cNvSpPr/>
          <p:nvPr/>
        </p:nvSpPr>
        <p:spPr>
          <a:xfrm>
            <a:off x="1677975" y="837363"/>
            <a:ext cx="2184057" cy="2295629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7" name="TextBox 94"/>
          <p:cNvSpPr txBox="1"/>
          <p:nvPr/>
        </p:nvSpPr>
        <p:spPr>
          <a:xfrm>
            <a:off x="911363" y="5470472"/>
            <a:ext cx="4363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Email:marazzak55555@gmail.com</a:t>
            </a:r>
          </a:p>
        </p:txBody>
      </p:sp>
      <p:sp>
        <p:nvSpPr>
          <p:cNvPr id="1048618" name="TextBox 96"/>
          <p:cNvSpPr txBox="1"/>
          <p:nvPr/>
        </p:nvSpPr>
        <p:spPr>
          <a:xfrm>
            <a:off x="864614" y="5752566"/>
            <a:ext cx="42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Number:01731181479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88465" y="3854493"/>
            <a:ext cx="4703535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Class:Nine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Subject:English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grammar and 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Unit:Four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Lesson:1,6,11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059" y="1001893"/>
            <a:ext cx="3650310" cy="5454725"/>
          </a:xfrm>
          <a:prstGeom prst="rect">
            <a:avLst/>
          </a:prstGeom>
        </p:spPr>
      </p:pic>
      <p:sp>
        <p:nvSpPr>
          <p:cNvPr id="49" name="TextBox 89"/>
          <p:cNvSpPr txBox="1"/>
          <p:nvPr/>
        </p:nvSpPr>
        <p:spPr>
          <a:xfrm>
            <a:off x="781372" y="3485401"/>
            <a:ext cx="4799137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Md.Abdur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Razzak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 (English)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Shatgram</a:t>
            </a:r>
            <a:r>
              <a:rPr kumimoji="0" lang="en-US" sz="20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Akota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/>
                <a:solidFill>
                  <a:srgbClr val="A5A5A5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/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Baniachang,Habigang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ICT District </a:t>
            </a:r>
            <a:r>
              <a:rPr kumimoji="0" lang="en-US" sz="2000" b="1" i="0" u="none" strike="noStrike" kern="1200" cap="none" spc="0" normalizeH="0" baseline="0" noProof="0" dirty="0" err="1" smtClean="0">
                <a:ln/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Ambassader,Habiganj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4"/>
          <a:stretch/>
        </p:blipFill>
        <p:spPr>
          <a:xfrm>
            <a:off x="1799242" y="952164"/>
            <a:ext cx="1921858" cy="20612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4" y="961904"/>
            <a:ext cx="1935028" cy="25574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139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 rot="11617123">
            <a:off x="7264924" y="2499243"/>
            <a:ext cx="1978102" cy="417190"/>
          </a:xfrm>
          <a:prstGeom prst="leftArrow">
            <a:avLst>
              <a:gd name="adj1" fmla="val 54657"/>
              <a:gd name="adj2" fmla="val 7539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rgbClr val="0070C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9903056">
            <a:off x="1892167" y="3135787"/>
            <a:ext cx="2346851" cy="417190"/>
          </a:xfrm>
          <a:prstGeom prst="leftArrow">
            <a:avLst>
              <a:gd name="adj1" fmla="val 39809"/>
              <a:gd name="adj2" fmla="val 7539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290" y="304800"/>
            <a:ext cx="7752178" cy="9190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  <a:latin typeface="Book Antiqua" pitchFamily="18" charset="0"/>
              </a:rPr>
              <a:t>What do you mean?</a:t>
            </a:r>
            <a:endParaRPr lang="en-US" b="1" dirty="0">
              <a:ln/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306" y="4412418"/>
            <a:ext cx="3230210" cy="4225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latin typeface="Book Antiqua" pitchFamily="18" charset="0"/>
              </a:rPr>
              <a:t>Past condition</a:t>
            </a:r>
            <a:endParaRPr lang="en-US" sz="3600" b="1" dirty="0">
              <a:ln/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4894" y="3669797"/>
            <a:ext cx="3733800" cy="517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latin typeface="Book Antiqua" pitchFamily="18" charset="0"/>
              </a:rPr>
              <a:t>Present condition</a:t>
            </a:r>
            <a:endParaRPr lang="en-US" b="1" dirty="0">
              <a:ln/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31927" y="4382417"/>
            <a:ext cx="2147455" cy="4525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latin typeface="Book Antiqua" pitchFamily="18" charset="0"/>
              </a:rPr>
              <a:t>Future condition</a:t>
            </a:r>
            <a:endParaRPr lang="en-US" b="1" dirty="0">
              <a:ln/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4485" y="5715000"/>
            <a:ext cx="8789164" cy="7420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  <a:latin typeface="Book Antiqua" pitchFamily="18" charset="0"/>
              </a:rPr>
              <a:t>What are these related to?</a:t>
            </a:r>
            <a:endParaRPr lang="en-US" b="1" dirty="0">
              <a:ln/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56" y="1251642"/>
            <a:ext cx="4184072" cy="2603737"/>
          </a:xfrm>
          <a:prstGeom prst="rect">
            <a:avLst/>
          </a:prstGeom>
        </p:spPr>
      </p:pic>
      <p:pic>
        <p:nvPicPr>
          <p:cNvPr id="1026" name="Picture 2" descr="https://o.remove.bg/downloads/85f07d84-6c13-4fac-a073-6e7314706bb7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836" y="1747182"/>
            <a:ext cx="48482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168"/>
          <a:stretch/>
        </p:blipFill>
        <p:spPr>
          <a:xfrm>
            <a:off x="9189653" y="1145201"/>
            <a:ext cx="2760453" cy="31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4364" y="1055109"/>
            <a:ext cx="5237018" cy="257694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bg1"/>
                </a:solidFill>
              </a:rPr>
              <a:t>Tense </a:t>
            </a:r>
            <a:endParaRPr lang="en-US" sz="11500" b="1" dirty="0">
              <a:ln/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36" y="3632055"/>
            <a:ext cx="11687962" cy="16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 rot="3000000">
            <a:off x="122962" y="1230307"/>
            <a:ext cx="685800" cy="4446788"/>
            <a:chOff x="38099" y="1386840"/>
            <a:chExt cx="685800" cy="4099560"/>
          </a:xfrm>
        </p:grpSpPr>
        <p:grpSp>
          <p:nvGrpSpPr>
            <p:cNvPr id="8" name="Group 9"/>
            <p:cNvGrpSpPr/>
            <p:nvPr/>
          </p:nvGrpSpPr>
          <p:grpSpPr>
            <a:xfrm>
              <a:off x="152400" y="1386840"/>
              <a:ext cx="457200" cy="4099560"/>
              <a:chOff x="152400" y="1386840"/>
              <a:chExt cx="457200" cy="4099560"/>
            </a:xfrm>
          </p:grpSpPr>
          <p:sp>
            <p:nvSpPr>
              <p:cNvPr id="10" name="Isosceles Triangle 5"/>
              <p:cNvSpPr/>
              <p:nvPr/>
            </p:nvSpPr>
            <p:spPr>
              <a:xfrm>
                <a:off x="152400" y="1386840"/>
                <a:ext cx="457200" cy="20574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6"/>
              <p:cNvSpPr/>
              <p:nvPr/>
            </p:nvSpPr>
            <p:spPr>
              <a:xfrm rot="10800000">
                <a:off x="152400" y="3429000"/>
                <a:ext cx="457200" cy="20574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10"/>
            <p:cNvSpPr/>
            <p:nvPr/>
          </p:nvSpPr>
          <p:spPr>
            <a:xfrm>
              <a:off x="38099" y="3200400"/>
              <a:ext cx="685800" cy="609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rc 12"/>
          <p:cNvSpPr/>
          <p:nvPr/>
        </p:nvSpPr>
        <p:spPr>
          <a:xfrm rot="479391">
            <a:off x="-61664" y="1955708"/>
            <a:ext cx="2899198" cy="3126401"/>
          </a:xfrm>
          <a:prstGeom prst="arc">
            <a:avLst>
              <a:gd name="adj1" fmla="val 11691591"/>
              <a:gd name="adj2" fmla="val 919181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/>
          <p:cNvSpPr/>
          <p:nvPr/>
        </p:nvSpPr>
        <p:spPr>
          <a:xfrm>
            <a:off x="2685906" y="2244689"/>
            <a:ext cx="496816" cy="477332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Rectangle 14"/>
          <p:cNvSpPr/>
          <p:nvPr/>
        </p:nvSpPr>
        <p:spPr>
          <a:xfrm>
            <a:off x="3140790" y="2299231"/>
            <a:ext cx="6400800" cy="490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3600" b="1" dirty="0">
                <a:ln/>
                <a:solidFill>
                  <a:schemeClr val="tx1"/>
                </a:solidFill>
                <a:latin typeface="SolaimanLipi"/>
              </a:rPr>
              <a:t>d</a:t>
            </a:r>
            <a:r>
              <a:rPr lang="en-US" altLang="en-US" sz="3600" b="1" dirty="0" smtClean="0">
                <a:ln/>
                <a:solidFill>
                  <a:schemeClr val="tx1"/>
                </a:solidFill>
                <a:latin typeface="SolaimanLipi"/>
              </a:rPr>
              <a:t>efine </a:t>
            </a:r>
            <a:r>
              <a:rPr lang="en-US" altLang="en-US" sz="3600" b="1" dirty="0">
                <a:ln/>
                <a:solidFill>
                  <a:schemeClr val="tx1"/>
                </a:solidFill>
                <a:latin typeface="SolaimanLipi"/>
              </a:rPr>
              <a:t>t</a:t>
            </a:r>
            <a:r>
              <a:rPr lang="en-US" altLang="en-US" sz="3600" b="1" dirty="0" smtClean="0">
                <a:ln/>
                <a:solidFill>
                  <a:schemeClr val="tx1"/>
                </a:solidFill>
                <a:latin typeface="SolaimanLipi"/>
              </a:rPr>
              <a:t>ense.</a:t>
            </a:r>
            <a:endParaRPr lang="zh-CN" altLang="en-US" sz="3600" b="1" dirty="0">
              <a:ln/>
              <a:solidFill>
                <a:schemeClr val="tx1"/>
              </a:solidFill>
            </a:endParaRPr>
          </a:p>
        </p:txBody>
      </p:sp>
      <p:sp>
        <p:nvSpPr>
          <p:cNvPr id="15" name="Oval 21"/>
          <p:cNvSpPr/>
          <p:nvPr/>
        </p:nvSpPr>
        <p:spPr>
          <a:xfrm>
            <a:off x="2857144" y="3297074"/>
            <a:ext cx="535941" cy="555338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angle 22"/>
          <p:cNvSpPr/>
          <p:nvPr/>
        </p:nvSpPr>
        <p:spPr>
          <a:xfrm>
            <a:off x="3377411" y="3260139"/>
            <a:ext cx="8556567" cy="674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zh-CN" sz="3600" b="1" dirty="0">
                <a:ln/>
                <a:solidFill>
                  <a:schemeClr val="tx1"/>
                </a:solidFill>
                <a:latin typeface="SolaimanLipi"/>
              </a:rPr>
              <a:t>c</a:t>
            </a:r>
            <a:r>
              <a:rPr lang="en-US" altLang="zh-CN" sz="3600" b="1" dirty="0" smtClean="0">
                <a:ln/>
                <a:solidFill>
                  <a:schemeClr val="tx1"/>
                </a:solidFill>
                <a:latin typeface="SolaimanLipi"/>
              </a:rPr>
              <a:t>lassify tense. </a:t>
            </a:r>
            <a:endParaRPr lang="zh-CN" altLang="en-US" sz="3600" b="1" dirty="0">
              <a:ln/>
              <a:solidFill>
                <a:schemeClr val="tx1"/>
              </a:solidFill>
            </a:endParaRPr>
          </a:p>
        </p:txBody>
      </p:sp>
      <p:sp>
        <p:nvSpPr>
          <p:cNvPr id="17" name="Oval 25"/>
          <p:cNvSpPr/>
          <p:nvPr/>
        </p:nvSpPr>
        <p:spPr>
          <a:xfrm>
            <a:off x="2589174" y="4295390"/>
            <a:ext cx="535941" cy="546742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angle 26"/>
          <p:cNvSpPr/>
          <p:nvPr/>
        </p:nvSpPr>
        <p:spPr>
          <a:xfrm>
            <a:off x="3052285" y="4280036"/>
            <a:ext cx="8294588" cy="541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3200" b="1" dirty="0">
                <a:ln/>
                <a:solidFill>
                  <a:schemeClr val="tx1"/>
                </a:solidFill>
                <a:latin typeface="SolaimanLipi"/>
              </a:rPr>
              <a:t>e</a:t>
            </a:r>
            <a:r>
              <a:rPr lang="en-US" altLang="en-US" sz="3200" b="1" dirty="0" smtClean="0">
                <a:ln/>
                <a:solidFill>
                  <a:schemeClr val="tx1"/>
                </a:solidFill>
                <a:latin typeface="SolaimanLipi"/>
              </a:rPr>
              <a:t>xplain the structure of  indefinite tense.</a:t>
            </a:r>
            <a:endParaRPr lang="zh-CN" altLang="en-US" sz="3200" b="1" dirty="0">
              <a:ln/>
              <a:solidFill>
                <a:schemeClr val="tx1"/>
              </a:solidFill>
            </a:endParaRPr>
          </a:p>
        </p:txBody>
      </p:sp>
      <p:sp>
        <p:nvSpPr>
          <p:cNvPr id="20" name="Oval 25"/>
          <p:cNvSpPr/>
          <p:nvPr/>
        </p:nvSpPr>
        <p:spPr>
          <a:xfrm>
            <a:off x="1941940" y="4915742"/>
            <a:ext cx="535941" cy="546742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Rectangle 26"/>
          <p:cNvSpPr/>
          <p:nvPr/>
        </p:nvSpPr>
        <p:spPr>
          <a:xfrm>
            <a:off x="2496250" y="5021286"/>
            <a:ext cx="9026042" cy="490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3200" b="1" dirty="0">
                <a:ln/>
                <a:solidFill>
                  <a:schemeClr val="tx1"/>
                </a:solidFill>
                <a:latin typeface="SolaimanLipi"/>
              </a:rPr>
              <a:t>w</a:t>
            </a:r>
            <a:r>
              <a:rPr lang="en-US" altLang="en-US" sz="3200" b="1" dirty="0" smtClean="0">
                <a:ln/>
                <a:solidFill>
                  <a:schemeClr val="tx1"/>
                </a:solidFill>
                <a:latin typeface="SolaimanLipi"/>
              </a:rPr>
              <a:t>rite sentences using indefinite tense.</a:t>
            </a:r>
            <a:endParaRPr lang="zh-CN" altLang="en-US" sz="3200" b="1" dirty="0">
              <a:ln/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7" y="1017071"/>
            <a:ext cx="11662659" cy="8545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50" y="-114588"/>
            <a:ext cx="9937777" cy="12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36" y="1818407"/>
            <a:ext cx="58293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2756" y="3552478"/>
            <a:ext cx="4508408" cy="10610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  <a:latin typeface="Book Antiqua" pitchFamily="18" charset="0"/>
              </a:rPr>
              <a:t>What is tense?</a:t>
            </a:r>
            <a:endParaRPr lang="en-US" b="1" dirty="0">
              <a:ln/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52399" y="2932499"/>
            <a:ext cx="3496569" cy="1493694"/>
          </a:xfrm>
          <a:prstGeom prst="wedgeEllipseCallout">
            <a:avLst>
              <a:gd name="adj1" fmla="val -25725"/>
              <a:gd name="adj2" fmla="val 692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rgbClr val="002060"/>
                </a:solidFill>
                <a:latin typeface="Book Antiqua" pitchFamily="18" charset="0"/>
              </a:rPr>
              <a:t>The baby played at his early age.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3849" y="1283278"/>
            <a:ext cx="3325119" cy="1362940"/>
          </a:xfrm>
          <a:prstGeom prst="wedgeRoundRectCallout">
            <a:avLst>
              <a:gd name="adj1" fmla="val 87032"/>
              <a:gd name="adj2" fmla="val 5250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2060"/>
                </a:solidFill>
                <a:latin typeface="Book Antiqua" pitchFamily="18" charset="0"/>
              </a:rPr>
              <a:t>Now he is going to university.</a:t>
            </a:r>
            <a:endParaRPr lang="en-US" sz="3200" b="1" dirty="0">
              <a:ln/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497830" y="368879"/>
            <a:ext cx="3424764" cy="1066800"/>
          </a:xfrm>
          <a:prstGeom prst="wedgeRoundRectCallout">
            <a:avLst>
              <a:gd name="adj1" fmla="val 72972"/>
              <a:gd name="adj2" fmla="val 6392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2060"/>
                </a:solidFill>
                <a:latin typeface="Book Antiqua" pitchFamily="18" charset="0"/>
              </a:rPr>
              <a:t>He will be an officer in future.</a:t>
            </a:r>
            <a:endParaRPr lang="en-US" sz="3200" b="1" dirty="0">
              <a:ln/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479" y="4633244"/>
            <a:ext cx="2853535" cy="1902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5519"/>
          <a:stretch/>
        </p:blipFill>
        <p:spPr>
          <a:xfrm>
            <a:off x="8852571" y="2135740"/>
            <a:ext cx="3203431" cy="28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2229" y="411515"/>
            <a:ext cx="2154260" cy="6848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Follow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163" y="1669705"/>
            <a:ext cx="1423240" cy="5922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p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layed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163" y="2895601"/>
            <a:ext cx="1764818" cy="529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s going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163" y="4191002"/>
            <a:ext cx="1650958" cy="471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w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ill be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241962" y="1442222"/>
            <a:ext cx="3117273" cy="943833"/>
          </a:xfrm>
          <a:prstGeom prst="lef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Indicates past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41963" y="2663654"/>
            <a:ext cx="3614526" cy="943833"/>
          </a:xfrm>
          <a:prstGeom prst="lef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Indicates present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241963" y="3885086"/>
            <a:ext cx="3385926" cy="943833"/>
          </a:xfrm>
          <a:prstGeom prst="lef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Indicates future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22563" y="914401"/>
            <a:ext cx="6205326" cy="3768432"/>
          </a:xfrm>
          <a:prstGeom prst="homePlate">
            <a:avLst>
              <a:gd name="adj" fmla="val 371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60328" y="961778"/>
            <a:ext cx="3906982" cy="4575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All the three verbs are functioning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       on</a:t>
            </a:r>
            <a:endParaRPr lang="en-US" sz="4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73" y="5490169"/>
            <a:ext cx="9336454" cy="706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So, tense is called the time of verbs.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69851" y="3902826"/>
            <a:ext cx="17873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 dirty="0">
                <a:ln/>
                <a:solidFill>
                  <a:srgbClr val="0070C0"/>
                </a:solidFill>
                <a:latin typeface="Book Antiqua" pitchFamily="18" charset="0"/>
              </a:rPr>
              <a:t>times.</a:t>
            </a:r>
            <a:endParaRPr lang="en-US" sz="4000" b="1" dirty="0">
              <a:ln/>
              <a:solidFill>
                <a:srgbClr val="0070C0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2784764" y="2624297"/>
            <a:ext cx="4071725" cy="1329037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784764" y="1433541"/>
            <a:ext cx="3726871" cy="1329037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2797105" y="3776250"/>
            <a:ext cx="3726871" cy="1329037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2563" y="1279431"/>
            <a:ext cx="2195946" cy="35494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566012" y="1500953"/>
            <a:ext cx="3091201" cy="35494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 animBg="1"/>
          <p:bldP spid="9" grpId="0" animBg="1"/>
          <p:bldP spid="10" grpId="0" animBg="1"/>
          <p:bldP spid="12" grpId="0" animBg="1"/>
          <p:bldP spid="13" grpId="0"/>
          <p:bldP spid="14" grpId="0"/>
          <p:bldP spid="2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 animBg="1"/>
          <p:bldP spid="9" grpId="0" animBg="1"/>
          <p:bldP spid="10" grpId="0" animBg="1"/>
          <p:bldP spid="12" grpId="0" animBg="1"/>
          <p:bldP spid="13" grpId="0"/>
          <p:bldP spid="14" grpId="0"/>
          <p:bldP spid="2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9040" y="-171309"/>
            <a:ext cx="66993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002060"/>
                </a:solidFill>
              </a:rPr>
              <a:t>Kinds of Tense</a:t>
            </a:r>
            <a:endParaRPr lang="en-US" sz="8000" b="1" dirty="0">
              <a:ln/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34" y="999599"/>
            <a:ext cx="932768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684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等线</vt:lpstr>
      <vt:lpstr>NikoshBAN</vt:lpstr>
      <vt:lpstr>SolaimanLipi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37</cp:revision>
  <dcterms:created xsi:type="dcterms:W3CDTF">2021-10-08T14:10:56Z</dcterms:created>
  <dcterms:modified xsi:type="dcterms:W3CDTF">2021-10-16T17:44:48Z</dcterms:modified>
</cp:coreProperties>
</file>