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83" r:id="rId4"/>
    <p:sldId id="258" r:id="rId5"/>
    <p:sldId id="259" r:id="rId6"/>
    <p:sldId id="260" r:id="rId7"/>
    <p:sldId id="261" r:id="rId8"/>
    <p:sldId id="266" r:id="rId9"/>
    <p:sldId id="290" r:id="rId10"/>
    <p:sldId id="291" r:id="rId11"/>
    <p:sldId id="267" r:id="rId12"/>
    <p:sldId id="269" r:id="rId13"/>
    <p:sldId id="270" r:id="rId14"/>
    <p:sldId id="313" r:id="rId15"/>
    <p:sldId id="311" r:id="rId16"/>
    <p:sldId id="314" r:id="rId17"/>
    <p:sldId id="315" r:id="rId18"/>
    <p:sldId id="276" r:id="rId19"/>
    <p:sldId id="302" r:id="rId20"/>
    <p:sldId id="277" r:id="rId21"/>
    <p:sldId id="278" r:id="rId22"/>
    <p:sldId id="305"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64" autoAdjust="0"/>
  </p:normalViewPr>
  <p:slideViewPr>
    <p:cSldViewPr snapToGrid="0">
      <p:cViewPr varScale="1">
        <p:scale>
          <a:sx n="71" d="100"/>
          <a:sy n="71" d="100"/>
        </p:scale>
        <p:origin x="7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6527E3-60E6-4E8F-8FCE-5CD9F81091D3}" type="datetimeFigureOut">
              <a:rPr lang="en-US" smtClean="0"/>
              <a:t>10/17/2021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A576C-5763-45A7-B638-114DAED4ABB8}" type="slidenum">
              <a:rPr lang="en-US" smtClean="0"/>
              <a:t>‹#›</a:t>
            </a:fld>
            <a:endParaRPr lang="en-US"/>
          </a:p>
        </p:txBody>
      </p:sp>
    </p:spTree>
    <p:extLst>
      <p:ext uri="{BB962C8B-B14F-4D97-AF65-F5344CB8AC3E}">
        <p14:creationId xmlns:p14="http://schemas.microsoft.com/office/powerpoint/2010/main" val="2249654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Frame 7"/>
          <p:cNvSpPr/>
          <p:nvPr userDrawn="1"/>
        </p:nvSpPr>
        <p:spPr>
          <a:xfrm>
            <a:off x="0" y="0"/>
            <a:ext cx="12170535" cy="6774287"/>
          </a:xfrm>
          <a:prstGeom prst="frame">
            <a:avLst>
              <a:gd name="adj1" fmla="val 1420"/>
            </a:avLst>
          </a:prstGeom>
          <a:gradFill>
            <a:gsLst>
              <a:gs pos="0">
                <a:srgbClr val="00B050"/>
              </a:gs>
              <a:gs pos="74000">
                <a:schemeClr val="accent1">
                  <a:lumMod val="45000"/>
                  <a:lumOff val="55000"/>
                </a:schemeClr>
              </a:gs>
              <a:gs pos="83000">
                <a:schemeClr val="accent1">
                  <a:lumMod val="45000"/>
                  <a:lumOff val="55000"/>
                </a:schemeClr>
              </a:gs>
              <a:gs pos="100000">
                <a:srgbClr val="C00000"/>
              </a:gs>
            </a:gsLst>
            <a:lin ang="5400000" scaled="1"/>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9195414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32626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0128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22892-0B00-498E-AD38-CD87F905F5B3}"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5538630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E322892-0B00-498E-AD38-CD87F905F5B3}"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41791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322892-0B00-498E-AD38-CD87F905F5B3}"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117812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322892-0B00-498E-AD38-CD87F905F5B3}" type="datetimeFigureOut">
              <a:rPr lang="en-US" smtClean="0"/>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24051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322892-0B00-498E-AD38-CD87F905F5B3}" type="datetimeFigureOut">
              <a:rPr lang="en-US" smtClean="0"/>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67799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322892-0B00-498E-AD38-CD87F905F5B3}" type="datetimeFigureOut">
              <a:rPr lang="en-US" smtClean="0"/>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39677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73722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322892-0B00-498E-AD38-CD87F905F5B3}"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556A94-4814-478E-957B-2826A7F65756}" type="slidenum">
              <a:rPr lang="en-US" smtClean="0"/>
              <a:t>‹#›</a:t>
            </a:fld>
            <a:endParaRPr lang="en-US"/>
          </a:p>
        </p:txBody>
      </p:sp>
    </p:spTree>
    <p:extLst>
      <p:ext uri="{BB962C8B-B14F-4D97-AF65-F5344CB8AC3E}">
        <p14:creationId xmlns:p14="http://schemas.microsoft.com/office/powerpoint/2010/main" val="3493333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22892-0B00-498E-AD38-CD87F905F5B3}" type="datetimeFigureOut">
              <a:rPr lang="en-US" smtClean="0"/>
              <a:t>10/17/2021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56A94-4814-478E-957B-2826A7F65756}" type="slidenum">
              <a:rPr lang="en-US" smtClean="0"/>
              <a:t>‹#›</a:t>
            </a:fld>
            <a:endParaRPr lang="en-US"/>
          </a:p>
        </p:txBody>
      </p:sp>
    </p:spTree>
    <p:extLst>
      <p:ext uri="{BB962C8B-B14F-4D97-AF65-F5344CB8AC3E}">
        <p14:creationId xmlns:p14="http://schemas.microsoft.com/office/powerpoint/2010/main" val="3884008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9.jfif"/></Relationships>
</file>

<file path=ppt/slides/_rels/slide12.xml.rels><?xml version="1.0" encoding="UTF-8" standalone="yes"?>
<Relationships xmlns="http://schemas.openxmlformats.org/package/2006/relationships"><Relationship Id="rId3" Type="http://schemas.openxmlformats.org/officeDocument/2006/relationships/image" Target="../media/image14.jfif"/><Relationship Id="rId2" Type="http://schemas.openxmlformats.org/officeDocument/2006/relationships/image" Target="../media/image13.jfif"/><Relationship Id="rId1" Type="http://schemas.openxmlformats.org/officeDocument/2006/relationships/slideLayout" Target="../slideLayouts/slideLayout1.xml"/><Relationship Id="rId4" Type="http://schemas.openxmlformats.org/officeDocument/2006/relationships/image" Target="../media/image15.jfif"/></Relationships>
</file>

<file path=ppt/slides/_rels/slide13.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fif"/><Relationship Id="rId1" Type="http://schemas.openxmlformats.org/officeDocument/2006/relationships/slideLayout" Target="../slideLayouts/slideLayout1.xml"/><Relationship Id="rId4" Type="http://schemas.openxmlformats.org/officeDocument/2006/relationships/image" Target="../media/image18.jfif"/></Relationships>
</file>

<file path=ppt/slides/_rels/slide14.xml.rels><?xml version="1.0" encoding="UTF-8" standalone="yes"?>
<Relationships xmlns="http://schemas.openxmlformats.org/package/2006/relationships"><Relationship Id="rId3" Type="http://schemas.openxmlformats.org/officeDocument/2006/relationships/image" Target="../media/image11.jfif"/><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19.jfif"/></Relationships>
</file>

<file path=ppt/slides/_rels/slide15.xml.rels><?xml version="1.0" encoding="UTF-8" standalone="yes"?>
<Relationships xmlns="http://schemas.openxmlformats.org/package/2006/relationships"><Relationship Id="rId3" Type="http://schemas.openxmlformats.org/officeDocument/2006/relationships/image" Target="../media/image21.jfif"/><Relationship Id="rId2" Type="http://schemas.openxmlformats.org/officeDocument/2006/relationships/image" Target="../media/image20.jfif"/><Relationship Id="rId1" Type="http://schemas.openxmlformats.org/officeDocument/2006/relationships/slideLayout" Target="../slideLayouts/slideLayout1.xml"/><Relationship Id="rId4" Type="http://schemas.openxmlformats.org/officeDocument/2006/relationships/image" Target="../media/image22.jfif"/></Relationships>
</file>

<file path=ppt/slides/_rels/slide16.xml.rels><?xml version="1.0" encoding="UTF-8" standalone="yes"?>
<Relationships xmlns="http://schemas.openxmlformats.org/package/2006/relationships"><Relationship Id="rId3" Type="http://schemas.openxmlformats.org/officeDocument/2006/relationships/image" Target="../media/image21.jfif"/><Relationship Id="rId2" Type="http://schemas.openxmlformats.org/officeDocument/2006/relationships/image" Target="../media/image20.jfif"/><Relationship Id="rId1" Type="http://schemas.openxmlformats.org/officeDocument/2006/relationships/slideLayout" Target="../slideLayouts/slideLayout1.xml"/><Relationship Id="rId4" Type="http://schemas.openxmlformats.org/officeDocument/2006/relationships/image" Target="../media/image22.jfif"/></Relationships>
</file>

<file path=ppt/slides/_rels/slide17.xml.rels><?xml version="1.0" encoding="UTF-8" standalone="yes"?>
<Relationships xmlns="http://schemas.openxmlformats.org/package/2006/relationships"><Relationship Id="rId3" Type="http://schemas.openxmlformats.org/officeDocument/2006/relationships/image" Target="../media/image24.jfif"/><Relationship Id="rId2" Type="http://schemas.openxmlformats.org/officeDocument/2006/relationships/image" Target="../media/image23.jfif"/><Relationship Id="rId1" Type="http://schemas.openxmlformats.org/officeDocument/2006/relationships/slideLayout" Target="../slideLayouts/slideLayout1.xml"/><Relationship Id="rId4" Type="http://schemas.openxmlformats.org/officeDocument/2006/relationships/image" Target="../media/image25.jfif"/></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file:///C:\Users\User\Documents\&#2476;&#2457;&#2509;&#2455;&#2476;&#2472;&#2509;&#2471;&#2497;&#2480;%20&#2448;&#2468;&#2495;&#2489;&#2494;&#2488;&#2495;&#2453;%20&#2541;&#2439;%20&#2478;&#2494;&#2480;&#2509;&#2458;&#2503;&#2480;%20&#2477;&#2494;&#2487;&#2467;%20_%20Historical%2007th%20March%20Speech%20of%20Bangabandhu.mp4"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3" y="666206"/>
            <a:ext cx="11704320" cy="5852159"/>
          </a:xfrm>
          <a:prstGeom prst="rect">
            <a:avLst/>
          </a:prstGeom>
        </p:spPr>
      </p:pic>
    </p:spTree>
    <p:extLst>
      <p:ext uri="{BB962C8B-B14F-4D97-AF65-F5344CB8AC3E}">
        <p14:creationId xmlns:p14="http://schemas.microsoft.com/office/powerpoint/2010/main" val="139218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9521" y="149040"/>
            <a:ext cx="3307896"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Prisoner </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389120" y="1043104"/>
            <a:ext cx="7428200" cy="127874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A person who is in prison as a punishment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389120" y="2401527"/>
            <a:ext cx="7471953" cy="11452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captive, convict</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4389120" y="3843754"/>
            <a:ext cx="7458316" cy="124701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 free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611980" y="-2332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127862" y="5197946"/>
            <a:ext cx="7908109" cy="141186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smtClean="0">
                <a:solidFill>
                  <a:schemeClr val="tx1"/>
                </a:solidFill>
                <a:latin typeface="Arial Rounded MT Bold" panose="020F0704030504030204" pitchFamily="34" charset="0"/>
              </a:rPr>
              <a:t>Ex: Nelson </a:t>
            </a:r>
            <a:r>
              <a:rPr lang="en-US" sz="4400" dirty="0">
                <a:solidFill>
                  <a:schemeClr val="tx1"/>
                </a:solidFill>
                <a:latin typeface="Arial Rounded MT Bold" panose="020F0704030504030204" pitchFamily="34" charset="0"/>
              </a:rPr>
              <a:t>Mandela was </a:t>
            </a:r>
            <a:r>
              <a:rPr lang="en-US" sz="4400" dirty="0" smtClean="0">
                <a:solidFill>
                  <a:schemeClr val="tx1"/>
                </a:solidFill>
                <a:latin typeface="Arial Rounded MT Bold" panose="020F0704030504030204" pitchFamily="34" charset="0"/>
              </a:rPr>
              <a:t>a prisoner </a:t>
            </a:r>
            <a:r>
              <a:rPr lang="en-US" sz="4400" dirty="0">
                <a:solidFill>
                  <a:schemeClr val="tx1"/>
                </a:solidFill>
                <a:latin typeface="Arial Rounded MT Bold" panose="020F0704030504030204" pitchFamily="34" charset="0"/>
              </a:rPr>
              <a:t>nearly 27 years.</a:t>
            </a:r>
          </a:p>
          <a:p>
            <a:pPr algn="ctr"/>
            <a:endParaRPr lang="en-US" sz="4400" u="sng" dirty="0">
              <a:solidFill>
                <a:srgbClr val="FFFF00"/>
              </a:solidFill>
              <a:latin typeface="Arial Rounded MT Bold" panose="020F0704030504030204" pitchFamily="34" charset="0"/>
            </a:endParaRP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8" y="1188108"/>
            <a:ext cx="3692433" cy="24268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206" y="4154198"/>
            <a:ext cx="3789025" cy="23899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056443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80">
                                          <p:stCondLst>
                                            <p:cond delay="0"/>
                                          </p:stCondLst>
                                        </p:cTn>
                                        <p:tgtEl>
                                          <p:spTgt spid="9"/>
                                        </p:tgtEl>
                                      </p:cBhvr>
                                    </p:animEffect>
                                    <p:anim calcmode="lin" valueType="num">
                                      <p:cBhvr>
                                        <p:cTn id="3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9" dur="26">
                                          <p:stCondLst>
                                            <p:cond delay="650"/>
                                          </p:stCondLst>
                                        </p:cTn>
                                        <p:tgtEl>
                                          <p:spTgt spid="9"/>
                                        </p:tgtEl>
                                      </p:cBhvr>
                                      <p:to x="100000" y="60000"/>
                                    </p:animScale>
                                    <p:animScale>
                                      <p:cBhvr>
                                        <p:cTn id="40" dur="166" decel="50000">
                                          <p:stCondLst>
                                            <p:cond delay="676"/>
                                          </p:stCondLst>
                                        </p:cTn>
                                        <p:tgtEl>
                                          <p:spTgt spid="9"/>
                                        </p:tgtEl>
                                      </p:cBhvr>
                                      <p:to x="100000" y="100000"/>
                                    </p:animScale>
                                    <p:animScale>
                                      <p:cBhvr>
                                        <p:cTn id="41" dur="26">
                                          <p:stCondLst>
                                            <p:cond delay="1312"/>
                                          </p:stCondLst>
                                        </p:cTn>
                                        <p:tgtEl>
                                          <p:spTgt spid="9"/>
                                        </p:tgtEl>
                                      </p:cBhvr>
                                      <p:to x="100000" y="80000"/>
                                    </p:animScale>
                                    <p:animScale>
                                      <p:cBhvr>
                                        <p:cTn id="42" dur="166" decel="50000">
                                          <p:stCondLst>
                                            <p:cond delay="1338"/>
                                          </p:stCondLst>
                                        </p:cTn>
                                        <p:tgtEl>
                                          <p:spTgt spid="9"/>
                                        </p:tgtEl>
                                      </p:cBhvr>
                                      <p:to x="100000" y="100000"/>
                                    </p:animScale>
                                    <p:animScale>
                                      <p:cBhvr>
                                        <p:cTn id="43" dur="26">
                                          <p:stCondLst>
                                            <p:cond delay="1642"/>
                                          </p:stCondLst>
                                        </p:cTn>
                                        <p:tgtEl>
                                          <p:spTgt spid="9"/>
                                        </p:tgtEl>
                                      </p:cBhvr>
                                      <p:to x="100000" y="90000"/>
                                    </p:animScale>
                                    <p:animScale>
                                      <p:cBhvr>
                                        <p:cTn id="44" dur="166" decel="50000">
                                          <p:stCondLst>
                                            <p:cond delay="1668"/>
                                          </p:stCondLst>
                                        </p:cTn>
                                        <p:tgtEl>
                                          <p:spTgt spid="9"/>
                                        </p:tgtEl>
                                      </p:cBhvr>
                                      <p:to x="100000" y="100000"/>
                                    </p:animScale>
                                    <p:animScale>
                                      <p:cBhvr>
                                        <p:cTn id="45" dur="26">
                                          <p:stCondLst>
                                            <p:cond delay="1808"/>
                                          </p:stCondLst>
                                        </p:cTn>
                                        <p:tgtEl>
                                          <p:spTgt spid="9"/>
                                        </p:tgtEl>
                                      </p:cBhvr>
                                      <p:to x="100000" y="95000"/>
                                    </p:animScale>
                                    <p:animScale>
                                      <p:cBhvr>
                                        <p:cTn id="46" dur="166" decel="50000">
                                          <p:stCondLst>
                                            <p:cond delay="1834"/>
                                          </p:stCondLst>
                                        </p:cTn>
                                        <p:tgtEl>
                                          <p:spTgt spid="9"/>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580">
                                          <p:stCondLst>
                                            <p:cond delay="0"/>
                                          </p:stCondLst>
                                        </p:cTn>
                                        <p:tgtEl>
                                          <p:spTgt spid="10"/>
                                        </p:tgtEl>
                                      </p:cBhvr>
                                    </p:animEffect>
                                    <p:anim calcmode="lin" valueType="num">
                                      <p:cBhvr>
                                        <p:cTn id="5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57" dur="26">
                                          <p:stCondLst>
                                            <p:cond delay="650"/>
                                          </p:stCondLst>
                                        </p:cTn>
                                        <p:tgtEl>
                                          <p:spTgt spid="10"/>
                                        </p:tgtEl>
                                      </p:cBhvr>
                                      <p:to x="100000" y="60000"/>
                                    </p:animScale>
                                    <p:animScale>
                                      <p:cBhvr>
                                        <p:cTn id="58" dur="166" decel="50000">
                                          <p:stCondLst>
                                            <p:cond delay="676"/>
                                          </p:stCondLst>
                                        </p:cTn>
                                        <p:tgtEl>
                                          <p:spTgt spid="10"/>
                                        </p:tgtEl>
                                      </p:cBhvr>
                                      <p:to x="100000" y="100000"/>
                                    </p:animScale>
                                    <p:animScale>
                                      <p:cBhvr>
                                        <p:cTn id="59" dur="26">
                                          <p:stCondLst>
                                            <p:cond delay="1312"/>
                                          </p:stCondLst>
                                        </p:cTn>
                                        <p:tgtEl>
                                          <p:spTgt spid="10"/>
                                        </p:tgtEl>
                                      </p:cBhvr>
                                      <p:to x="100000" y="80000"/>
                                    </p:animScale>
                                    <p:animScale>
                                      <p:cBhvr>
                                        <p:cTn id="60" dur="166" decel="50000">
                                          <p:stCondLst>
                                            <p:cond delay="1338"/>
                                          </p:stCondLst>
                                        </p:cTn>
                                        <p:tgtEl>
                                          <p:spTgt spid="10"/>
                                        </p:tgtEl>
                                      </p:cBhvr>
                                      <p:to x="100000" y="100000"/>
                                    </p:animScale>
                                    <p:animScale>
                                      <p:cBhvr>
                                        <p:cTn id="61" dur="26">
                                          <p:stCondLst>
                                            <p:cond delay="1642"/>
                                          </p:stCondLst>
                                        </p:cTn>
                                        <p:tgtEl>
                                          <p:spTgt spid="10"/>
                                        </p:tgtEl>
                                      </p:cBhvr>
                                      <p:to x="100000" y="90000"/>
                                    </p:animScale>
                                    <p:animScale>
                                      <p:cBhvr>
                                        <p:cTn id="62" dur="166" decel="50000">
                                          <p:stCondLst>
                                            <p:cond delay="1668"/>
                                          </p:stCondLst>
                                        </p:cTn>
                                        <p:tgtEl>
                                          <p:spTgt spid="10"/>
                                        </p:tgtEl>
                                      </p:cBhvr>
                                      <p:to x="100000" y="100000"/>
                                    </p:animScale>
                                    <p:animScale>
                                      <p:cBhvr>
                                        <p:cTn id="63" dur="26">
                                          <p:stCondLst>
                                            <p:cond delay="1808"/>
                                          </p:stCondLst>
                                        </p:cTn>
                                        <p:tgtEl>
                                          <p:spTgt spid="10"/>
                                        </p:tgtEl>
                                      </p:cBhvr>
                                      <p:to x="100000" y="95000"/>
                                    </p:animScale>
                                    <p:animScale>
                                      <p:cBhvr>
                                        <p:cTn id="64" dur="166" decel="50000">
                                          <p:stCondLst>
                                            <p:cond delay="1834"/>
                                          </p:stCondLst>
                                        </p:cTn>
                                        <p:tgtEl>
                                          <p:spTgt spid="10"/>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7567" y="1174390"/>
            <a:ext cx="11834948" cy="769441"/>
          </a:xfrm>
          <a:prstGeom prst="rect">
            <a:avLst/>
          </a:prstGeom>
        </p:spPr>
        <p:txBody>
          <a:bodyPr wrap="square">
            <a:spAutoFit/>
          </a:bodyPr>
          <a:lstStyle/>
          <a:p>
            <a:endParaRPr lang="en-US" sz="4400" b="1" dirty="0" smtClean="0">
              <a:latin typeface="Arial Rounded MT Bold" panose="020F0704030504030204" pitchFamily="34" charset="0"/>
            </a:endParaRPr>
          </a:p>
        </p:txBody>
      </p:sp>
      <p:sp>
        <p:nvSpPr>
          <p:cNvPr id="6" name="TextBox 5"/>
          <p:cNvSpPr txBox="1"/>
          <p:nvPr/>
        </p:nvSpPr>
        <p:spPr>
          <a:xfrm>
            <a:off x="3778623" y="1"/>
            <a:ext cx="5936566" cy="769441"/>
          </a:xfrm>
          <a:prstGeom prst="rect">
            <a:avLst/>
          </a:prstGeom>
          <a:noFill/>
        </p:spPr>
        <p:txBody>
          <a:bodyPr wrap="square" rtlCol="0">
            <a:spAutoFit/>
          </a:bodyPr>
          <a:lstStyle/>
          <a:p>
            <a:r>
              <a:rPr lang="en-US" sz="4400" b="1" i="1" dirty="0" smtClean="0">
                <a:latin typeface="Arial Rounded MT Bold" panose="020F0704030504030204" pitchFamily="34" charset="0"/>
              </a:rPr>
              <a:t>Now read the text.</a:t>
            </a:r>
            <a:endParaRPr lang="en-US" sz="4400" b="1" i="1" dirty="0">
              <a:latin typeface="Arial Rounded MT Bold" panose="020F0704030504030204" pitchFamily="34" charset="0"/>
            </a:endParaRPr>
          </a:p>
        </p:txBody>
      </p:sp>
      <p:sp>
        <p:nvSpPr>
          <p:cNvPr id="2" name="Rectangle 1"/>
          <p:cNvSpPr/>
          <p:nvPr/>
        </p:nvSpPr>
        <p:spPr>
          <a:xfrm>
            <a:off x="3240741" y="769442"/>
            <a:ext cx="8711774" cy="6001643"/>
          </a:xfrm>
          <a:prstGeom prst="rect">
            <a:avLst/>
          </a:prstGeom>
        </p:spPr>
        <p:txBody>
          <a:bodyPr wrap="square">
            <a:spAutoFit/>
          </a:bodyPr>
          <a:lstStyle/>
          <a:p>
            <a:r>
              <a:rPr lang="en-US" sz="4800" dirty="0">
                <a:latin typeface="Arial Rounded MT Bold" panose="020F0704030504030204" pitchFamily="34" charset="0"/>
              </a:rPr>
              <a:t>In 1993, Mandela was awarded the Noble Peace Prize, an honor he shared with F. W. de Klerk, the white African leader who had freed him from prison three years earlier and negotiated the end of apartheid</a:t>
            </a:r>
            <a:r>
              <a:rPr lang="en-US" sz="4800" dirty="0" smtClean="0">
                <a:latin typeface="Arial Rounded MT Bold" panose="020F0704030504030204" pitchFamily="34" charset="0"/>
              </a:rPr>
              <a:t>.</a:t>
            </a:r>
            <a:endParaRPr lang="en-US" sz="4800" dirty="0">
              <a:latin typeface="Arial Rounded MT Bold" panose="020F0704030504030204" pitchFamily="34" charset="0"/>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134" y="575751"/>
            <a:ext cx="2804326" cy="188048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73" y="2566299"/>
            <a:ext cx="2804326" cy="19619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134" y="4638320"/>
            <a:ext cx="2705805" cy="18923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6559784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6744" y="0"/>
            <a:ext cx="9258680" cy="6863417"/>
          </a:xfrm>
          <a:prstGeom prst="rect">
            <a:avLst/>
          </a:prstGeom>
        </p:spPr>
        <p:txBody>
          <a:bodyPr wrap="square">
            <a:spAutoFit/>
          </a:bodyPr>
          <a:lstStyle/>
          <a:p>
            <a:r>
              <a:rPr lang="en-US" sz="4400" dirty="0" smtClean="0">
                <a:latin typeface="Arial Rounded MT Bold" panose="020F0704030504030204" pitchFamily="34" charset="0"/>
              </a:rPr>
              <a:t>He </a:t>
            </a:r>
            <a:r>
              <a:rPr lang="en-US" sz="4400" dirty="0">
                <a:latin typeface="Arial Rounded MT Bold" panose="020F0704030504030204" pitchFamily="34" charset="0"/>
              </a:rPr>
              <a:t>formally left public life in June 2004 before his 86th birthday, telling his adoring countrymen: “don’t call me. I’ll call you”.  But he remained one of the world’s most </a:t>
            </a:r>
            <a:r>
              <a:rPr lang="en-US" sz="4400" dirty="0" smtClean="0">
                <a:latin typeface="Arial Rounded MT Bold" panose="020F0704030504030204" pitchFamily="34" charset="0"/>
              </a:rPr>
              <a:t>revered </a:t>
            </a:r>
            <a:r>
              <a:rPr lang="en-US" sz="4400" dirty="0">
                <a:latin typeface="Arial Rounded MT Bold" panose="020F0704030504030204" pitchFamily="34" charset="0"/>
              </a:rPr>
              <a:t>public figures, combining celebrity sparkle with an unwavering message of freedom, respect and human rights.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32" y="121023"/>
            <a:ext cx="3019321" cy="223090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033" y="4110604"/>
            <a:ext cx="3019321" cy="2518796"/>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033" y="2062694"/>
            <a:ext cx="3019321" cy="2349196"/>
          </a:xfrm>
          <a:prstGeom prst="rect">
            <a:avLst/>
          </a:prstGeom>
        </p:spPr>
      </p:pic>
    </p:spTree>
    <p:extLst>
      <p:ext uri="{BB962C8B-B14F-4D97-AF65-F5344CB8AC3E}">
        <p14:creationId xmlns:p14="http://schemas.microsoft.com/office/powerpoint/2010/main" val="209962236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69771" y="0"/>
            <a:ext cx="9122230" cy="6740307"/>
          </a:xfrm>
          <a:prstGeom prst="rect">
            <a:avLst/>
          </a:prstGeom>
        </p:spPr>
        <p:txBody>
          <a:bodyPr wrap="square">
            <a:spAutoFit/>
          </a:bodyPr>
          <a:lstStyle/>
          <a:p>
            <a:r>
              <a:rPr lang="en-US" sz="5400" dirty="0" smtClean="0">
                <a:latin typeface="Arial Rounded MT Bold" panose="020F0704030504030204" pitchFamily="34" charset="0"/>
              </a:rPr>
              <a:t>“</a:t>
            </a:r>
            <a:r>
              <a:rPr lang="en-US" sz="5400" dirty="0">
                <a:latin typeface="Arial Rounded MT Bold" panose="020F0704030504030204" pitchFamily="34" charset="0"/>
              </a:rPr>
              <a:t>He is at the epicenter of our time, ours in South Africa, and yours, wherever you are,” Nadine Gordimer, the South African writer and Nobel Laureate for Literature, once remarked.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55" y="4441274"/>
            <a:ext cx="2625634" cy="224687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086" y="2372141"/>
            <a:ext cx="2619103" cy="2069133"/>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086" y="125265"/>
            <a:ext cx="2619103" cy="2319634"/>
          </a:xfrm>
          <a:prstGeom prst="rect">
            <a:avLst/>
          </a:prstGeom>
        </p:spPr>
      </p:pic>
    </p:spTree>
    <p:extLst>
      <p:ext uri="{BB962C8B-B14F-4D97-AF65-F5344CB8AC3E}">
        <p14:creationId xmlns:p14="http://schemas.microsoft.com/office/powerpoint/2010/main" val="2628410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7154" y="0"/>
            <a:ext cx="8834846" cy="6740307"/>
          </a:xfrm>
          <a:prstGeom prst="rect">
            <a:avLst/>
          </a:prstGeom>
        </p:spPr>
        <p:txBody>
          <a:bodyPr wrap="square">
            <a:spAutoFit/>
          </a:bodyPr>
          <a:lstStyle/>
          <a:p>
            <a:r>
              <a:rPr lang="en-US" sz="4800" b="1" dirty="0" smtClean="0">
                <a:latin typeface="Arial Rounded MT Bold" panose="020F0704030504030204" pitchFamily="34" charset="0"/>
              </a:rPr>
              <a:t>The </a:t>
            </a:r>
            <a:r>
              <a:rPr lang="en-US" sz="4800" b="1" dirty="0">
                <a:latin typeface="Arial Rounded MT Bold" panose="020F0704030504030204" pitchFamily="34" charset="0"/>
              </a:rPr>
              <a:t>years Mandela spent behind bars made him the world’s most celebrated political prisoner and a leader of mythic stature for millions of black South Africans and other oppressed people far beyond his country’s borders. </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4" y="196099"/>
            <a:ext cx="2913014" cy="18115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1" y="2258060"/>
            <a:ext cx="2926077" cy="18456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909" y="4484763"/>
            <a:ext cx="2979489" cy="18336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79930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69771" y="0"/>
            <a:ext cx="9122230" cy="7694414"/>
          </a:xfrm>
          <a:prstGeom prst="rect">
            <a:avLst/>
          </a:prstGeom>
        </p:spPr>
        <p:txBody>
          <a:bodyPr wrap="square">
            <a:spAutoFit/>
          </a:bodyPr>
          <a:lstStyle/>
          <a:p>
            <a:r>
              <a:rPr lang="en-US" sz="4400" dirty="0" smtClean="0">
                <a:latin typeface="Arial Rounded MT Bold" panose="020F0704030504030204" pitchFamily="34" charset="0"/>
              </a:rPr>
              <a:t>Charged </a:t>
            </a:r>
            <a:r>
              <a:rPr lang="en-US" sz="4400" dirty="0">
                <a:latin typeface="Arial Rounded MT Bold" panose="020F0704030504030204" pitchFamily="34" charset="0"/>
              </a:rPr>
              <a:t>with capital offences in the 1963 </a:t>
            </a:r>
            <a:r>
              <a:rPr lang="en-US" sz="4400" dirty="0" err="1">
                <a:latin typeface="Arial Rounded MT Bold" panose="020F0704030504030204" pitchFamily="34" charset="0"/>
              </a:rPr>
              <a:t>Rivonia</a:t>
            </a:r>
            <a:r>
              <a:rPr lang="en-US" sz="4400" dirty="0">
                <a:latin typeface="Arial Rounded MT Bold" panose="020F0704030504030204" pitchFamily="34" charset="0"/>
              </a:rPr>
              <a:t> trial, his statement from the dock was his political testimony.</a:t>
            </a:r>
          </a:p>
          <a:p>
            <a:r>
              <a:rPr lang="en-US" sz="4400" dirty="0">
                <a:latin typeface="Arial Rounded MT Bold" panose="020F0704030504030204" pitchFamily="34" charset="0"/>
              </a:rPr>
              <a:t>“During my lifetime I have dedicated myself to this struggle of the African people. I have fought against white domination, I have fought against black domination.”</a:t>
            </a:r>
          </a:p>
          <a:p>
            <a:endParaRPr lang="en-US" sz="5400" dirty="0">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96" y="181247"/>
            <a:ext cx="3000375" cy="223538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96" y="2416628"/>
            <a:ext cx="3000375" cy="228234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96" y="4698972"/>
            <a:ext cx="3000375" cy="1910834"/>
          </a:xfrm>
          <a:prstGeom prst="rect">
            <a:avLst/>
          </a:prstGeom>
        </p:spPr>
      </p:pic>
    </p:spTree>
    <p:extLst>
      <p:ext uri="{BB962C8B-B14F-4D97-AF65-F5344CB8AC3E}">
        <p14:creationId xmlns:p14="http://schemas.microsoft.com/office/powerpoint/2010/main" val="376739420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0399" y="0"/>
            <a:ext cx="8991601" cy="7694414"/>
          </a:xfrm>
          <a:prstGeom prst="rect">
            <a:avLst/>
          </a:prstGeom>
        </p:spPr>
        <p:txBody>
          <a:bodyPr wrap="square">
            <a:spAutoFit/>
          </a:bodyPr>
          <a:lstStyle/>
          <a:p>
            <a:r>
              <a:rPr lang="en-US" sz="4400" dirty="0" smtClean="0">
                <a:latin typeface="Arial Rounded MT Bold" panose="020F0704030504030204" pitchFamily="34" charset="0"/>
              </a:rPr>
              <a:t>“I </a:t>
            </a:r>
            <a:r>
              <a:rPr lang="en-US" sz="4400" dirty="0">
                <a:latin typeface="Arial Rounded MT Bold" panose="020F0704030504030204" pitchFamily="34" charset="0"/>
              </a:rPr>
              <a:t>have cherished the ideal of a democratic and free society in which all persons live together in harmony and with equal opportunities,” he told the court.</a:t>
            </a:r>
          </a:p>
          <a:p>
            <a:r>
              <a:rPr lang="en-US" sz="4400" dirty="0">
                <a:latin typeface="Arial Rounded MT Bold" panose="020F0704030504030204" pitchFamily="34" charset="0"/>
              </a:rPr>
              <a:t>“It is an ideal I hope to live for and to achieve. But If needs be, it is an ideal for which I am prepared to die.” </a:t>
            </a:r>
          </a:p>
          <a:p>
            <a:endParaRPr lang="en-US" sz="5400" dirty="0">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96" y="181247"/>
            <a:ext cx="3000375" cy="223538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96" y="2416628"/>
            <a:ext cx="3000375" cy="228234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96" y="4698972"/>
            <a:ext cx="3000375" cy="1910834"/>
          </a:xfrm>
          <a:prstGeom prst="rect">
            <a:avLst/>
          </a:prstGeom>
        </p:spPr>
      </p:pic>
    </p:spTree>
    <p:extLst>
      <p:ext uri="{BB962C8B-B14F-4D97-AF65-F5344CB8AC3E}">
        <p14:creationId xmlns:p14="http://schemas.microsoft.com/office/powerpoint/2010/main" val="28389991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75611" y="274320"/>
            <a:ext cx="8116389" cy="5909310"/>
          </a:xfrm>
          <a:prstGeom prst="rect">
            <a:avLst/>
          </a:prstGeom>
        </p:spPr>
        <p:txBody>
          <a:bodyPr wrap="square">
            <a:spAutoFit/>
          </a:bodyPr>
          <a:lstStyle/>
          <a:p>
            <a:r>
              <a:rPr lang="en-US" sz="5400" dirty="0" smtClean="0">
                <a:latin typeface="Arial Rounded MT Bold" panose="020F0704030504030204" pitchFamily="34" charset="0"/>
              </a:rPr>
              <a:t>Friends </a:t>
            </a:r>
            <a:r>
              <a:rPr lang="en-US" sz="5400" dirty="0">
                <a:latin typeface="Arial Rounded MT Bold" panose="020F0704030504030204" pitchFamily="34" charset="0"/>
              </a:rPr>
              <a:t>adored Mandela and fondly called him “</a:t>
            </a:r>
            <a:r>
              <a:rPr lang="en-US" sz="5400" dirty="0" err="1">
                <a:latin typeface="Arial Rounded MT Bold" panose="020F0704030504030204" pitchFamily="34" charset="0"/>
              </a:rPr>
              <a:t>Madiba</a:t>
            </a:r>
            <a:r>
              <a:rPr lang="en-US" sz="5400" dirty="0">
                <a:latin typeface="Arial Rounded MT Bold" panose="020F0704030504030204" pitchFamily="34" charset="0"/>
              </a:rPr>
              <a:t>,” the clan name by which he was known. People lauded his humanity, kindness and dignity.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61" y="4741817"/>
            <a:ext cx="3276258" cy="191942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412" y="2333124"/>
            <a:ext cx="3265119" cy="240869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413" y="108409"/>
            <a:ext cx="3262306" cy="2224714"/>
          </a:xfrm>
          <a:prstGeom prst="rect">
            <a:avLst/>
          </a:prstGeom>
        </p:spPr>
      </p:pic>
    </p:spTree>
    <p:extLst>
      <p:ext uri="{BB962C8B-B14F-4D97-AF65-F5344CB8AC3E}">
        <p14:creationId xmlns:p14="http://schemas.microsoft.com/office/powerpoint/2010/main" val="38008620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0133"/>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669545" y="144743"/>
            <a:ext cx="4397228"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Individual work</a:t>
            </a:r>
            <a:endParaRPr lang="en-US" sz="4400" dirty="0">
              <a:solidFill>
                <a:schemeClr val="tx1"/>
              </a:solidFill>
              <a:latin typeface="Arial Rounded MT Bold" panose="020F0704030504030204" pitchFamily="34" charset="0"/>
            </a:endParaRPr>
          </a:p>
        </p:txBody>
      </p:sp>
      <p:sp>
        <p:nvSpPr>
          <p:cNvPr id="4" name="Round Diagonal Corner Rectangle 3"/>
          <p:cNvSpPr/>
          <p:nvPr/>
        </p:nvSpPr>
        <p:spPr>
          <a:xfrm>
            <a:off x="6344955" y="184095"/>
            <a:ext cx="5049795" cy="773326"/>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F/B without clues</a:t>
            </a:r>
            <a:endParaRPr lang="en-US" sz="4400" dirty="0">
              <a:solidFill>
                <a:schemeClr val="tx1"/>
              </a:solidFill>
              <a:latin typeface="Arial Rounded MT Bold" panose="020F0704030504030204" pitchFamily="34" charset="0"/>
            </a:endParaRPr>
          </a:p>
        </p:txBody>
      </p:sp>
      <p:sp>
        <p:nvSpPr>
          <p:cNvPr id="5" name="TextBox 4"/>
          <p:cNvSpPr txBox="1"/>
          <p:nvPr/>
        </p:nvSpPr>
        <p:spPr>
          <a:xfrm>
            <a:off x="209006" y="1007467"/>
            <a:ext cx="12150436" cy="6001643"/>
          </a:xfrm>
          <a:prstGeom prst="rect">
            <a:avLst/>
          </a:prstGeom>
          <a:noFill/>
        </p:spPr>
        <p:txBody>
          <a:bodyPr wrap="square" rtlCol="0">
            <a:spAutoFit/>
          </a:bodyPr>
          <a:lstStyle/>
          <a:p>
            <a:r>
              <a:rPr lang="en-US" sz="4800" dirty="0" smtClean="0">
                <a:latin typeface="Arial Rounded MT Bold" panose="020F0704030504030204" pitchFamily="34" charset="0"/>
              </a:rPr>
              <a:t>Nelson Mandela is the world’s most (a)      </a:t>
            </a:r>
            <a:r>
              <a:rPr lang="en-US" sz="4800" dirty="0">
                <a:latin typeface="Arial Rounded MT Bold" panose="020F0704030504030204" pitchFamily="34" charset="0"/>
              </a:rPr>
              <a:t> </a:t>
            </a:r>
            <a:r>
              <a:rPr lang="en-US" sz="4800" dirty="0" smtClean="0">
                <a:latin typeface="Arial Rounded MT Bold" panose="020F0704030504030204" pitchFamily="34" charset="0"/>
              </a:rPr>
              <a:t>		</a:t>
            </a:r>
            <a:r>
              <a:rPr lang="en-US" sz="4800" dirty="0">
                <a:latin typeface="Arial Rounded MT Bold" panose="020F0704030504030204" pitchFamily="34" charset="0"/>
              </a:rPr>
              <a:t> </a:t>
            </a:r>
            <a:r>
              <a:rPr lang="en-US" sz="4800" dirty="0" smtClean="0">
                <a:latin typeface="Arial Rounded MT Bold" panose="020F0704030504030204" pitchFamily="34" charset="0"/>
              </a:rPr>
              <a:t>  public figure who (b)      		     </a:t>
            </a:r>
            <a:r>
              <a:rPr lang="en-US" sz="4800" dirty="0">
                <a:latin typeface="Arial Rounded MT Bold" panose="020F0704030504030204" pitchFamily="34" charset="0"/>
              </a:rPr>
              <a:t> </a:t>
            </a:r>
            <a:r>
              <a:rPr lang="en-US" sz="4800" dirty="0" smtClean="0">
                <a:latin typeface="Arial Rounded MT Bold" panose="020F0704030504030204" pitchFamily="34" charset="0"/>
              </a:rPr>
              <a:t>struggle against injustice and (c)                   oppression. His views as (d)              		 in all his speeches can be accepted as an (e)            </a:t>
            </a:r>
            <a:r>
              <a:rPr lang="en-US" sz="4800" dirty="0">
                <a:latin typeface="Arial Rounded MT Bold" panose="020F0704030504030204" pitchFamily="34" charset="0"/>
              </a:rPr>
              <a:t>	</a:t>
            </a:r>
            <a:r>
              <a:rPr lang="en-US" sz="4800" dirty="0" smtClean="0">
                <a:latin typeface="Arial Rounded MT Bold" panose="020F0704030504030204" pitchFamily="34" charset="0"/>
              </a:rPr>
              <a:t>   for human right that leads the world to the path of</a:t>
            </a:r>
            <a:r>
              <a:rPr lang="en-US" sz="4800" dirty="0">
                <a:latin typeface="Arial Rounded MT Bold" panose="020F0704030504030204" pitchFamily="34" charset="0"/>
              </a:rPr>
              <a:t> </a:t>
            </a:r>
            <a:r>
              <a:rPr lang="en-US" sz="4800" dirty="0" smtClean="0">
                <a:latin typeface="Arial Rounded MT Bold" panose="020F0704030504030204" pitchFamily="34" charset="0"/>
              </a:rPr>
              <a:t>(f)                     and equality.  </a:t>
            </a:r>
            <a:endParaRPr lang="en-US" sz="4800" dirty="0">
              <a:latin typeface="Arial Rounded MT Bold" panose="020F0704030504030204" pitchFamily="34" charset="0"/>
            </a:endParaRPr>
          </a:p>
        </p:txBody>
      </p:sp>
      <p:sp>
        <p:nvSpPr>
          <p:cNvPr id="6" name="TextBox 5"/>
          <p:cNvSpPr txBox="1"/>
          <p:nvPr/>
        </p:nvSpPr>
        <p:spPr>
          <a:xfrm>
            <a:off x="41566" y="1751125"/>
            <a:ext cx="2654254"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revered</a:t>
            </a:r>
            <a:endParaRPr lang="en-US" sz="4800" u="sng" dirty="0">
              <a:solidFill>
                <a:srgbClr val="00B050"/>
              </a:solidFill>
              <a:latin typeface="Arial Rounded MT Bold" panose="020F0704030504030204" pitchFamily="34" charset="0"/>
            </a:endParaRPr>
          </a:p>
        </p:txBody>
      </p:sp>
      <p:sp>
        <p:nvSpPr>
          <p:cNvPr id="7" name="TextBox 6"/>
          <p:cNvSpPr txBox="1"/>
          <p:nvPr/>
        </p:nvSpPr>
        <p:spPr>
          <a:xfrm>
            <a:off x="8030527" y="5413109"/>
            <a:ext cx="3139392"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harmony</a:t>
            </a:r>
            <a:endParaRPr lang="en-US" sz="4800" u="sng" dirty="0">
              <a:solidFill>
                <a:srgbClr val="00B050"/>
              </a:solidFill>
              <a:latin typeface="Arial Rounded MT Bold" panose="020F0704030504030204" pitchFamily="34" charset="0"/>
            </a:endParaRPr>
          </a:p>
        </p:txBody>
      </p:sp>
      <p:sp>
        <p:nvSpPr>
          <p:cNvPr id="8" name="TextBox 7"/>
          <p:cNvSpPr txBox="1"/>
          <p:nvPr/>
        </p:nvSpPr>
        <p:spPr>
          <a:xfrm flipH="1">
            <a:off x="8569111" y="1751125"/>
            <a:ext cx="2744500" cy="830997"/>
          </a:xfrm>
          <a:prstGeom prst="rect">
            <a:avLst/>
          </a:prstGeom>
          <a:noFill/>
        </p:spPr>
        <p:txBody>
          <a:bodyPr wrap="square" rtlCol="0">
            <a:spAutoFit/>
          </a:bodyPr>
          <a:lstStyle/>
          <a:p>
            <a:r>
              <a:rPr lang="en-US" sz="3600" u="sng" dirty="0">
                <a:solidFill>
                  <a:srgbClr val="00B050"/>
                </a:solidFill>
                <a:latin typeface="Arial Rounded MT Bold" panose="020F0704030504030204" pitchFamily="34" charset="0"/>
              </a:rPr>
              <a:t> </a:t>
            </a:r>
            <a:r>
              <a:rPr lang="en-US" sz="4800" u="sng" dirty="0" smtClean="0">
                <a:solidFill>
                  <a:srgbClr val="00B050"/>
                </a:solidFill>
                <a:latin typeface="Arial Rounded MT Bold" panose="020F0704030504030204" pitchFamily="34" charset="0"/>
              </a:rPr>
              <a:t>inspires</a:t>
            </a:r>
            <a:endParaRPr lang="en-US" sz="4800" u="sng" dirty="0">
              <a:solidFill>
                <a:srgbClr val="00B050"/>
              </a:solidFill>
              <a:latin typeface="Arial Rounded MT Bold" panose="020F0704030504030204" pitchFamily="34" charset="0"/>
            </a:endParaRPr>
          </a:p>
        </p:txBody>
      </p:sp>
      <p:sp>
        <p:nvSpPr>
          <p:cNvPr id="9" name="TextBox 8"/>
          <p:cNvSpPr txBox="1"/>
          <p:nvPr/>
        </p:nvSpPr>
        <p:spPr>
          <a:xfrm>
            <a:off x="8569111" y="3197210"/>
            <a:ext cx="3489590"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expressed</a:t>
            </a:r>
            <a:endParaRPr lang="en-US" sz="4800" u="sng" dirty="0">
              <a:solidFill>
                <a:srgbClr val="00B050"/>
              </a:solidFill>
              <a:latin typeface="Arial Rounded MT Bold" panose="020F0704030504030204" pitchFamily="34" charset="0"/>
            </a:endParaRPr>
          </a:p>
        </p:txBody>
      </p:sp>
      <p:sp>
        <p:nvSpPr>
          <p:cNvPr id="10" name="TextBox 9"/>
          <p:cNvSpPr txBox="1"/>
          <p:nvPr/>
        </p:nvSpPr>
        <p:spPr>
          <a:xfrm>
            <a:off x="1825229" y="4582112"/>
            <a:ext cx="2629205" cy="830997"/>
          </a:xfrm>
          <a:prstGeom prst="rect">
            <a:avLst/>
          </a:prstGeom>
          <a:noFill/>
        </p:spPr>
        <p:txBody>
          <a:bodyPr wrap="square" rtlCol="0">
            <a:spAutoFit/>
          </a:bodyPr>
          <a:lstStyle/>
          <a:p>
            <a:r>
              <a:rPr lang="en-US" sz="4800" u="sng" dirty="0">
                <a:solidFill>
                  <a:srgbClr val="00B050"/>
                </a:solidFill>
                <a:latin typeface="Arial Rounded MT Bold" panose="020F0704030504030204" pitchFamily="34" charset="0"/>
              </a:rPr>
              <a:t>e</a:t>
            </a:r>
            <a:r>
              <a:rPr lang="en-US" sz="4800" u="sng" dirty="0" smtClean="0">
                <a:solidFill>
                  <a:srgbClr val="00B050"/>
                </a:solidFill>
                <a:latin typeface="Arial Rounded MT Bold" panose="020F0704030504030204" pitchFamily="34" charset="0"/>
              </a:rPr>
              <a:t>pitome</a:t>
            </a:r>
            <a:endParaRPr lang="en-US" sz="4800" u="sng" dirty="0">
              <a:solidFill>
                <a:srgbClr val="00B050"/>
              </a:solidFill>
              <a:latin typeface="Arial Rounded MT Bold" panose="020F0704030504030204" pitchFamily="34" charset="0"/>
            </a:endParaRPr>
          </a:p>
        </p:txBody>
      </p:sp>
      <p:sp>
        <p:nvSpPr>
          <p:cNvPr id="11" name="TextBox 10"/>
          <p:cNvSpPr txBox="1"/>
          <p:nvPr/>
        </p:nvSpPr>
        <p:spPr>
          <a:xfrm>
            <a:off x="9941361" y="2366213"/>
            <a:ext cx="1932776"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racial</a:t>
            </a:r>
            <a:endParaRPr lang="en-US" sz="4800" u="sng"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242802351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strVal val="#ppt_w*0.70"/>
                                          </p:val>
                                        </p:tav>
                                        <p:tav tm="100000">
                                          <p:val>
                                            <p:strVal val="#ppt_w"/>
                                          </p:val>
                                        </p:tav>
                                      </p:tavLst>
                                    </p:anim>
                                    <p:anim calcmode="lin" valueType="num">
                                      <p:cBhvr>
                                        <p:cTn id="31" dur="1000" fill="hold"/>
                                        <p:tgtEl>
                                          <p:spTgt spid="6"/>
                                        </p:tgtEl>
                                        <p:attrNameLst>
                                          <p:attrName>ppt_h</p:attrName>
                                        </p:attrNameLst>
                                      </p:cBhvr>
                                      <p:tavLst>
                                        <p:tav tm="0">
                                          <p:val>
                                            <p:strVal val="#ppt_h"/>
                                          </p:val>
                                        </p:tav>
                                        <p:tav tm="100000">
                                          <p:val>
                                            <p:strVal val="#ppt_h"/>
                                          </p:val>
                                        </p:tav>
                                      </p:tavLst>
                                    </p:anim>
                                    <p:animEffect transition="in" filter="fade">
                                      <p:cBhvr>
                                        <p:cTn id="32" dur="1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80">
                                          <p:stCondLst>
                                            <p:cond delay="0"/>
                                          </p:stCondLst>
                                        </p:cTn>
                                        <p:tgtEl>
                                          <p:spTgt spid="8"/>
                                        </p:tgtEl>
                                      </p:cBhvr>
                                    </p:animEffect>
                                    <p:anim calcmode="lin" valueType="num">
                                      <p:cBhvr>
                                        <p:cTn id="3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3" dur="26">
                                          <p:stCondLst>
                                            <p:cond delay="650"/>
                                          </p:stCondLst>
                                        </p:cTn>
                                        <p:tgtEl>
                                          <p:spTgt spid="8"/>
                                        </p:tgtEl>
                                      </p:cBhvr>
                                      <p:to x="100000" y="60000"/>
                                    </p:animScale>
                                    <p:animScale>
                                      <p:cBhvr>
                                        <p:cTn id="44" dur="166" decel="50000">
                                          <p:stCondLst>
                                            <p:cond delay="676"/>
                                          </p:stCondLst>
                                        </p:cTn>
                                        <p:tgtEl>
                                          <p:spTgt spid="8"/>
                                        </p:tgtEl>
                                      </p:cBhvr>
                                      <p:to x="100000" y="100000"/>
                                    </p:animScale>
                                    <p:animScale>
                                      <p:cBhvr>
                                        <p:cTn id="45" dur="26">
                                          <p:stCondLst>
                                            <p:cond delay="1312"/>
                                          </p:stCondLst>
                                        </p:cTn>
                                        <p:tgtEl>
                                          <p:spTgt spid="8"/>
                                        </p:tgtEl>
                                      </p:cBhvr>
                                      <p:to x="100000" y="80000"/>
                                    </p:animScale>
                                    <p:animScale>
                                      <p:cBhvr>
                                        <p:cTn id="46" dur="166" decel="50000">
                                          <p:stCondLst>
                                            <p:cond delay="1338"/>
                                          </p:stCondLst>
                                        </p:cTn>
                                        <p:tgtEl>
                                          <p:spTgt spid="8"/>
                                        </p:tgtEl>
                                      </p:cBhvr>
                                      <p:to x="100000" y="100000"/>
                                    </p:animScale>
                                    <p:animScale>
                                      <p:cBhvr>
                                        <p:cTn id="47" dur="26">
                                          <p:stCondLst>
                                            <p:cond delay="1642"/>
                                          </p:stCondLst>
                                        </p:cTn>
                                        <p:tgtEl>
                                          <p:spTgt spid="8"/>
                                        </p:tgtEl>
                                      </p:cBhvr>
                                      <p:to x="100000" y="90000"/>
                                    </p:animScale>
                                    <p:animScale>
                                      <p:cBhvr>
                                        <p:cTn id="48" dur="166" decel="50000">
                                          <p:stCondLst>
                                            <p:cond delay="1668"/>
                                          </p:stCondLst>
                                        </p:cTn>
                                        <p:tgtEl>
                                          <p:spTgt spid="8"/>
                                        </p:tgtEl>
                                      </p:cBhvr>
                                      <p:to x="100000" y="100000"/>
                                    </p:animScale>
                                    <p:animScale>
                                      <p:cBhvr>
                                        <p:cTn id="49" dur="26">
                                          <p:stCondLst>
                                            <p:cond delay="1808"/>
                                          </p:stCondLst>
                                        </p:cTn>
                                        <p:tgtEl>
                                          <p:spTgt spid="8"/>
                                        </p:tgtEl>
                                      </p:cBhvr>
                                      <p:to x="100000" y="95000"/>
                                    </p:animScale>
                                    <p:animScale>
                                      <p:cBhvr>
                                        <p:cTn id="50" dur="166" decel="50000">
                                          <p:stCondLst>
                                            <p:cond delay="1834"/>
                                          </p:stCondLst>
                                        </p:cTn>
                                        <p:tgtEl>
                                          <p:spTgt spid="8"/>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circle(in)">
                                      <p:cBhvr>
                                        <p:cTn id="55" dur="2000"/>
                                        <p:tgtEl>
                                          <p:spTgt spid="11"/>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circle(in)">
                                      <p:cBhvr>
                                        <p:cTn id="60" dur="20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grpId="0" nodeType="clickEffect">
                                  <p:stCondLst>
                                    <p:cond delay="0"/>
                                  </p:stCondLst>
                                  <p:childTnLst>
                                    <p:set>
                                      <p:cBhvr>
                                        <p:cTn id="71" dur="1" fill="hold">
                                          <p:stCondLst>
                                            <p:cond delay="0"/>
                                          </p:stCondLst>
                                        </p:cTn>
                                        <p:tgtEl>
                                          <p:spTgt spid="7"/>
                                        </p:tgtEl>
                                        <p:attrNameLst>
                                          <p:attrName>style.visibility</p:attrName>
                                        </p:attrNameLst>
                                      </p:cBhvr>
                                      <p:to>
                                        <p:strVal val="visible"/>
                                      </p:to>
                                    </p:set>
                                    <p:animEffect transition="in" filter="circle(in)">
                                      <p:cBhvr>
                                        <p:cTn id="7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9" grpId="0"/>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9006" y="130133"/>
            <a:ext cx="1371600" cy="92961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ounded Rectangle 2"/>
          <p:cNvSpPr/>
          <p:nvPr/>
        </p:nvSpPr>
        <p:spPr>
          <a:xfrm>
            <a:off x="1669544" y="144743"/>
            <a:ext cx="5004485" cy="80576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Individual work</a:t>
            </a:r>
            <a:endParaRPr lang="en-US" sz="4400" dirty="0">
              <a:solidFill>
                <a:schemeClr val="tx1"/>
              </a:solidFill>
              <a:latin typeface="Arial Rounded MT Bold" panose="020F0704030504030204" pitchFamily="34" charset="0"/>
            </a:endParaRPr>
          </a:p>
        </p:txBody>
      </p:sp>
      <p:sp>
        <p:nvSpPr>
          <p:cNvPr id="4" name="Round Diagonal Corner Rectangle 3"/>
          <p:cNvSpPr/>
          <p:nvPr/>
        </p:nvSpPr>
        <p:spPr>
          <a:xfrm>
            <a:off x="6762967" y="130133"/>
            <a:ext cx="5049795" cy="773326"/>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Fill in the blanks</a:t>
            </a:r>
            <a:endParaRPr lang="en-US" sz="4400" dirty="0">
              <a:solidFill>
                <a:schemeClr val="tx1"/>
              </a:solidFill>
              <a:latin typeface="Arial Rounded MT Bold" panose="020F0704030504030204" pitchFamily="34" charset="0"/>
            </a:endParaRPr>
          </a:p>
        </p:txBody>
      </p:sp>
      <p:sp>
        <p:nvSpPr>
          <p:cNvPr id="5" name="TextBox 4"/>
          <p:cNvSpPr txBox="1"/>
          <p:nvPr/>
        </p:nvSpPr>
        <p:spPr>
          <a:xfrm>
            <a:off x="0" y="856357"/>
            <a:ext cx="12075459" cy="6001643"/>
          </a:xfrm>
          <a:prstGeom prst="rect">
            <a:avLst/>
          </a:prstGeom>
          <a:noFill/>
        </p:spPr>
        <p:txBody>
          <a:bodyPr wrap="square" rtlCol="0">
            <a:spAutoFit/>
          </a:bodyPr>
          <a:lstStyle/>
          <a:p>
            <a:r>
              <a:rPr lang="en-US" sz="4800" dirty="0" smtClean="0">
                <a:latin typeface="Arial Rounded MT Bold" panose="020F0704030504030204" pitchFamily="34" charset="0"/>
              </a:rPr>
              <a:t>Mandela fought for South Africa to make her free from the (g)      		</a:t>
            </a:r>
            <a:r>
              <a:rPr lang="en-US" sz="4800" dirty="0">
                <a:latin typeface="Arial Rounded MT Bold" panose="020F0704030504030204" pitchFamily="34" charset="0"/>
              </a:rPr>
              <a:t> </a:t>
            </a:r>
            <a:r>
              <a:rPr lang="en-US" sz="4800" dirty="0" smtClean="0">
                <a:latin typeface="Arial Rounded MT Bold" panose="020F0704030504030204" pitchFamily="34" charset="0"/>
              </a:rPr>
              <a:t>       of white (h) 	</a:t>
            </a:r>
            <a:r>
              <a:rPr lang="en-US" sz="4800" dirty="0">
                <a:latin typeface="Arial Rounded MT Bold" panose="020F0704030504030204" pitchFamily="34" charset="0"/>
              </a:rPr>
              <a:t> </a:t>
            </a:r>
            <a:r>
              <a:rPr lang="en-US" sz="4800" dirty="0" smtClean="0">
                <a:latin typeface="Arial Rounded MT Bold" panose="020F0704030504030204" pitchFamily="34" charset="0"/>
              </a:rPr>
              <a:t>		</a:t>
            </a:r>
            <a:r>
              <a:rPr lang="en-US" sz="4800" dirty="0">
                <a:latin typeface="Arial Rounded MT Bold" panose="020F0704030504030204" pitchFamily="34" charset="0"/>
              </a:rPr>
              <a:t> </a:t>
            </a:r>
            <a:r>
              <a:rPr lang="en-US" sz="4800" dirty="0" smtClean="0">
                <a:latin typeface="Arial Rounded MT Bold" panose="020F0704030504030204" pitchFamily="34" charset="0"/>
              </a:rPr>
              <a:t>            and ultimately reached his goal leaving an example for the world people. What he did and how he led the fight against white (</a:t>
            </a:r>
            <a:r>
              <a:rPr lang="en-US" sz="4800" dirty="0" err="1" smtClean="0">
                <a:latin typeface="Arial Rounded MT Bold" panose="020F0704030504030204" pitchFamily="34" charset="0"/>
              </a:rPr>
              <a:t>i</a:t>
            </a:r>
            <a:r>
              <a:rPr lang="en-US" sz="4800" dirty="0" smtClean="0">
                <a:latin typeface="Arial Rounded MT Bold" panose="020F0704030504030204" pitchFamily="34" charset="0"/>
              </a:rPr>
              <a:t>)</a:t>
            </a:r>
          </a:p>
          <a:p>
            <a:r>
              <a:rPr lang="en-US" sz="4800" dirty="0" smtClean="0">
                <a:latin typeface="Arial Rounded MT Bold" panose="020F0704030504030204" pitchFamily="34" charset="0"/>
              </a:rPr>
              <a:t> will remain as an inspiring (j) 			</a:t>
            </a:r>
            <a:r>
              <a:rPr lang="en-US" sz="4800" dirty="0">
                <a:latin typeface="Arial Rounded MT Bold" panose="020F0704030504030204" pitchFamily="34" charset="0"/>
              </a:rPr>
              <a:t> </a:t>
            </a:r>
            <a:r>
              <a:rPr lang="en-US" sz="4800" dirty="0" smtClean="0">
                <a:latin typeface="Arial Rounded MT Bold" panose="020F0704030504030204" pitchFamily="34" charset="0"/>
              </a:rPr>
              <a:t>for the people to come.                        </a:t>
            </a:r>
            <a:endParaRPr lang="en-US" sz="4800" dirty="0">
              <a:latin typeface="Arial Rounded MT Bold" panose="020F0704030504030204" pitchFamily="34" charset="0"/>
            </a:endParaRPr>
          </a:p>
        </p:txBody>
      </p:sp>
      <p:sp>
        <p:nvSpPr>
          <p:cNvPr id="7" name="TextBox 6"/>
          <p:cNvSpPr txBox="1"/>
          <p:nvPr/>
        </p:nvSpPr>
        <p:spPr>
          <a:xfrm>
            <a:off x="6401885" y="1563586"/>
            <a:ext cx="3226209"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bondage</a:t>
            </a:r>
            <a:endParaRPr lang="en-US" sz="4800" u="sng" dirty="0">
              <a:solidFill>
                <a:srgbClr val="00B050"/>
              </a:solidFill>
              <a:latin typeface="Arial Rounded MT Bold" panose="020F0704030504030204" pitchFamily="34" charset="0"/>
            </a:endParaRPr>
          </a:p>
        </p:txBody>
      </p:sp>
      <p:sp>
        <p:nvSpPr>
          <p:cNvPr id="11" name="TextBox 10"/>
          <p:cNvSpPr txBox="1"/>
          <p:nvPr/>
        </p:nvSpPr>
        <p:spPr>
          <a:xfrm>
            <a:off x="1229458" y="2194839"/>
            <a:ext cx="3942970"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domination</a:t>
            </a:r>
            <a:endParaRPr lang="en-US" sz="4800" u="sng" dirty="0">
              <a:solidFill>
                <a:srgbClr val="00B050"/>
              </a:solidFill>
              <a:latin typeface="Arial Rounded MT Bold" panose="020F0704030504030204" pitchFamily="34" charset="0"/>
            </a:endParaRPr>
          </a:p>
        </p:txBody>
      </p:sp>
      <p:sp>
        <p:nvSpPr>
          <p:cNvPr id="14" name="TextBox 13"/>
          <p:cNvSpPr txBox="1"/>
          <p:nvPr/>
        </p:nvSpPr>
        <p:spPr>
          <a:xfrm>
            <a:off x="8938302" y="5328515"/>
            <a:ext cx="3024343"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instance</a:t>
            </a:r>
            <a:endParaRPr lang="en-US" sz="4800" u="sng" dirty="0">
              <a:solidFill>
                <a:srgbClr val="00B050"/>
              </a:solidFill>
              <a:latin typeface="Arial Rounded MT Bold" panose="020F0704030504030204" pitchFamily="34" charset="0"/>
            </a:endParaRPr>
          </a:p>
        </p:txBody>
      </p:sp>
      <p:sp>
        <p:nvSpPr>
          <p:cNvPr id="15" name="TextBox 14"/>
          <p:cNvSpPr txBox="1"/>
          <p:nvPr/>
        </p:nvSpPr>
        <p:spPr>
          <a:xfrm>
            <a:off x="9403782" y="4497518"/>
            <a:ext cx="3104995" cy="830997"/>
          </a:xfrm>
          <a:prstGeom prst="rect">
            <a:avLst/>
          </a:prstGeom>
          <a:noFill/>
        </p:spPr>
        <p:txBody>
          <a:bodyPr wrap="square" rtlCol="0">
            <a:spAutoFit/>
          </a:bodyPr>
          <a:lstStyle/>
          <a:p>
            <a:r>
              <a:rPr lang="en-US" sz="4800" u="sng" dirty="0" smtClean="0">
                <a:solidFill>
                  <a:srgbClr val="00B050"/>
                </a:solidFill>
                <a:latin typeface="Arial Rounded MT Bold" panose="020F0704030504030204" pitchFamily="34" charset="0"/>
              </a:rPr>
              <a:t>minority</a:t>
            </a:r>
            <a:endParaRPr lang="en-US" sz="4800" u="sng"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22198934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ircle(in)">
                                      <p:cBhvr>
                                        <p:cTn id="25" dur="2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5"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1000" fill="hold"/>
                                        <p:tgtEl>
                                          <p:spTgt spid="7"/>
                                        </p:tgtEl>
                                        <p:attrNameLst>
                                          <p:attrName>ppt_w</p:attrName>
                                        </p:attrNameLst>
                                      </p:cBhvr>
                                      <p:tavLst>
                                        <p:tav tm="0">
                                          <p:val>
                                            <p:strVal val="#ppt_w*0.70"/>
                                          </p:val>
                                        </p:tav>
                                        <p:tav tm="100000">
                                          <p:val>
                                            <p:strVal val="#ppt_w"/>
                                          </p:val>
                                        </p:tav>
                                      </p:tavLst>
                                    </p:anim>
                                    <p:anim calcmode="lin" valueType="num">
                                      <p:cBhvr>
                                        <p:cTn id="31" dur="1000" fill="hold"/>
                                        <p:tgtEl>
                                          <p:spTgt spid="7"/>
                                        </p:tgtEl>
                                        <p:attrNameLst>
                                          <p:attrName>ppt_h</p:attrName>
                                        </p:attrNameLst>
                                      </p:cBhvr>
                                      <p:tavLst>
                                        <p:tav tm="0">
                                          <p:val>
                                            <p:strVal val="#ppt_h"/>
                                          </p:val>
                                        </p:tav>
                                        <p:tav tm="100000">
                                          <p:val>
                                            <p:strVal val="#ppt_h"/>
                                          </p:val>
                                        </p:tav>
                                      </p:tavLst>
                                    </p:anim>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ipe(down)">
                                      <p:cBhvr>
                                        <p:cTn id="37" dur="580">
                                          <p:stCondLst>
                                            <p:cond delay="0"/>
                                          </p:stCondLst>
                                        </p:cTn>
                                        <p:tgtEl>
                                          <p:spTgt spid="11">
                                            <p:txEl>
                                              <p:pRg st="0" end="0"/>
                                            </p:txEl>
                                          </p:spTgt>
                                        </p:tgtEl>
                                      </p:cBhvr>
                                    </p:animEffect>
                                    <p:anim calcmode="lin" valueType="num">
                                      <p:cBhvr>
                                        <p:cTn id="38" dur="1822" tmFilter="0,0; 0.14,0.36; 0.43,0.73; 0.71,0.91; 1.0,1.0">
                                          <p:stCondLst>
                                            <p:cond delay="0"/>
                                          </p:stCondLst>
                                        </p:cTn>
                                        <p:tgtEl>
                                          <p:spTgt spid="11">
                                            <p:txEl>
                                              <p:pRg st="0" end="0"/>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11">
                                            <p:txEl>
                                              <p:pRg st="0" end="0"/>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11">
                                            <p:txEl>
                                              <p:pRg st="0" end="0"/>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11">
                                            <p:txEl>
                                              <p:pRg st="0" end="0"/>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11">
                                            <p:txEl>
                                              <p:pRg st="0" end="0"/>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11">
                                            <p:txEl>
                                              <p:pRg st="0" end="0"/>
                                            </p:txEl>
                                          </p:spTgt>
                                        </p:tgtEl>
                                      </p:cBhvr>
                                      <p:to x="100000" y="60000"/>
                                    </p:animScale>
                                    <p:animScale>
                                      <p:cBhvr>
                                        <p:cTn id="44" dur="166" decel="50000">
                                          <p:stCondLst>
                                            <p:cond delay="676"/>
                                          </p:stCondLst>
                                        </p:cTn>
                                        <p:tgtEl>
                                          <p:spTgt spid="11">
                                            <p:txEl>
                                              <p:pRg st="0" end="0"/>
                                            </p:txEl>
                                          </p:spTgt>
                                        </p:tgtEl>
                                      </p:cBhvr>
                                      <p:to x="100000" y="100000"/>
                                    </p:animScale>
                                    <p:animScale>
                                      <p:cBhvr>
                                        <p:cTn id="45" dur="26">
                                          <p:stCondLst>
                                            <p:cond delay="1312"/>
                                          </p:stCondLst>
                                        </p:cTn>
                                        <p:tgtEl>
                                          <p:spTgt spid="11">
                                            <p:txEl>
                                              <p:pRg st="0" end="0"/>
                                            </p:txEl>
                                          </p:spTgt>
                                        </p:tgtEl>
                                      </p:cBhvr>
                                      <p:to x="100000" y="80000"/>
                                    </p:animScale>
                                    <p:animScale>
                                      <p:cBhvr>
                                        <p:cTn id="46" dur="166" decel="50000">
                                          <p:stCondLst>
                                            <p:cond delay="1338"/>
                                          </p:stCondLst>
                                        </p:cTn>
                                        <p:tgtEl>
                                          <p:spTgt spid="11">
                                            <p:txEl>
                                              <p:pRg st="0" end="0"/>
                                            </p:txEl>
                                          </p:spTgt>
                                        </p:tgtEl>
                                      </p:cBhvr>
                                      <p:to x="100000" y="100000"/>
                                    </p:animScale>
                                    <p:animScale>
                                      <p:cBhvr>
                                        <p:cTn id="47" dur="26">
                                          <p:stCondLst>
                                            <p:cond delay="1642"/>
                                          </p:stCondLst>
                                        </p:cTn>
                                        <p:tgtEl>
                                          <p:spTgt spid="11">
                                            <p:txEl>
                                              <p:pRg st="0" end="0"/>
                                            </p:txEl>
                                          </p:spTgt>
                                        </p:tgtEl>
                                      </p:cBhvr>
                                      <p:to x="100000" y="90000"/>
                                    </p:animScale>
                                    <p:animScale>
                                      <p:cBhvr>
                                        <p:cTn id="48" dur="166" decel="50000">
                                          <p:stCondLst>
                                            <p:cond delay="1668"/>
                                          </p:stCondLst>
                                        </p:cTn>
                                        <p:tgtEl>
                                          <p:spTgt spid="11">
                                            <p:txEl>
                                              <p:pRg st="0" end="0"/>
                                            </p:txEl>
                                          </p:spTgt>
                                        </p:tgtEl>
                                      </p:cBhvr>
                                      <p:to x="100000" y="100000"/>
                                    </p:animScale>
                                    <p:animScale>
                                      <p:cBhvr>
                                        <p:cTn id="49" dur="26">
                                          <p:stCondLst>
                                            <p:cond delay="1808"/>
                                          </p:stCondLst>
                                        </p:cTn>
                                        <p:tgtEl>
                                          <p:spTgt spid="11">
                                            <p:txEl>
                                              <p:pRg st="0" end="0"/>
                                            </p:txEl>
                                          </p:spTgt>
                                        </p:tgtEl>
                                      </p:cBhvr>
                                      <p:to x="100000" y="95000"/>
                                    </p:animScale>
                                    <p:animScale>
                                      <p:cBhvr>
                                        <p:cTn id="50" dur="166" decel="50000">
                                          <p:stCondLst>
                                            <p:cond delay="1834"/>
                                          </p:stCondLst>
                                        </p:cTn>
                                        <p:tgtEl>
                                          <p:spTgt spid="11">
                                            <p:txEl>
                                              <p:pRg st="0" end="0"/>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circle(in)">
                                      <p:cBhvr>
                                        <p:cTn id="55" dur="20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rot="10800000" flipV="1">
            <a:off x="334608" y="385034"/>
            <a:ext cx="5464116" cy="905691"/>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i="1" dirty="0">
                <a:solidFill>
                  <a:schemeClr val="tx1"/>
                </a:solidFill>
                <a:latin typeface="Arial Rounded MT Bold" panose="020F0704030504030204" pitchFamily="34" charset="0"/>
              </a:rPr>
              <a:t>Identity</a:t>
            </a:r>
          </a:p>
        </p:txBody>
      </p:sp>
      <p:sp>
        <p:nvSpPr>
          <p:cNvPr id="13" name="Vertical Scroll 12"/>
          <p:cNvSpPr/>
          <p:nvPr/>
        </p:nvSpPr>
        <p:spPr>
          <a:xfrm>
            <a:off x="5261318" y="385033"/>
            <a:ext cx="6639950" cy="5542671"/>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i="1" dirty="0" smtClean="0">
                <a:solidFill>
                  <a:schemeClr val="tx1"/>
                </a:solidFill>
                <a:latin typeface="Arial Rounded MT Bold" panose="020F0704030504030204" pitchFamily="34" charset="0"/>
              </a:rPr>
              <a:t>Sabina </a:t>
            </a:r>
            <a:r>
              <a:rPr lang="en-US" sz="4000" i="1" dirty="0" err="1" smtClean="0">
                <a:solidFill>
                  <a:schemeClr val="tx1"/>
                </a:solidFill>
                <a:latin typeface="Arial Rounded MT Bold" panose="020F0704030504030204" pitchFamily="34" charset="0"/>
              </a:rPr>
              <a:t>Yeasmin</a:t>
            </a:r>
            <a:endParaRPr lang="en-US" sz="4000" i="1" dirty="0" smtClean="0">
              <a:solidFill>
                <a:schemeClr val="tx1"/>
              </a:solidFill>
              <a:latin typeface="Arial Rounded MT Bold" panose="020F0704030504030204" pitchFamily="34" charset="0"/>
            </a:endParaRPr>
          </a:p>
          <a:p>
            <a:pPr algn="ctr"/>
            <a:r>
              <a:rPr lang="en-US" sz="4000" i="1" dirty="0" smtClean="0">
                <a:solidFill>
                  <a:schemeClr val="tx1"/>
                </a:solidFill>
                <a:latin typeface="Arial Rounded MT Bold" panose="020F0704030504030204" pitchFamily="34" charset="0"/>
              </a:rPr>
              <a:t>Lecturer in English </a:t>
            </a:r>
          </a:p>
          <a:p>
            <a:pPr algn="ctr"/>
            <a:r>
              <a:rPr lang="en-US" sz="4000" i="1" dirty="0" err="1" smtClean="0">
                <a:solidFill>
                  <a:schemeClr val="tx1"/>
                </a:solidFill>
                <a:latin typeface="Arial Rounded MT Bold" panose="020F0704030504030204" pitchFamily="34" charset="0"/>
              </a:rPr>
              <a:t>Baridhara</a:t>
            </a:r>
            <a:r>
              <a:rPr lang="en-US" sz="4000" i="1" dirty="0" smtClean="0">
                <a:solidFill>
                  <a:schemeClr val="tx1"/>
                </a:solidFill>
                <a:latin typeface="Arial Rounded MT Bold" panose="020F0704030504030204" pitchFamily="34" charset="0"/>
              </a:rPr>
              <a:t> </a:t>
            </a:r>
            <a:r>
              <a:rPr lang="en-US" sz="4000" i="1" dirty="0" err="1">
                <a:solidFill>
                  <a:schemeClr val="tx1"/>
                </a:solidFill>
                <a:latin typeface="Arial Rounded MT Bold" panose="020F0704030504030204" pitchFamily="34" charset="0"/>
              </a:rPr>
              <a:t>N</a:t>
            </a:r>
            <a:r>
              <a:rPr lang="en-US" sz="4000" i="1" dirty="0" err="1" smtClean="0">
                <a:solidFill>
                  <a:schemeClr val="tx1"/>
                </a:solidFill>
                <a:latin typeface="Arial Rounded MT Bold" panose="020F0704030504030204" pitchFamily="34" charset="0"/>
              </a:rPr>
              <a:t>azmul</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Ulum</a:t>
            </a:r>
            <a:r>
              <a:rPr lang="en-US" sz="4000" i="1" dirty="0" smtClean="0">
                <a:solidFill>
                  <a:schemeClr val="tx1"/>
                </a:solidFill>
                <a:latin typeface="Arial Rounded MT Bold" panose="020F0704030504030204" pitchFamily="34" charset="0"/>
              </a:rPr>
              <a:t> </a:t>
            </a:r>
            <a:r>
              <a:rPr lang="en-US" sz="4000" i="1" dirty="0" err="1" smtClean="0">
                <a:solidFill>
                  <a:schemeClr val="tx1"/>
                </a:solidFill>
                <a:latin typeface="Arial Rounded MT Bold" panose="020F0704030504030204" pitchFamily="34" charset="0"/>
              </a:rPr>
              <a:t>Alim</a:t>
            </a:r>
            <a:r>
              <a:rPr lang="en-US" sz="4000" i="1" dirty="0" smtClean="0">
                <a:solidFill>
                  <a:schemeClr val="tx1"/>
                </a:solidFill>
                <a:latin typeface="Arial Rounded MT Bold" panose="020F0704030504030204" pitchFamily="34" charset="0"/>
              </a:rPr>
              <a:t> Madrasah</a:t>
            </a:r>
          </a:p>
          <a:p>
            <a:pPr algn="ctr"/>
            <a:r>
              <a:rPr lang="en-US" sz="4000" i="1" dirty="0" err="1" smtClean="0">
                <a:solidFill>
                  <a:schemeClr val="tx1"/>
                </a:solidFill>
                <a:latin typeface="Arial Rounded MT Bold" panose="020F0704030504030204" pitchFamily="34" charset="0"/>
              </a:rPr>
              <a:t>Badda</a:t>
            </a:r>
            <a:r>
              <a:rPr lang="en-US" sz="4000" i="1" dirty="0" smtClean="0">
                <a:solidFill>
                  <a:schemeClr val="tx1"/>
                </a:solidFill>
                <a:latin typeface="Arial Rounded MT Bold" panose="020F0704030504030204" pitchFamily="34" charset="0"/>
              </a:rPr>
              <a:t>, Dhaka</a:t>
            </a:r>
            <a:endParaRPr lang="en-US" sz="4000" i="1" dirty="0">
              <a:solidFill>
                <a:schemeClr val="tx1"/>
              </a:solidFill>
              <a:latin typeface="Arial Rounded MT Bold" panose="020F0704030504030204" pitchFamily="34" charset="0"/>
            </a:endParaRPr>
          </a:p>
        </p:txBody>
      </p:sp>
      <p:pic>
        <p:nvPicPr>
          <p:cNvPr id="14" name="Picture 2" descr="C:\Users\Sabina Yasmin\Desktop\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4863" y="1561513"/>
            <a:ext cx="3794929" cy="3789909"/>
          </a:xfrm>
          <a:prstGeom prst="ellipse">
            <a:avLst/>
          </a:prstGeom>
          <a:ln w="190500" cap="rnd">
            <a:solidFill>
              <a:srgbClr val="C8C6BD"/>
            </a:solidFill>
            <a:prstDash val="solid"/>
          </a:ln>
          <a:effectLst>
            <a:outerShdw blurRad="127000" algn="bl" rotWithShape="0">
              <a:srgbClr val="000000"/>
            </a:outerShdw>
            <a:reflection blurRad="6350" stA="50000" endA="295" endPos="92000" dist="101600" dir="5400000" sy="-100000" algn="bl" rotWithShape="0"/>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731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4300" y="228600"/>
            <a:ext cx="6934200" cy="1152436"/>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Pair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598" y="1538090"/>
            <a:ext cx="5578003" cy="473336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Vertical Scroll 5"/>
          <p:cNvSpPr/>
          <p:nvPr/>
        </p:nvSpPr>
        <p:spPr>
          <a:xfrm>
            <a:off x="5943601" y="1251727"/>
            <a:ext cx="6096000" cy="5176782"/>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smtClean="0">
                <a:latin typeface="Arial Rounded MT Bold" panose="020F0704030504030204" pitchFamily="34" charset="0"/>
              </a:rPr>
              <a:t>Discuss </a:t>
            </a:r>
            <a:r>
              <a:rPr lang="en-US" sz="4800" dirty="0">
                <a:latin typeface="Arial Rounded MT Bold" panose="020F0704030504030204" pitchFamily="34" charset="0"/>
              </a:rPr>
              <a:t>a</a:t>
            </a:r>
            <a:r>
              <a:rPr lang="en-US" sz="4800" dirty="0" smtClean="0">
                <a:latin typeface="Arial Rounded MT Bold" panose="020F0704030504030204" pitchFamily="34" charset="0"/>
              </a:rPr>
              <a:t>bout Nelson Mandela’s Political life.  </a:t>
            </a:r>
            <a:endParaRPr lang="en-US" sz="4800" dirty="0">
              <a:latin typeface="Arial Rounded MT Bold" panose="020F0704030504030204" pitchFamily="34" charset="0"/>
            </a:endParaRPr>
          </a:p>
        </p:txBody>
      </p:sp>
    </p:spTree>
    <p:extLst>
      <p:ext uri="{BB962C8B-B14F-4D97-AF65-F5344CB8AC3E}">
        <p14:creationId xmlns:p14="http://schemas.microsoft.com/office/powerpoint/2010/main" val="194599777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and Round Single Corner Rectangle 3"/>
          <p:cNvSpPr/>
          <p:nvPr/>
        </p:nvSpPr>
        <p:spPr>
          <a:xfrm>
            <a:off x="209006" y="129009"/>
            <a:ext cx="7154562" cy="937792"/>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600" dirty="0" smtClean="0">
                <a:solidFill>
                  <a:schemeClr val="tx1"/>
                </a:solidFill>
                <a:latin typeface="Arial Rounded MT Bold" panose="020F0704030504030204" pitchFamily="34" charset="0"/>
              </a:rPr>
              <a:t>Choose the correct answer from the alternatives</a:t>
            </a:r>
            <a:endParaRPr lang="en-US" sz="3600" dirty="0">
              <a:solidFill>
                <a:schemeClr val="tx1"/>
              </a:solidFill>
              <a:latin typeface="Arial Rounded MT Bold" panose="020F0704030504030204" pitchFamily="34" charset="0"/>
            </a:endParaRPr>
          </a:p>
        </p:txBody>
      </p:sp>
      <p:sp>
        <p:nvSpPr>
          <p:cNvPr id="5" name="Down Ribbon 4"/>
          <p:cNvSpPr/>
          <p:nvPr/>
        </p:nvSpPr>
        <p:spPr>
          <a:xfrm>
            <a:off x="7363568" y="210895"/>
            <a:ext cx="2449042" cy="85590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latin typeface="Arial Rounded MT Bold" panose="020F0704030504030204" pitchFamily="34" charset="0"/>
              </a:rPr>
              <a:t>Group work</a:t>
            </a:r>
            <a:endParaRPr lang="en-US" sz="2400" b="1" dirty="0">
              <a:solidFill>
                <a:schemeClr val="tx1"/>
              </a:solidFill>
              <a:latin typeface="Arial Rounded MT Bold" panose="020F0704030504030204" pitchFamily="34" charset="0"/>
            </a:endParaRPr>
          </a:p>
        </p:txBody>
      </p:sp>
      <p:pic>
        <p:nvPicPr>
          <p:cNvPr id="6" name="Picture 2" descr="C:\Users\Sabina Yasmin\Downloads\group wor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4357" y="-143035"/>
            <a:ext cx="3200400" cy="151463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209006" y="1061049"/>
            <a:ext cx="11982994" cy="5632311"/>
          </a:xfrm>
          <a:prstGeom prst="rect">
            <a:avLst/>
          </a:prstGeom>
        </p:spPr>
        <p:txBody>
          <a:bodyPr wrap="square">
            <a:spAutoFit/>
          </a:bodyPr>
          <a:lstStyle/>
          <a:p>
            <a:r>
              <a:rPr lang="en-US" sz="3600" dirty="0">
                <a:latin typeface="Arial Rounded MT Bold" panose="020F0704030504030204" pitchFamily="34" charset="0"/>
              </a:rPr>
              <a:t>1. What is the </a:t>
            </a:r>
            <a:r>
              <a:rPr lang="en-US" sz="3600" dirty="0" smtClean="0">
                <a:latin typeface="Arial Rounded MT Bold" panose="020F0704030504030204" pitchFamily="34" charset="0"/>
              </a:rPr>
              <a:t> meaning </a:t>
            </a:r>
            <a:r>
              <a:rPr lang="en-US" sz="3600" dirty="0">
                <a:latin typeface="Arial Rounded MT Bold" panose="020F0704030504030204" pitchFamily="34" charset="0"/>
              </a:rPr>
              <a:t>of the word </a:t>
            </a:r>
            <a:r>
              <a:rPr lang="en-US" sz="3600" dirty="0" smtClean="0">
                <a:latin typeface="Arial Rounded MT Bold" panose="020F0704030504030204" pitchFamily="34" charset="0"/>
              </a:rPr>
              <a:t>‘</a:t>
            </a:r>
            <a:r>
              <a:rPr lang="en-US" sz="3600" dirty="0" smtClean="0">
                <a:solidFill>
                  <a:srgbClr val="FF0000"/>
                </a:solidFill>
                <a:latin typeface="Arial Rounded MT Bold" panose="020F0704030504030204" pitchFamily="34" charset="0"/>
              </a:rPr>
              <a:t>negotiate</a:t>
            </a:r>
            <a:r>
              <a:rPr lang="en-US" sz="3600" dirty="0" smtClean="0">
                <a:latin typeface="Arial Rounded MT Bold" panose="020F0704030504030204" pitchFamily="34" charset="0"/>
              </a:rPr>
              <a:t>’?</a:t>
            </a:r>
            <a:endParaRPr lang="en-US" sz="3600" dirty="0">
              <a:latin typeface="Arial Rounded MT Bold" panose="020F0704030504030204" pitchFamily="34" charset="0"/>
            </a:endParaRPr>
          </a:p>
          <a:p>
            <a:r>
              <a:rPr lang="en-US" sz="3600" dirty="0">
                <a:latin typeface="Arial Rounded MT Bold" panose="020F0704030504030204" pitchFamily="34" charset="0"/>
              </a:rPr>
              <a:t>(a</a:t>
            </a:r>
            <a:r>
              <a:rPr lang="en-US" sz="3600" dirty="0" smtClean="0">
                <a:latin typeface="Arial Rounded MT Bold" panose="020F0704030504030204" pitchFamily="34" charset="0"/>
              </a:rPr>
              <a:t>) equal    (b) cure    </a:t>
            </a:r>
            <a:r>
              <a:rPr lang="en-US" sz="3600" dirty="0">
                <a:latin typeface="Arial Rounded MT Bold" panose="020F0704030504030204" pitchFamily="34" charset="0"/>
              </a:rPr>
              <a:t>(c</a:t>
            </a:r>
            <a:r>
              <a:rPr lang="en-US" sz="3600" dirty="0" smtClean="0">
                <a:latin typeface="Arial Rounded MT Bold" panose="020F0704030504030204" pitchFamily="34" charset="0"/>
              </a:rPr>
              <a:t>) discuss     </a:t>
            </a:r>
            <a:r>
              <a:rPr lang="en-US" sz="3600" dirty="0">
                <a:latin typeface="Arial Rounded MT Bold" panose="020F0704030504030204" pitchFamily="34" charset="0"/>
              </a:rPr>
              <a:t>(d</a:t>
            </a:r>
            <a:r>
              <a:rPr lang="en-US" sz="3600" dirty="0" smtClean="0">
                <a:latin typeface="Arial Rounded MT Bold" panose="020F0704030504030204" pitchFamily="34" charset="0"/>
              </a:rPr>
              <a:t>) sit</a:t>
            </a:r>
            <a:endParaRPr lang="en-US" sz="3600" dirty="0">
              <a:latin typeface="Arial Rounded MT Bold" panose="020F0704030504030204" pitchFamily="34" charset="0"/>
            </a:endParaRPr>
          </a:p>
          <a:p>
            <a:r>
              <a:rPr lang="en-US" sz="3600" dirty="0">
                <a:latin typeface="Arial Rounded MT Bold" panose="020F0704030504030204" pitchFamily="34" charset="0"/>
              </a:rPr>
              <a:t>2. What does the word </a:t>
            </a:r>
            <a:r>
              <a:rPr lang="en-US" sz="3600" dirty="0" smtClean="0">
                <a:latin typeface="Arial Rounded MT Bold" panose="020F0704030504030204" pitchFamily="34" charset="0"/>
              </a:rPr>
              <a:t>‘</a:t>
            </a:r>
            <a:r>
              <a:rPr lang="en-US" sz="3600" dirty="0" smtClean="0">
                <a:solidFill>
                  <a:srgbClr val="FF0000"/>
                </a:solidFill>
                <a:latin typeface="Arial Rounded MT Bold" panose="020F0704030504030204" pitchFamily="34" charset="0"/>
              </a:rPr>
              <a:t>revered</a:t>
            </a:r>
            <a:r>
              <a:rPr lang="en-US" sz="3600" dirty="0" smtClean="0">
                <a:latin typeface="Arial Rounded MT Bold" panose="020F0704030504030204" pitchFamily="34" charset="0"/>
              </a:rPr>
              <a:t>’ mean</a:t>
            </a:r>
            <a:r>
              <a:rPr lang="en-US" sz="3600" dirty="0">
                <a:latin typeface="Arial Rounded MT Bold" panose="020F0704030504030204" pitchFamily="34" charset="0"/>
              </a:rPr>
              <a:t>?</a:t>
            </a:r>
          </a:p>
          <a:p>
            <a:r>
              <a:rPr lang="en-US" sz="3600" dirty="0">
                <a:latin typeface="Arial Rounded MT Bold" panose="020F0704030504030204" pitchFamily="34" charset="0"/>
              </a:rPr>
              <a:t>(a</a:t>
            </a:r>
            <a:r>
              <a:rPr lang="en-US" sz="3600" dirty="0" smtClean="0">
                <a:latin typeface="Arial Rounded MT Bold" panose="020F0704030504030204" pitchFamily="34" charset="0"/>
              </a:rPr>
              <a:t>) truthful </a:t>
            </a:r>
            <a:r>
              <a:rPr lang="en-US" sz="3600" dirty="0">
                <a:latin typeface="Arial Rounded MT Bold" panose="020F0704030504030204" pitchFamily="34" charset="0"/>
              </a:rPr>
              <a:t>(b</a:t>
            </a:r>
            <a:r>
              <a:rPr lang="en-US" sz="3600" dirty="0" smtClean="0">
                <a:latin typeface="Arial Rounded MT Bold" panose="020F0704030504030204" pitchFamily="34" charset="0"/>
              </a:rPr>
              <a:t>) meticulous </a:t>
            </a:r>
            <a:r>
              <a:rPr lang="en-US" sz="3600" dirty="0">
                <a:latin typeface="Arial Rounded MT Bold" panose="020F0704030504030204" pitchFamily="34" charset="0"/>
              </a:rPr>
              <a:t>(c</a:t>
            </a:r>
            <a:r>
              <a:rPr lang="en-US" sz="3600" dirty="0" smtClean="0">
                <a:latin typeface="Arial Rounded MT Bold" panose="020F0704030504030204" pitchFamily="34" charset="0"/>
              </a:rPr>
              <a:t>) admired </a:t>
            </a:r>
            <a:r>
              <a:rPr lang="en-US" sz="3600" dirty="0">
                <a:latin typeface="Arial Rounded MT Bold" panose="020F0704030504030204" pitchFamily="34" charset="0"/>
              </a:rPr>
              <a:t>(</a:t>
            </a:r>
            <a:r>
              <a:rPr lang="en-US" sz="3600" dirty="0" smtClean="0">
                <a:latin typeface="Arial Rounded MT Bold" panose="020F0704030504030204" pitchFamily="34" charset="0"/>
              </a:rPr>
              <a:t>d) good </a:t>
            </a:r>
            <a:endParaRPr lang="en-US" sz="3600" dirty="0">
              <a:latin typeface="Arial Rounded MT Bold" panose="020F0704030504030204" pitchFamily="34" charset="0"/>
            </a:endParaRPr>
          </a:p>
          <a:p>
            <a:r>
              <a:rPr lang="en-US" sz="3600" dirty="0">
                <a:latin typeface="Arial Rounded MT Bold" panose="020F0704030504030204" pitchFamily="34" charset="0"/>
              </a:rPr>
              <a:t>3. </a:t>
            </a:r>
            <a:r>
              <a:rPr lang="en-US" sz="3600" dirty="0" smtClean="0">
                <a:latin typeface="Arial Rounded MT Bold" panose="020F0704030504030204" pitchFamily="34" charset="0"/>
              </a:rPr>
              <a:t>What is the synonym of the word </a:t>
            </a:r>
            <a:r>
              <a:rPr lang="en-US" sz="3600" dirty="0" smtClean="0">
                <a:solidFill>
                  <a:srgbClr val="FF0000"/>
                </a:solidFill>
                <a:latin typeface="Arial Rounded MT Bold" panose="020F0704030504030204" pitchFamily="34" charset="0"/>
              </a:rPr>
              <a:t>‘celebrity’ </a:t>
            </a:r>
            <a:r>
              <a:rPr lang="en-US" sz="3600" dirty="0">
                <a:latin typeface="Arial Rounded MT Bold" panose="020F0704030504030204" pitchFamily="34" charset="0"/>
              </a:rPr>
              <a:t>?</a:t>
            </a:r>
          </a:p>
          <a:p>
            <a:r>
              <a:rPr lang="en-US" sz="3600" dirty="0">
                <a:latin typeface="Arial Rounded MT Bold" panose="020F0704030504030204" pitchFamily="34" charset="0"/>
              </a:rPr>
              <a:t>(</a:t>
            </a:r>
            <a:r>
              <a:rPr lang="en-US" sz="3600" dirty="0" smtClean="0">
                <a:latin typeface="Arial Rounded MT Bold" panose="020F0704030504030204" pitchFamily="34" charset="0"/>
              </a:rPr>
              <a:t>a) liberal (b) simple (c)</a:t>
            </a:r>
            <a:r>
              <a:rPr lang="en-US" sz="3600" b="1" dirty="0">
                <a:solidFill>
                  <a:srgbClr val="FF0000"/>
                </a:solidFill>
                <a:latin typeface="Arial Rounded MT Bold" panose="020F0704030504030204" pitchFamily="34" charset="0"/>
              </a:rPr>
              <a:t> </a:t>
            </a:r>
            <a:r>
              <a:rPr lang="en-US" sz="3600" dirty="0" smtClean="0">
                <a:latin typeface="Arial Rounded MT Bold" panose="020F0704030504030204" pitchFamily="34" charset="0"/>
              </a:rPr>
              <a:t>star  (d) conservation</a:t>
            </a:r>
            <a:endParaRPr lang="en-US" sz="3600" dirty="0">
              <a:latin typeface="Arial Rounded MT Bold" panose="020F0704030504030204" pitchFamily="34" charset="0"/>
            </a:endParaRPr>
          </a:p>
          <a:p>
            <a:r>
              <a:rPr lang="en-US" sz="3600" dirty="0">
                <a:latin typeface="Arial Rounded MT Bold" panose="020F0704030504030204" pitchFamily="34" charset="0"/>
              </a:rPr>
              <a:t>4. What does the word </a:t>
            </a:r>
            <a:r>
              <a:rPr lang="en-US" sz="3600" dirty="0" smtClean="0">
                <a:solidFill>
                  <a:srgbClr val="FF0000"/>
                </a:solidFill>
                <a:latin typeface="Arial Rounded MT Bold" panose="020F0704030504030204" pitchFamily="34" charset="0"/>
              </a:rPr>
              <a:t>‘fondly’</a:t>
            </a:r>
            <a:r>
              <a:rPr lang="en-US" sz="3600" dirty="0" smtClean="0">
                <a:latin typeface="Arial Rounded MT Bold" panose="020F0704030504030204" pitchFamily="34" charset="0"/>
              </a:rPr>
              <a:t> mean? </a:t>
            </a:r>
            <a:endParaRPr lang="en-US" sz="3600" dirty="0">
              <a:latin typeface="Arial Rounded MT Bold" panose="020F0704030504030204" pitchFamily="34" charset="0"/>
            </a:endParaRPr>
          </a:p>
          <a:p>
            <a:r>
              <a:rPr lang="en-US" sz="3600" dirty="0">
                <a:latin typeface="Arial Rounded MT Bold" panose="020F0704030504030204" pitchFamily="34" charset="0"/>
              </a:rPr>
              <a:t>(</a:t>
            </a:r>
            <a:r>
              <a:rPr lang="en-US" sz="3600" dirty="0" smtClean="0">
                <a:latin typeface="Arial Rounded MT Bold" panose="020F0704030504030204" pitchFamily="34" charset="0"/>
              </a:rPr>
              <a:t>a) </a:t>
            </a:r>
            <a:r>
              <a:rPr lang="en-US" sz="3600" dirty="0">
                <a:latin typeface="Arial Rounded MT Bold" panose="020F0704030504030204" pitchFamily="34" charset="0"/>
              </a:rPr>
              <a:t>a</a:t>
            </a:r>
            <a:r>
              <a:rPr lang="en-US" sz="3600" dirty="0" smtClean="0">
                <a:latin typeface="Arial Rounded MT Bold" panose="020F0704030504030204" pitchFamily="34" charset="0"/>
              </a:rPr>
              <a:t>ffectionately (b) wholly (c) widely </a:t>
            </a:r>
            <a:r>
              <a:rPr lang="en-US" sz="3600" dirty="0">
                <a:latin typeface="Arial Rounded MT Bold" panose="020F0704030504030204" pitchFamily="34" charset="0"/>
              </a:rPr>
              <a:t>(</a:t>
            </a:r>
            <a:r>
              <a:rPr lang="en-US" sz="3600" dirty="0" smtClean="0">
                <a:latin typeface="Arial Rounded MT Bold" panose="020F0704030504030204" pitchFamily="34" charset="0"/>
              </a:rPr>
              <a:t>d) knowingly </a:t>
            </a:r>
            <a:endParaRPr lang="en-US" sz="3600" dirty="0">
              <a:latin typeface="Arial Rounded MT Bold" panose="020F0704030504030204" pitchFamily="34" charset="0"/>
            </a:endParaRPr>
          </a:p>
          <a:p>
            <a:r>
              <a:rPr lang="en-US" sz="3600" dirty="0" smtClean="0">
                <a:latin typeface="Arial Rounded MT Bold" panose="020F0704030504030204" pitchFamily="34" charset="0"/>
              </a:rPr>
              <a:t>5.The word </a:t>
            </a:r>
            <a:r>
              <a:rPr lang="en-US" sz="3600" dirty="0" smtClean="0">
                <a:solidFill>
                  <a:srgbClr val="FF0000"/>
                </a:solidFill>
                <a:latin typeface="Arial Rounded MT Bold" panose="020F0704030504030204" pitchFamily="34" charset="0"/>
              </a:rPr>
              <a:t>‘laud’ </a:t>
            </a:r>
            <a:r>
              <a:rPr lang="en-US" sz="3600" dirty="0" smtClean="0">
                <a:latin typeface="Arial Rounded MT Bold" panose="020F0704030504030204" pitchFamily="34" charset="0"/>
              </a:rPr>
              <a:t>refers to- </a:t>
            </a:r>
            <a:endParaRPr lang="en-US" sz="3600" dirty="0">
              <a:latin typeface="Arial Rounded MT Bold" panose="020F0704030504030204" pitchFamily="34" charset="0"/>
            </a:endParaRPr>
          </a:p>
          <a:p>
            <a:r>
              <a:rPr lang="en-US" sz="3600" dirty="0">
                <a:latin typeface="Arial Rounded MT Bold" panose="020F0704030504030204" pitchFamily="34" charset="0"/>
              </a:rPr>
              <a:t>(</a:t>
            </a:r>
            <a:r>
              <a:rPr lang="en-US" sz="3600" dirty="0" smtClean="0">
                <a:latin typeface="Arial Rounded MT Bold" panose="020F0704030504030204" pitchFamily="34" charset="0"/>
              </a:rPr>
              <a:t>a) defame   </a:t>
            </a:r>
            <a:r>
              <a:rPr lang="en-US" sz="3600" dirty="0">
                <a:latin typeface="Arial Rounded MT Bold" panose="020F0704030504030204" pitchFamily="34" charset="0"/>
              </a:rPr>
              <a:t>(</a:t>
            </a:r>
            <a:r>
              <a:rPr lang="en-US" sz="3600" dirty="0" smtClean="0">
                <a:latin typeface="Arial Rounded MT Bold" panose="020F0704030504030204" pitchFamily="34" charset="0"/>
              </a:rPr>
              <a:t>b) put down   </a:t>
            </a:r>
            <a:r>
              <a:rPr lang="en-US" sz="3600" dirty="0">
                <a:latin typeface="Arial Rounded MT Bold" panose="020F0704030504030204" pitchFamily="34" charset="0"/>
              </a:rPr>
              <a:t>(</a:t>
            </a:r>
            <a:r>
              <a:rPr lang="en-US" sz="3600" dirty="0" smtClean="0">
                <a:latin typeface="Arial Rounded MT Bold" panose="020F0704030504030204" pitchFamily="34" charset="0"/>
              </a:rPr>
              <a:t>c) praise   </a:t>
            </a:r>
            <a:r>
              <a:rPr lang="en-US" sz="3600" dirty="0">
                <a:latin typeface="Arial Rounded MT Bold" panose="020F0704030504030204" pitchFamily="34" charset="0"/>
              </a:rPr>
              <a:t>(d</a:t>
            </a:r>
            <a:r>
              <a:rPr lang="en-US" sz="3600" dirty="0" smtClean="0">
                <a:latin typeface="Arial Rounded MT Bold" panose="020F0704030504030204" pitchFamily="34" charset="0"/>
              </a:rPr>
              <a:t>) rebuke</a:t>
            </a:r>
            <a:endParaRPr lang="en-US" sz="3600" dirty="0">
              <a:latin typeface="Arial Rounded MT Bold" panose="020F0704030504030204" pitchFamily="34" charset="0"/>
            </a:endParaRPr>
          </a:p>
        </p:txBody>
      </p:sp>
      <p:sp>
        <p:nvSpPr>
          <p:cNvPr id="8" name="TextBox 7"/>
          <p:cNvSpPr txBox="1"/>
          <p:nvPr/>
        </p:nvSpPr>
        <p:spPr>
          <a:xfrm rot="1873718" flipH="1">
            <a:off x="5810854" y="2556974"/>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9" name="TextBox 8"/>
          <p:cNvSpPr txBox="1"/>
          <p:nvPr/>
        </p:nvSpPr>
        <p:spPr>
          <a:xfrm rot="2093702" flipH="1">
            <a:off x="4936227" y="3751748"/>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0" name="TextBox 9"/>
          <p:cNvSpPr txBox="1"/>
          <p:nvPr/>
        </p:nvSpPr>
        <p:spPr>
          <a:xfrm rot="1994600" flipH="1">
            <a:off x="136540" y="477665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1" name="TextBox 10"/>
          <p:cNvSpPr txBox="1"/>
          <p:nvPr/>
        </p:nvSpPr>
        <p:spPr>
          <a:xfrm rot="2186624" flipH="1">
            <a:off x="6252556" y="5871351"/>
            <a:ext cx="496390"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
        <p:nvSpPr>
          <p:cNvPr id="12" name="TextBox 11"/>
          <p:cNvSpPr txBox="1"/>
          <p:nvPr/>
        </p:nvSpPr>
        <p:spPr>
          <a:xfrm rot="1873718" flipH="1">
            <a:off x="4748705" y="1516417"/>
            <a:ext cx="596537" cy="646331"/>
          </a:xfrm>
          <a:prstGeom prst="rect">
            <a:avLst/>
          </a:prstGeom>
          <a:noFill/>
        </p:spPr>
        <p:txBody>
          <a:bodyPr wrap="square" rtlCol="0">
            <a:spAutoFit/>
          </a:bodyPr>
          <a:lstStyle/>
          <a:p>
            <a:r>
              <a:rPr lang="en-US" dirty="0">
                <a:latin typeface="Arial Rounded MT Bold" panose="020F0704030504030204" pitchFamily="34" charset="0"/>
              </a:rPr>
              <a:t> </a:t>
            </a:r>
            <a:r>
              <a:rPr lang="en-US" sz="3600" b="1" dirty="0">
                <a:solidFill>
                  <a:srgbClr val="FF0000"/>
                </a:solidFill>
                <a:latin typeface="Arial Rounded MT Bold" panose="020F0704030504030204" pitchFamily="34" charset="0"/>
              </a:rPr>
              <a:t>√</a:t>
            </a:r>
            <a:r>
              <a:rPr lang="en-US" b="1" dirty="0">
                <a:solidFill>
                  <a:srgbClr val="FF0000"/>
                </a:solidFill>
                <a:latin typeface="Arial Rounded MT Bold" panose="020F0704030504030204" pitchFamily="34" charset="0"/>
              </a:rPr>
              <a:t> </a:t>
            </a:r>
            <a:endParaRPr lang="en-US" dirty="0"/>
          </a:p>
        </p:txBody>
      </p:sp>
    </p:spTree>
    <p:extLst>
      <p:ext uri="{BB962C8B-B14F-4D97-AF65-F5344CB8AC3E}">
        <p14:creationId xmlns:p14="http://schemas.microsoft.com/office/powerpoint/2010/main" val="38840846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circle(in)">
                                      <p:cBhvr>
                                        <p:cTn id="14" dur="2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circle(in)">
                                      <p:cBhvr>
                                        <p:cTn id="19" dur="20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circle(in)">
                                      <p:cBhvr>
                                        <p:cTn id="30" dur="2000"/>
                                        <p:tgtEl>
                                          <p:spTgt spid="7">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wipe(down)">
                                      <p:cBhvr>
                                        <p:cTn id="35" dur="580">
                                          <p:stCondLst>
                                            <p:cond delay="0"/>
                                          </p:stCondLst>
                                        </p:cTn>
                                        <p:tgtEl>
                                          <p:spTgt spid="7">
                                            <p:txEl>
                                              <p:pRg st="3" end="3"/>
                                            </p:txEl>
                                          </p:spTgt>
                                        </p:tgtEl>
                                      </p:cBhvr>
                                    </p:animEffect>
                                    <p:anim calcmode="lin" valueType="num">
                                      <p:cBhvr>
                                        <p:cTn id="36" dur="1822" tmFilter="0,0; 0.14,0.36; 0.43,0.73; 0.71,0.91; 1.0,1.0">
                                          <p:stCondLst>
                                            <p:cond delay="0"/>
                                          </p:stCondLst>
                                        </p:cTn>
                                        <p:tgtEl>
                                          <p:spTgt spid="7">
                                            <p:txEl>
                                              <p:pRg st="3" end="3"/>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7">
                                            <p:txEl>
                                              <p:pRg st="3" end="3"/>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7">
                                            <p:txEl>
                                              <p:pRg st="3" end="3"/>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7">
                                            <p:txEl>
                                              <p:pRg st="3" end="3"/>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7">
                                            <p:txEl>
                                              <p:pRg st="3" end="3"/>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7">
                                            <p:txEl>
                                              <p:pRg st="3" end="3"/>
                                            </p:txEl>
                                          </p:spTgt>
                                        </p:tgtEl>
                                      </p:cBhvr>
                                      <p:to x="100000" y="60000"/>
                                    </p:animScale>
                                    <p:animScale>
                                      <p:cBhvr>
                                        <p:cTn id="42" dur="166" decel="50000">
                                          <p:stCondLst>
                                            <p:cond delay="676"/>
                                          </p:stCondLst>
                                        </p:cTn>
                                        <p:tgtEl>
                                          <p:spTgt spid="7">
                                            <p:txEl>
                                              <p:pRg st="3" end="3"/>
                                            </p:txEl>
                                          </p:spTgt>
                                        </p:tgtEl>
                                      </p:cBhvr>
                                      <p:to x="100000" y="100000"/>
                                    </p:animScale>
                                    <p:animScale>
                                      <p:cBhvr>
                                        <p:cTn id="43" dur="26">
                                          <p:stCondLst>
                                            <p:cond delay="1312"/>
                                          </p:stCondLst>
                                        </p:cTn>
                                        <p:tgtEl>
                                          <p:spTgt spid="7">
                                            <p:txEl>
                                              <p:pRg st="3" end="3"/>
                                            </p:txEl>
                                          </p:spTgt>
                                        </p:tgtEl>
                                      </p:cBhvr>
                                      <p:to x="100000" y="80000"/>
                                    </p:animScale>
                                    <p:animScale>
                                      <p:cBhvr>
                                        <p:cTn id="44" dur="166" decel="50000">
                                          <p:stCondLst>
                                            <p:cond delay="1338"/>
                                          </p:stCondLst>
                                        </p:cTn>
                                        <p:tgtEl>
                                          <p:spTgt spid="7">
                                            <p:txEl>
                                              <p:pRg st="3" end="3"/>
                                            </p:txEl>
                                          </p:spTgt>
                                        </p:tgtEl>
                                      </p:cBhvr>
                                      <p:to x="100000" y="100000"/>
                                    </p:animScale>
                                    <p:animScale>
                                      <p:cBhvr>
                                        <p:cTn id="45" dur="26">
                                          <p:stCondLst>
                                            <p:cond delay="1642"/>
                                          </p:stCondLst>
                                        </p:cTn>
                                        <p:tgtEl>
                                          <p:spTgt spid="7">
                                            <p:txEl>
                                              <p:pRg st="3" end="3"/>
                                            </p:txEl>
                                          </p:spTgt>
                                        </p:tgtEl>
                                      </p:cBhvr>
                                      <p:to x="100000" y="90000"/>
                                    </p:animScale>
                                    <p:animScale>
                                      <p:cBhvr>
                                        <p:cTn id="46" dur="166" decel="50000">
                                          <p:stCondLst>
                                            <p:cond delay="1668"/>
                                          </p:stCondLst>
                                        </p:cTn>
                                        <p:tgtEl>
                                          <p:spTgt spid="7">
                                            <p:txEl>
                                              <p:pRg st="3" end="3"/>
                                            </p:txEl>
                                          </p:spTgt>
                                        </p:tgtEl>
                                      </p:cBhvr>
                                      <p:to x="100000" y="100000"/>
                                    </p:animScale>
                                    <p:animScale>
                                      <p:cBhvr>
                                        <p:cTn id="47" dur="26">
                                          <p:stCondLst>
                                            <p:cond delay="1808"/>
                                          </p:stCondLst>
                                        </p:cTn>
                                        <p:tgtEl>
                                          <p:spTgt spid="7">
                                            <p:txEl>
                                              <p:pRg st="3" end="3"/>
                                            </p:txEl>
                                          </p:spTgt>
                                        </p:tgtEl>
                                      </p:cBhvr>
                                      <p:to x="100000" y="95000"/>
                                    </p:animScale>
                                    <p:animScale>
                                      <p:cBhvr>
                                        <p:cTn id="48" dur="166" decel="50000">
                                          <p:stCondLst>
                                            <p:cond delay="1834"/>
                                          </p:stCondLst>
                                        </p:cTn>
                                        <p:tgtEl>
                                          <p:spTgt spid="7">
                                            <p:txEl>
                                              <p:pRg st="3" end="3"/>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ppt_x"/>
                                          </p:val>
                                        </p:tav>
                                        <p:tav tm="100000">
                                          <p:val>
                                            <p:strVal val="#ppt_x"/>
                                          </p:val>
                                        </p:tav>
                                      </p:tavLst>
                                    </p:anim>
                                    <p:anim calcmode="lin" valueType="num">
                                      <p:cBhvr additive="base">
                                        <p:cTn id="5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nodeType="clickEffect">
                                  <p:stCondLst>
                                    <p:cond delay="0"/>
                                  </p:stCondLst>
                                  <p:childTnLst>
                                    <p:set>
                                      <p:cBhvr>
                                        <p:cTn id="58" dur="1" fill="hold">
                                          <p:stCondLst>
                                            <p:cond delay="0"/>
                                          </p:stCondLst>
                                        </p:cTn>
                                        <p:tgtEl>
                                          <p:spTgt spid="7">
                                            <p:txEl>
                                              <p:pRg st="4" end="4"/>
                                            </p:txEl>
                                          </p:spTgt>
                                        </p:tgtEl>
                                        <p:attrNameLst>
                                          <p:attrName>style.visibility</p:attrName>
                                        </p:attrNameLst>
                                      </p:cBhvr>
                                      <p:to>
                                        <p:strVal val="visible"/>
                                      </p:to>
                                    </p:set>
                                    <p:anim calcmode="lin" valueType="num">
                                      <p:cBhvr>
                                        <p:cTn id="59"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60"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61" dur="500"/>
                                        <p:tgtEl>
                                          <p:spTgt spid="7">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nodeType="clickEffect">
                                  <p:stCondLst>
                                    <p:cond delay="0"/>
                                  </p:stCondLst>
                                  <p:childTnLst>
                                    <p:set>
                                      <p:cBhvr>
                                        <p:cTn id="65" dur="1" fill="hold">
                                          <p:stCondLst>
                                            <p:cond delay="0"/>
                                          </p:stCondLst>
                                        </p:cTn>
                                        <p:tgtEl>
                                          <p:spTgt spid="7">
                                            <p:txEl>
                                              <p:pRg st="5" end="5"/>
                                            </p:txEl>
                                          </p:spTgt>
                                        </p:tgtEl>
                                        <p:attrNameLst>
                                          <p:attrName>style.visibility</p:attrName>
                                        </p:attrNameLst>
                                      </p:cBhvr>
                                      <p:to>
                                        <p:strVal val="visible"/>
                                      </p:to>
                                    </p:set>
                                    <p:animEffect transition="in" filter="wipe(down)">
                                      <p:cBhvr>
                                        <p:cTn id="66" dur="580">
                                          <p:stCondLst>
                                            <p:cond delay="0"/>
                                          </p:stCondLst>
                                        </p:cTn>
                                        <p:tgtEl>
                                          <p:spTgt spid="7">
                                            <p:txEl>
                                              <p:pRg st="5" end="5"/>
                                            </p:txEl>
                                          </p:spTgt>
                                        </p:tgtEl>
                                      </p:cBhvr>
                                    </p:animEffect>
                                    <p:anim calcmode="lin" valueType="num">
                                      <p:cBhvr>
                                        <p:cTn id="67" dur="1822" tmFilter="0,0; 0.14,0.36; 0.43,0.73; 0.71,0.91; 1.0,1.0">
                                          <p:stCondLst>
                                            <p:cond delay="0"/>
                                          </p:stCondLst>
                                        </p:cTn>
                                        <p:tgtEl>
                                          <p:spTgt spid="7">
                                            <p:txEl>
                                              <p:pRg st="5" end="5"/>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7">
                                            <p:txEl>
                                              <p:pRg st="5" end="5"/>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7">
                                            <p:txEl>
                                              <p:pRg st="5" end="5"/>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7">
                                            <p:txEl>
                                              <p:pRg st="5" end="5"/>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7">
                                            <p:txEl>
                                              <p:pRg st="5" end="5"/>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7">
                                            <p:txEl>
                                              <p:pRg st="5" end="5"/>
                                            </p:txEl>
                                          </p:spTgt>
                                        </p:tgtEl>
                                      </p:cBhvr>
                                      <p:to x="100000" y="60000"/>
                                    </p:animScale>
                                    <p:animScale>
                                      <p:cBhvr>
                                        <p:cTn id="73" dur="166" decel="50000">
                                          <p:stCondLst>
                                            <p:cond delay="676"/>
                                          </p:stCondLst>
                                        </p:cTn>
                                        <p:tgtEl>
                                          <p:spTgt spid="7">
                                            <p:txEl>
                                              <p:pRg st="5" end="5"/>
                                            </p:txEl>
                                          </p:spTgt>
                                        </p:tgtEl>
                                      </p:cBhvr>
                                      <p:to x="100000" y="100000"/>
                                    </p:animScale>
                                    <p:animScale>
                                      <p:cBhvr>
                                        <p:cTn id="74" dur="26">
                                          <p:stCondLst>
                                            <p:cond delay="1312"/>
                                          </p:stCondLst>
                                        </p:cTn>
                                        <p:tgtEl>
                                          <p:spTgt spid="7">
                                            <p:txEl>
                                              <p:pRg st="5" end="5"/>
                                            </p:txEl>
                                          </p:spTgt>
                                        </p:tgtEl>
                                      </p:cBhvr>
                                      <p:to x="100000" y="80000"/>
                                    </p:animScale>
                                    <p:animScale>
                                      <p:cBhvr>
                                        <p:cTn id="75" dur="166" decel="50000">
                                          <p:stCondLst>
                                            <p:cond delay="1338"/>
                                          </p:stCondLst>
                                        </p:cTn>
                                        <p:tgtEl>
                                          <p:spTgt spid="7">
                                            <p:txEl>
                                              <p:pRg st="5" end="5"/>
                                            </p:txEl>
                                          </p:spTgt>
                                        </p:tgtEl>
                                      </p:cBhvr>
                                      <p:to x="100000" y="100000"/>
                                    </p:animScale>
                                    <p:animScale>
                                      <p:cBhvr>
                                        <p:cTn id="76" dur="26">
                                          <p:stCondLst>
                                            <p:cond delay="1642"/>
                                          </p:stCondLst>
                                        </p:cTn>
                                        <p:tgtEl>
                                          <p:spTgt spid="7">
                                            <p:txEl>
                                              <p:pRg st="5" end="5"/>
                                            </p:txEl>
                                          </p:spTgt>
                                        </p:tgtEl>
                                      </p:cBhvr>
                                      <p:to x="100000" y="90000"/>
                                    </p:animScale>
                                    <p:animScale>
                                      <p:cBhvr>
                                        <p:cTn id="77" dur="166" decel="50000">
                                          <p:stCondLst>
                                            <p:cond delay="1668"/>
                                          </p:stCondLst>
                                        </p:cTn>
                                        <p:tgtEl>
                                          <p:spTgt spid="7">
                                            <p:txEl>
                                              <p:pRg st="5" end="5"/>
                                            </p:txEl>
                                          </p:spTgt>
                                        </p:tgtEl>
                                      </p:cBhvr>
                                      <p:to x="100000" y="100000"/>
                                    </p:animScale>
                                    <p:animScale>
                                      <p:cBhvr>
                                        <p:cTn id="78" dur="26">
                                          <p:stCondLst>
                                            <p:cond delay="1808"/>
                                          </p:stCondLst>
                                        </p:cTn>
                                        <p:tgtEl>
                                          <p:spTgt spid="7">
                                            <p:txEl>
                                              <p:pRg st="5" end="5"/>
                                            </p:txEl>
                                          </p:spTgt>
                                        </p:tgtEl>
                                      </p:cBhvr>
                                      <p:to x="100000" y="95000"/>
                                    </p:animScale>
                                    <p:animScale>
                                      <p:cBhvr>
                                        <p:cTn id="79" dur="166" decel="50000">
                                          <p:stCondLst>
                                            <p:cond delay="1834"/>
                                          </p:stCondLst>
                                        </p:cTn>
                                        <p:tgtEl>
                                          <p:spTgt spid="7">
                                            <p:txEl>
                                              <p:pRg st="5" end="5"/>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 calcmode="lin" valueType="num">
                                      <p:cBhvr additive="base">
                                        <p:cTn id="84" dur="500" fill="hold"/>
                                        <p:tgtEl>
                                          <p:spTgt spid="9"/>
                                        </p:tgtEl>
                                        <p:attrNameLst>
                                          <p:attrName>ppt_x</p:attrName>
                                        </p:attrNameLst>
                                      </p:cBhvr>
                                      <p:tavLst>
                                        <p:tav tm="0">
                                          <p:val>
                                            <p:strVal val="#ppt_x"/>
                                          </p:val>
                                        </p:tav>
                                        <p:tav tm="100000">
                                          <p:val>
                                            <p:strVal val="#ppt_x"/>
                                          </p:val>
                                        </p:tav>
                                      </p:tavLst>
                                    </p:anim>
                                    <p:anim calcmode="lin" valueType="num">
                                      <p:cBhvr additive="base">
                                        <p:cTn id="8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7">
                                            <p:txEl>
                                              <p:pRg st="6" end="6"/>
                                            </p:txEl>
                                          </p:spTgt>
                                        </p:tgtEl>
                                        <p:attrNameLst>
                                          <p:attrName>style.visibility</p:attrName>
                                        </p:attrNameLst>
                                      </p:cBhvr>
                                      <p:to>
                                        <p:strVal val="visible"/>
                                      </p:to>
                                    </p:set>
                                    <p:animEffect transition="in" filter="fade">
                                      <p:cBhvr>
                                        <p:cTn id="90" dur="500"/>
                                        <p:tgtEl>
                                          <p:spTgt spid="7">
                                            <p:txEl>
                                              <p:pRg st="6" end="6"/>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6" presetClass="entr" presetSubtype="16" fill="hold" nodeType="clickEffect">
                                  <p:stCondLst>
                                    <p:cond delay="0"/>
                                  </p:stCondLst>
                                  <p:childTnLst>
                                    <p:set>
                                      <p:cBhvr>
                                        <p:cTn id="94" dur="1" fill="hold">
                                          <p:stCondLst>
                                            <p:cond delay="0"/>
                                          </p:stCondLst>
                                        </p:cTn>
                                        <p:tgtEl>
                                          <p:spTgt spid="7">
                                            <p:txEl>
                                              <p:pRg st="7" end="7"/>
                                            </p:txEl>
                                          </p:spTgt>
                                        </p:tgtEl>
                                        <p:attrNameLst>
                                          <p:attrName>style.visibility</p:attrName>
                                        </p:attrNameLst>
                                      </p:cBhvr>
                                      <p:to>
                                        <p:strVal val="visible"/>
                                      </p:to>
                                    </p:set>
                                    <p:animEffect transition="in" filter="circle(in)">
                                      <p:cBhvr>
                                        <p:cTn id="95" dur="2000"/>
                                        <p:tgtEl>
                                          <p:spTgt spid="7">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additive="base">
                                        <p:cTn id="100" dur="500" fill="hold"/>
                                        <p:tgtEl>
                                          <p:spTgt spid="10"/>
                                        </p:tgtEl>
                                        <p:attrNameLst>
                                          <p:attrName>ppt_x</p:attrName>
                                        </p:attrNameLst>
                                      </p:cBhvr>
                                      <p:tavLst>
                                        <p:tav tm="0">
                                          <p:val>
                                            <p:strVal val="#ppt_x"/>
                                          </p:val>
                                        </p:tav>
                                        <p:tav tm="100000">
                                          <p:val>
                                            <p:strVal val="#ppt_x"/>
                                          </p:val>
                                        </p:tav>
                                      </p:tavLst>
                                    </p:anim>
                                    <p:anim calcmode="lin" valueType="num">
                                      <p:cBhvr additive="base">
                                        <p:cTn id="10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nodeType="clickEffect">
                                  <p:stCondLst>
                                    <p:cond delay="0"/>
                                  </p:stCondLst>
                                  <p:childTnLst>
                                    <p:set>
                                      <p:cBhvr>
                                        <p:cTn id="105" dur="1" fill="hold">
                                          <p:stCondLst>
                                            <p:cond delay="0"/>
                                          </p:stCondLst>
                                        </p:cTn>
                                        <p:tgtEl>
                                          <p:spTgt spid="7">
                                            <p:txEl>
                                              <p:pRg st="8" end="8"/>
                                            </p:txEl>
                                          </p:spTgt>
                                        </p:tgtEl>
                                        <p:attrNameLst>
                                          <p:attrName>style.visibility</p:attrName>
                                        </p:attrNameLst>
                                      </p:cBhvr>
                                      <p:to>
                                        <p:strVal val="visible"/>
                                      </p:to>
                                    </p:set>
                                    <p:animEffect transition="in" filter="fade">
                                      <p:cBhvr>
                                        <p:cTn id="106" dur="500"/>
                                        <p:tgtEl>
                                          <p:spTgt spid="7">
                                            <p:txEl>
                                              <p:pRg st="8" end="8"/>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nodeType="clickEffect">
                                  <p:stCondLst>
                                    <p:cond delay="0"/>
                                  </p:stCondLst>
                                  <p:childTnLst>
                                    <p:set>
                                      <p:cBhvr>
                                        <p:cTn id="110" dur="1" fill="hold">
                                          <p:stCondLst>
                                            <p:cond delay="0"/>
                                          </p:stCondLst>
                                        </p:cTn>
                                        <p:tgtEl>
                                          <p:spTgt spid="7">
                                            <p:txEl>
                                              <p:pRg st="9" end="9"/>
                                            </p:txEl>
                                          </p:spTgt>
                                        </p:tgtEl>
                                        <p:attrNameLst>
                                          <p:attrName>style.visibility</p:attrName>
                                        </p:attrNameLst>
                                      </p:cBhvr>
                                      <p:to>
                                        <p:strVal val="visible"/>
                                      </p:to>
                                    </p:set>
                                    <p:animEffect transition="in" filter="circle(in)">
                                      <p:cBhvr>
                                        <p:cTn id="111" dur="2000"/>
                                        <p:tgtEl>
                                          <p:spTgt spid="7">
                                            <p:txEl>
                                              <p:pRg st="9" end="9"/>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11"/>
                                        </p:tgtEl>
                                        <p:attrNameLst>
                                          <p:attrName>style.visibility</p:attrName>
                                        </p:attrNameLst>
                                      </p:cBhvr>
                                      <p:to>
                                        <p:strVal val="visible"/>
                                      </p:to>
                                    </p:set>
                                    <p:anim calcmode="lin" valueType="num">
                                      <p:cBhvr additive="base">
                                        <p:cTn id="116" dur="500" fill="hold"/>
                                        <p:tgtEl>
                                          <p:spTgt spid="11"/>
                                        </p:tgtEl>
                                        <p:attrNameLst>
                                          <p:attrName>ppt_x</p:attrName>
                                        </p:attrNameLst>
                                      </p:cBhvr>
                                      <p:tavLst>
                                        <p:tav tm="0">
                                          <p:val>
                                            <p:strVal val="#ppt_x"/>
                                          </p:val>
                                        </p:tav>
                                        <p:tav tm="100000">
                                          <p:val>
                                            <p:strVal val="#ppt_x"/>
                                          </p:val>
                                        </p:tav>
                                      </p:tavLst>
                                    </p:anim>
                                    <p:anim calcmode="lin" valueType="num">
                                      <p:cBhvr additive="base">
                                        <p:cTn id="11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P spid="11"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and Round Single Corner Rectangle 4"/>
          <p:cNvSpPr/>
          <p:nvPr/>
        </p:nvSpPr>
        <p:spPr>
          <a:xfrm>
            <a:off x="5683111" y="144458"/>
            <a:ext cx="6257108" cy="901339"/>
          </a:xfrm>
          <a:prstGeom prst="snip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dirty="0" smtClean="0">
                <a:latin typeface="Arial Rounded MT Bold" panose="020F0704030504030204" pitchFamily="34" charset="0"/>
              </a:rPr>
              <a:t>Answer the questions</a:t>
            </a:r>
            <a:endParaRPr lang="en-US" sz="4000" dirty="0">
              <a:latin typeface="Arial Rounded MT Bold" panose="020F0704030504030204" pitchFamily="34" charset="0"/>
            </a:endParaRPr>
          </a:p>
        </p:txBody>
      </p:sp>
      <p:sp>
        <p:nvSpPr>
          <p:cNvPr id="3" name="Rectangle 2"/>
          <p:cNvSpPr/>
          <p:nvPr/>
        </p:nvSpPr>
        <p:spPr>
          <a:xfrm>
            <a:off x="201706" y="1171430"/>
            <a:ext cx="11990294" cy="7971413"/>
          </a:xfrm>
          <a:prstGeom prst="rect">
            <a:avLst/>
          </a:prstGeom>
        </p:spPr>
        <p:txBody>
          <a:bodyPr wrap="square">
            <a:spAutoFit/>
          </a:bodyPr>
          <a:lstStyle/>
          <a:p>
            <a:r>
              <a:rPr lang="en-US" sz="3800" dirty="0">
                <a:latin typeface="Arial Rounded MT Bold" panose="020F0704030504030204" pitchFamily="34" charset="0"/>
              </a:rPr>
              <a:t>1.Who </a:t>
            </a:r>
            <a:r>
              <a:rPr lang="en-US" sz="3800" dirty="0" smtClean="0">
                <a:latin typeface="Arial Rounded MT Bold" panose="020F0704030504030204" pitchFamily="34" charset="0"/>
              </a:rPr>
              <a:t>helped him to set free from prison three years earlier and negotiated the end of apartheid? </a:t>
            </a:r>
          </a:p>
          <a:p>
            <a:r>
              <a:rPr lang="en-US" sz="3800" dirty="0" smtClean="0">
                <a:latin typeface="Arial Rounded MT Bold" panose="020F0704030504030204" pitchFamily="34" charset="0"/>
              </a:rPr>
              <a:t>2</a:t>
            </a:r>
            <a:r>
              <a:rPr lang="en-US" sz="3800" dirty="0" smtClean="0">
                <a:latin typeface="Arial Rounded MT Bold" panose="020F0704030504030204" pitchFamily="34" charset="0"/>
              </a:rPr>
              <a:t>. Mandela’s imprisonment boon to him</a:t>
            </a:r>
            <a:r>
              <a:rPr lang="en-US" sz="3800" dirty="0" smtClean="0">
                <a:latin typeface="Arial Rounded MT Bold" panose="020F0704030504030204" pitchFamily="34" charset="0"/>
              </a:rPr>
              <a:t>. How?</a:t>
            </a:r>
          </a:p>
          <a:p>
            <a:r>
              <a:rPr lang="en-US" sz="3800" dirty="0">
                <a:latin typeface="Arial Rounded MT Bold" panose="020F0704030504030204" pitchFamily="34" charset="0"/>
              </a:rPr>
              <a:t>3.What is Nadine Gordimer’s assessment regarding Mandela</a:t>
            </a:r>
            <a:r>
              <a:rPr lang="en-US" sz="3800" dirty="0" smtClean="0">
                <a:latin typeface="Arial Rounded MT Bold" panose="020F0704030504030204" pitchFamily="34" charset="0"/>
              </a:rPr>
              <a:t>?</a:t>
            </a:r>
          </a:p>
          <a:p>
            <a:r>
              <a:rPr lang="en-US" sz="3800" dirty="0">
                <a:latin typeface="Arial Rounded MT Bold" panose="020F0704030504030204" pitchFamily="34" charset="0"/>
              </a:rPr>
              <a:t> 4. What is the ideal of Mandela? Do you support his ideal? Why/Why not</a:t>
            </a:r>
            <a:r>
              <a:rPr lang="en-US" sz="3800" dirty="0" smtClean="0">
                <a:latin typeface="Arial Rounded MT Bold" panose="020F0704030504030204" pitchFamily="34" charset="0"/>
              </a:rPr>
              <a:t>?</a:t>
            </a:r>
          </a:p>
          <a:p>
            <a:r>
              <a:rPr lang="en-US" sz="3800" dirty="0">
                <a:latin typeface="Arial Rounded MT Bold" panose="020F0704030504030204" pitchFamily="34" charset="0"/>
              </a:rPr>
              <a:t>5. Why had he cherished the ideal of a democratic and free society?</a:t>
            </a:r>
          </a:p>
          <a:p>
            <a:endParaRPr lang="en-US" sz="4000" dirty="0" smtClean="0">
              <a:latin typeface="Arial Rounded MT Bold" panose="020F0704030504030204" pitchFamily="34" charset="0"/>
            </a:endParaRPr>
          </a:p>
          <a:p>
            <a:endParaRPr lang="en-US" sz="4000" dirty="0">
              <a:latin typeface="Arial Rounded MT Bold" panose="020F0704030504030204" pitchFamily="34" charset="0"/>
            </a:endParaRPr>
          </a:p>
          <a:p>
            <a:endParaRPr lang="en-US" sz="4200" dirty="0" smtClean="0">
              <a:latin typeface="Arial Rounded MT Bold" panose="020F0704030504030204" pitchFamily="34" charset="0"/>
            </a:endParaRPr>
          </a:p>
          <a:p>
            <a:endParaRPr lang="en-US" sz="4800" dirty="0">
              <a:latin typeface="Arial Rounded MT Bold" panose="020F0704030504030204" pitchFamily="34" charset="0"/>
            </a:endParaRPr>
          </a:p>
        </p:txBody>
      </p:sp>
      <p:sp>
        <p:nvSpPr>
          <p:cNvPr id="4" name="Down Ribbon 3"/>
          <p:cNvSpPr/>
          <p:nvPr/>
        </p:nvSpPr>
        <p:spPr>
          <a:xfrm>
            <a:off x="201706" y="144457"/>
            <a:ext cx="5123329" cy="717691"/>
          </a:xfrm>
          <a:prstGeom prst="ribbo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600" dirty="0" smtClean="0">
                <a:solidFill>
                  <a:schemeClr val="tx1"/>
                </a:solidFill>
                <a:latin typeface="Arial Rounded MT Bold" panose="020F0704030504030204" pitchFamily="34" charset="0"/>
              </a:rPr>
              <a:t>evaluation</a:t>
            </a:r>
            <a:endParaRPr lang="en-US" sz="36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77453250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17566" y="140063"/>
            <a:ext cx="7093131" cy="1153160"/>
          </a:xfrm>
          <a:prstGeom prst="ribbo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Home work</a:t>
            </a:r>
            <a:endParaRPr lang="en-US" sz="4800" dirty="0">
              <a:solidFill>
                <a:schemeClr val="tx1"/>
              </a:solidFill>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0549" y="1917700"/>
            <a:ext cx="3627852" cy="388220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6" name="Horizontal Scroll 5"/>
          <p:cNvSpPr/>
          <p:nvPr/>
        </p:nvSpPr>
        <p:spPr>
          <a:xfrm>
            <a:off x="5447211" y="504371"/>
            <a:ext cx="6215742" cy="6092372"/>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800" dirty="0" smtClean="0">
                <a:solidFill>
                  <a:schemeClr val="tx1"/>
                </a:solidFill>
                <a:latin typeface="Arial Rounded MT Bold" panose="020F0704030504030204" pitchFamily="34" charset="0"/>
              </a:rPr>
              <a:t>Write a short summary of this passage.</a:t>
            </a:r>
            <a:endParaRPr lang="en-US" sz="48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920273367"/>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flipH="1">
            <a:off x="156754" y="287383"/>
            <a:ext cx="11834948" cy="2946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9600" i="1" dirty="0">
                <a:solidFill>
                  <a:schemeClr val="tx1"/>
                </a:solidFill>
                <a:latin typeface="Arial Rounded MT Bold" panose="020F0704030504030204" pitchFamily="34" charset="0"/>
              </a:rPr>
              <a:t>Thank you so much</a:t>
            </a:r>
          </a:p>
          <a:p>
            <a:pPr algn="ctr"/>
            <a:r>
              <a:rPr lang="en-US" sz="9600" i="1" dirty="0">
                <a:solidFill>
                  <a:schemeClr val="tx1"/>
                </a:solidFill>
                <a:latin typeface="Arial Rounded MT Bold" panose="020F0704030504030204" pitchFamily="34" charset="0"/>
              </a:rPr>
              <a:t>For watching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6801" y="3411537"/>
            <a:ext cx="3949700" cy="302736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7817216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965" y="1478412"/>
            <a:ext cx="2479182" cy="310765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Horizontal Scroll 1"/>
          <p:cNvSpPr/>
          <p:nvPr/>
        </p:nvSpPr>
        <p:spPr>
          <a:xfrm>
            <a:off x="3348110" y="647114"/>
            <a:ext cx="7132322" cy="4459458"/>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Class   : </a:t>
            </a:r>
            <a:r>
              <a:rPr lang="en-US" sz="4400" dirty="0" err="1" smtClean="0">
                <a:solidFill>
                  <a:schemeClr val="tx1"/>
                </a:solidFill>
                <a:latin typeface="Arial Rounded MT Bold" panose="020F0704030504030204" pitchFamily="34" charset="0"/>
              </a:rPr>
              <a:t>Alim</a:t>
            </a:r>
            <a:r>
              <a:rPr lang="en-US" sz="4400" dirty="0" smtClean="0">
                <a:solidFill>
                  <a:schemeClr val="tx1"/>
                </a:solidFill>
                <a:latin typeface="Arial Rounded MT Bold" panose="020F0704030504030204" pitchFamily="34" charset="0"/>
              </a:rPr>
              <a:t> /HSC</a:t>
            </a:r>
          </a:p>
          <a:p>
            <a:pPr algn="ctr"/>
            <a:r>
              <a:rPr lang="en-US" sz="4400" dirty="0" smtClean="0">
                <a:solidFill>
                  <a:schemeClr val="tx1"/>
                </a:solidFill>
                <a:latin typeface="Arial Rounded MT Bold" panose="020F0704030504030204" pitchFamily="34" charset="0"/>
              </a:rPr>
              <a:t>Subject : English 1</a:t>
            </a:r>
            <a:r>
              <a:rPr lang="en-US" sz="4400" baseline="30000" dirty="0" smtClean="0">
                <a:solidFill>
                  <a:schemeClr val="tx1"/>
                </a:solidFill>
                <a:latin typeface="Arial Rounded MT Bold" panose="020F0704030504030204" pitchFamily="34" charset="0"/>
              </a:rPr>
              <a:t>st</a:t>
            </a:r>
            <a:r>
              <a:rPr lang="en-US" sz="4400" dirty="0" smtClean="0">
                <a:solidFill>
                  <a:schemeClr val="tx1"/>
                </a:solidFill>
                <a:latin typeface="Arial Rounded MT Bold" panose="020F0704030504030204" pitchFamily="34" charset="0"/>
              </a:rPr>
              <a:t>   Paper</a:t>
            </a:r>
            <a:endParaRPr lang="en-US" sz="4400" dirty="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1282736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2321168" y="260045"/>
            <a:ext cx="8207051" cy="3411623"/>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dirty="0" smtClean="0">
                <a:solidFill>
                  <a:schemeClr val="tx1"/>
                </a:solidFill>
                <a:latin typeface="Arial Rounded MT Bold" panose="020F0704030504030204" pitchFamily="34" charset="0"/>
              </a:rPr>
              <a:t>Let’s enjoy the video</a:t>
            </a:r>
            <a:endParaRPr lang="en-US" sz="6000" dirty="0">
              <a:solidFill>
                <a:schemeClr val="tx1"/>
              </a:solidFill>
              <a:latin typeface="Arial Rounded MT Bold" panose="020F0704030504030204" pitchFamily="34" charset="0"/>
            </a:endParaRPr>
          </a:p>
        </p:txBody>
      </p:sp>
      <p:sp>
        <p:nvSpPr>
          <p:cNvPr id="5" name="Rectangle 4"/>
          <p:cNvSpPr/>
          <p:nvPr/>
        </p:nvSpPr>
        <p:spPr>
          <a:xfrm>
            <a:off x="3847784" y="4424126"/>
            <a:ext cx="4754828" cy="369332"/>
          </a:xfrm>
          <a:prstGeom prst="rect">
            <a:avLst/>
          </a:prstGeom>
        </p:spPr>
        <p:txBody>
          <a:bodyPr wrap="none">
            <a:spAutoFit/>
          </a:bodyPr>
          <a:lstStyle/>
          <a:p>
            <a:r>
              <a:rPr lang="en-US" dirty="0" smtClean="0">
                <a:solidFill>
                  <a:srgbClr val="C00000"/>
                </a:solidFill>
              </a:rPr>
              <a:t>https://www.youtube.com/watch?v=ZsQfqlkayJ4</a:t>
            </a:r>
            <a:endParaRPr lang="en-US" dirty="0">
              <a:solidFill>
                <a:srgbClr val="C00000"/>
              </a:solidFill>
            </a:endParaRPr>
          </a:p>
        </p:txBody>
      </p:sp>
      <p:sp>
        <p:nvSpPr>
          <p:cNvPr id="7" name="Rectangle 6"/>
          <p:cNvSpPr/>
          <p:nvPr/>
        </p:nvSpPr>
        <p:spPr>
          <a:xfrm>
            <a:off x="5352150" y="4047897"/>
            <a:ext cx="1151854" cy="369332"/>
          </a:xfrm>
          <a:prstGeom prst="rect">
            <a:avLst/>
          </a:prstGeom>
        </p:spPr>
        <p:txBody>
          <a:bodyPr wrap="square">
            <a:spAutoFit/>
          </a:bodyPr>
          <a:lstStyle/>
          <a:p>
            <a:r>
              <a:rPr lang="en-US" dirty="0">
                <a:hlinkClick r:id="rId2" action="ppaction://hlinkfile"/>
              </a:rPr>
              <a:t>Fetching...</a:t>
            </a:r>
            <a:endParaRPr lang="en-US" dirty="0"/>
          </a:p>
        </p:txBody>
      </p:sp>
    </p:spTree>
    <p:extLst>
      <p:ext uri="{BB962C8B-B14F-4D97-AF65-F5344CB8AC3E}">
        <p14:creationId xmlns:p14="http://schemas.microsoft.com/office/powerpoint/2010/main" val="1172772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40525" y="274319"/>
            <a:ext cx="10123714"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4400" i="1" dirty="0" smtClean="0">
                <a:latin typeface="Arial Rounded MT Bold" panose="020F0704030504030204" pitchFamily="34" charset="0"/>
              </a:rPr>
              <a:t>Let’s watch some images attentively</a:t>
            </a:r>
            <a:endParaRPr lang="en-US" sz="4400" i="1" dirty="0">
              <a:latin typeface="Arial Rounded MT Bold" panose="020F070403050403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234" y="1408280"/>
            <a:ext cx="3396343" cy="413788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6034" y="1408280"/>
            <a:ext cx="3840480" cy="42941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753025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6437" y="152927"/>
            <a:ext cx="11086345" cy="13941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smtClean="0">
                <a:latin typeface="Arial Rounded MT Bold" panose="020F0704030504030204" pitchFamily="34" charset="0"/>
              </a:rPr>
              <a:t>Can you guess what’s the today’s topic by watching the video &amp; these images? </a:t>
            </a:r>
            <a:endParaRPr lang="en-US" sz="4400" dirty="0">
              <a:latin typeface="Arial Rounded MT Bold" panose="020F0704030504030204" pitchFamily="34" charset="0"/>
            </a:endParaRPr>
          </a:p>
        </p:txBody>
      </p:sp>
      <p:sp>
        <p:nvSpPr>
          <p:cNvPr id="9" name="Rounded Rectangle 8"/>
          <p:cNvSpPr/>
          <p:nvPr/>
        </p:nvSpPr>
        <p:spPr>
          <a:xfrm>
            <a:off x="506438" y="1888195"/>
            <a:ext cx="6730386" cy="10128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Exactly today’s topic is-</a:t>
            </a:r>
            <a:endParaRPr lang="en-US" sz="4400" dirty="0">
              <a:solidFill>
                <a:schemeClr val="tx1"/>
              </a:solidFill>
              <a:latin typeface="Arial Rounded MT Bold" panose="020F0704030504030204" pitchFamily="34" charset="0"/>
            </a:endParaRPr>
          </a:p>
        </p:txBody>
      </p:sp>
      <p:sp>
        <p:nvSpPr>
          <p:cNvPr id="13" name="Cloud Callout 12"/>
          <p:cNvSpPr/>
          <p:nvPr/>
        </p:nvSpPr>
        <p:spPr>
          <a:xfrm>
            <a:off x="8127106" y="1571672"/>
            <a:ext cx="2954216" cy="1645920"/>
          </a:xfrm>
          <a:prstGeom prst="cloudCallout">
            <a:avLst>
              <a:gd name="adj1" fmla="val 1425354"/>
              <a:gd name="adj2" fmla="val 585589"/>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Part-2</a:t>
            </a:r>
            <a:endParaRPr lang="en-US" sz="4400" dirty="0">
              <a:solidFill>
                <a:schemeClr val="tx1"/>
              </a:solidFill>
              <a:latin typeface="Arial Rounded MT Bold" panose="020F0704030504030204" pitchFamily="34" charset="0"/>
            </a:endParaRPr>
          </a:p>
        </p:txBody>
      </p:sp>
      <p:sp>
        <p:nvSpPr>
          <p:cNvPr id="15" name="Horizontal Scroll 14"/>
          <p:cNvSpPr/>
          <p:nvPr/>
        </p:nvSpPr>
        <p:spPr>
          <a:xfrm>
            <a:off x="506437" y="2663573"/>
            <a:ext cx="7620669" cy="3938933"/>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400" i="1" dirty="0" smtClean="0">
                <a:solidFill>
                  <a:schemeClr val="tx1"/>
                </a:solidFill>
                <a:latin typeface="Arial Rounded MT Bold" panose="020F0704030504030204" pitchFamily="34" charset="0"/>
              </a:rPr>
              <a:t>Unit:1, Lesson: 2 Nelson </a:t>
            </a:r>
            <a:r>
              <a:rPr lang="en-US" sz="4400" i="1" dirty="0">
                <a:solidFill>
                  <a:schemeClr val="tx1"/>
                </a:solidFill>
                <a:latin typeface="Arial Rounded MT Bold" panose="020F0704030504030204" pitchFamily="34" charset="0"/>
              </a:rPr>
              <a:t>Mandela, from Apartheid Fighter to President </a:t>
            </a:r>
          </a:p>
          <a:p>
            <a:pPr algn="ctr"/>
            <a:endParaRPr lang="en-US" sz="4400" i="1" dirty="0" smtClean="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3735079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3"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
                                        <p:tgtEl>
                                          <p:spTgt spid="13"/>
                                        </p:tgtEl>
                                      </p:cBhvr>
                                    </p:animEffect>
                                    <p:anim calcmode="lin" valueType="num">
                                      <p:cBhvr>
                                        <p:cTn id="20" dur="400" fill="hold"/>
                                        <p:tgtEl>
                                          <p:spTgt spid="13"/>
                                        </p:tgtEl>
                                        <p:attrNameLst>
                                          <p:attrName>ppt_x</p:attrName>
                                        </p:attrNameLst>
                                      </p:cBhvr>
                                      <p:tavLst>
                                        <p:tav tm="0">
                                          <p:val>
                                            <p:strVal val="#ppt_x"/>
                                          </p:val>
                                        </p:tav>
                                        <p:tav tm="100000">
                                          <p:val>
                                            <p:strVal val="#ppt_x"/>
                                          </p:val>
                                        </p:tav>
                                      </p:tavLst>
                                    </p:anim>
                                    <p:anim calcmode="lin" valueType="num">
                                      <p:cBhvr>
                                        <p:cTn id="21" dur="400" fill="hold"/>
                                        <p:tgtEl>
                                          <p:spTgt spid="13"/>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69316" y="211016"/>
            <a:ext cx="5275384" cy="1491175"/>
          </a:xfrm>
          <a:prstGeom prst="ribbon">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4400" i="1" dirty="0" smtClean="0">
                <a:solidFill>
                  <a:schemeClr val="tx1"/>
                </a:solidFill>
                <a:latin typeface="Arial Rounded MT Bold" panose="020F0704030504030204" pitchFamily="34" charset="0"/>
              </a:rPr>
              <a:t>Learning outcome</a:t>
            </a:r>
            <a:endParaRPr lang="en-US" sz="4400" i="1" dirty="0">
              <a:solidFill>
                <a:schemeClr val="tx1"/>
              </a:solidFill>
              <a:latin typeface="Arial Rounded MT Bold" panose="020F0704030504030204" pitchFamily="34" charset="0"/>
            </a:endParaRPr>
          </a:p>
        </p:txBody>
      </p:sp>
      <p:sp>
        <p:nvSpPr>
          <p:cNvPr id="5" name="Round Diagonal Corner Rectangle 4"/>
          <p:cNvSpPr/>
          <p:nvPr/>
        </p:nvSpPr>
        <p:spPr>
          <a:xfrm>
            <a:off x="5543174" y="211016"/>
            <a:ext cx="6414365" cy="169376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571500" indent="-571500" algn="ctr">
              <a:buFont typeface="Arial" panose="020B0604020202020204" pitchFamily="34" charset="0"/>
              <a:buChar char="•"/>
            </a:pPr>
            <a:endParaRPr lang="en-US" sz="4400" dirty="0" smtClean="0">
              <a:solidFill>
                <a:schemeClr val="tx1"/>
              </a:solidFill>
              <a:latin typeface="Arial Rounded MT Bold" panose="020F0704030504030204" pitchFamily="34" charset="0"/>
            </a:endParaRPr>
          </a:p>
          <a:p>
            <a:pPr algn="ctr"/>
            <a:r>
              <a:rPr lang="en-US" sz="4000" dirty="0" smtClean="0">
                <a:solidFill>
                  <a:schemeClr val="tx1"/>
                </a:solidFill>
                <a:latin typeface="Arial Rounded MT Bold" panose="020F0704030504030204" pitchFamily="34" charset="0"/>
              </a:rPr>
              <a:t>At the end of the lesson, students will be able to-</a:t>
            </a:r>
          </a:p>
          <a:p>
            <a:pPr marL="685800" indent="-685800" algn="ctr">
              <a:buFont typeface="Arial" panose="020B0604020202020204" pitchFamily="34" charset="0"/>
              <a:buChar char="•"/>
            </a:pPr>
            <a:endParaRPr lang="en-US" sz="4800" dirty="0">
              <a:solidFill>
                <a:schemeClr val="tx1"/>
              </a:solidFill>
            </a:endParaRPr>
          </a:p>
        </p:txBody>
      </p:sp>
      <p:sp>
        <p:nvSpPr>
          <p:cNvPr id="6" name="Round Single Corner Rectangle 5"/>
          <p:cNvSpPr/>
          <p:nvPr/>
        </p:nvSpPr>
        <p:spPr>
          <a:xfrm>
            <a:off x="1970482" y="2044117"/>
            <a:ext cx="7201652" cy="881743"/>
          </a:xfrm>
          <a:prstGeom prst="round1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smtClean="0">
                <a:solidFill>
                  <a:schemeClr val="tx1"/>
                </a:solidFill>
                <a:latin typeface="Arial Rounded MT Bold" panose="020F0704030504030204" pitchFamily="34" charset="0"/>
              </a:rPr>
              <a:t>Increase vocabulary</a:t>
            </a:r>
            <a:endParaRPr lang="en-US" sz="4400" dirty="0">
              <a:solidFill>
                <a:schemeClr val="tx1"/>
              </a:solidFill>
              <a:latin typeface="Arial Rounded MT Bold" panose="020F0704030504030204" pitchFamily="34" charset="0"/>
            </a:endParaRPr>
          </a:p>
        </p:txBody>
      </p:sp>
      <p:sp>
        <p:nvSpPr>
          <p:cNvPr id="7" name="Round Diagonal Corner Rectangle 6"/>
          <p:cNvSpPr/>
          <p:nvPr/>
        </p:nvSpPr>
        <p:spPr>
          <a:xfrm>
            <a:off x="1970481" y="3072411"/>
            <a:ext cx="7201653" cy="689636"/>
          </a:xfrm>
          <a:prstGeom prst="round2Diag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Achieve the reading skill. </a:t>
            </a:r>
          </a:p>
        </p:txBody>
      </p:sp>
      <p:sp>
        <p:nvSpPr>
          <p:cNvPr id="8" name="Rounded Rectangle 7"/>
          <p:cNvSpPr/>
          <p:nvPr/>
        </p:nvSpPr>
        <p:spPr>
          <a:xfrm>
            <a:off x="1970481" y="3964865"/>
            <a:ext cx="8003513" cy="6624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Answer the questions </a:t>
            </a:r>
            <a:r>
              <a:rPr lang="en-US" sz="4400" dirty="0" smtClean="0">
                <a:solidFill>
                  <a:schemeClr val="tx1"/>
                </a:solidFill>
                <a:latin typeface="Arial Rounded MT Bold" panose="020F0704030504030204" pitchFamily="34" charset="0"/>
              </a:rPr>
              <a:t>easily</a:t>
            </a:r>
            <a:r>
              <a:rPr lang="en-US" sz="4800" dirty="0" smtClean="0">
                <a:solidFill>
                  <a:schemeClr val="tx1"/>
                </a:solidFill>
                <a:latin typeface="Arial Rounded MT Bold" panose="020F0704030504030204" pitchFamily="34" charset="0"/>
              </a:rPr>
              <a:t>.</a:t>
            </a:r>
            <a:endParaRPr lang="en-US" sz="4800" dirty="0">
              <a:solidFill>
                <a:schemeClr val="tx1"/>
              </a:solidFill>
              <a:latin typeface="Arial Rounded MT Bold" panose="020F0704030504030204" pitchFamily="34" charset="0"/>
            </a:endParaRPr>
          </a:p>
        </p:txBody>
      </p:sp>
      <p:sp>
        <p:nvSpPr>
          <p:cNvPr id="9" name="Rounded Rectangle 8"/>
          <p:cNvSpPr/>
          <p:nvPr/>
        </p:nvSpPr>
        <p:spPr>
          <a:xfrm>
            <a:off x="1970481" y="4985947"/>
            <a:ext cx="8284866" cy="130980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400" dirty="0">
                <a:solidFill>
                  <a:schemeClr val="tx1"/>
                </a:solidFill>
                <a:latin typeface="Arial Rounded MT Bold" panose="020F0704030504030204" pitchFamily="34" charset="0"/>
              </a:rPr>
              <a:t>Fill in the </a:t>
            </a:r>
            <a:r>
              <a:rPr lang="en-US" sz="4400" dirty="0" smtClean="0">
                <a:solidFill>
                  <a:schemeClr val="tx1"/>
                </a:solidFill>
                <a:latin typeface="Arial Rounded MT Bold" panose="020F0704030504030204" pitchFamily="34" charset="0"/>
              </a:rPr>
              <a:t>blanks </a:t>
            </a:r>
            <a:r>
              <a:rPr lang="en-US" sz="4400" dirty="0">
                <a:solidFill>
                  <a:schemeClr val="tx1"/>
                </a:solidFill>
                <a:latin typeface="Arial Rounded MT Bold" panose="020F0704030504030204" pitchFamily="34" charset="0"/>
              </a:rPr>
              <a:t>without </a:t>
            </a:r>
            <a:r>
              <a:rPr lang="en-US" sz="4400" dirty="0" smtClean="0">
                <a:solidFill>
                  <a:schemeClr val="tx1"/>
                </a:solidFill>
                <a:latin typeface="Arial Rounded MT Bold" panose="020F0704030504030204" pitchFamily="34" charset="0"/>
              </a:rPr>
              <a:t>clues spontaneously. </a:t>
            </a:r>
            <a:endParaRPr lang="en-US" sz="4400" dirty="0">
              <a:solidFill>
                <a:schemeClr val="tx1"/>
              </a:solidFill>
              <a:latin typeface="Arial Rounded MT Bold" panose="020F0704030504030204" pitchFamily="34" charset="0"/>
            </a:endParaRPr>
          </a:p>
        </p:txBody>
      </p:sp>
      <p:sp>
        <p:nvSpPr>
          <p:cNvPr id="13" name="Diamond 12"/>
          <p:cNvSpPr/>
          <p:nvPr/>
        </p:nvSpPr>
        <p:spPr>
          <a:xfrm>
            <a:off x="1162926" y="5601787"/>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4" name="Diamond 13"/>
          <p:cNvSpPr/>
          <p:nvPr/>
        </p:nvSpPr>
        <p:spPr>
          <a:xfrm>
            <a:off x="1162925" y="2219216"/>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1</a:t>
            </a:r>
          </a:p>
        </p:txBody>
      </p:sp>
      <p:sp>
        <p:nvSpPr>
          <p:cNvPr id="15" name="Diamond 14"/>
          <p:cNvSpPr/>
          <p:nvPr/>
        </p:nvSpPr>
        <p:spPr>
          <a:xfrm>
            <a:off x="1162926" y="3190109"/>
            <a:ext cx="344659" cy="30792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2</a:t>
            </a:r>
          </a:p>
        </p:txBody>
      </p:sp>
      <p:sp>
        <p:nvSpPr>
          <p:cNvPr id="16" name="Diamond 15"/>
          <p:cNvSpPr/>
          <p:nvPr/>
        </p:nvSpPr>
        <p:spPr>
          <a:xfrm>
            <a:off x="1162926" y="4127994"/>
            <a:ext cx="344659" cy="33617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tx1"/>
                </a:solidFill>
              </a:rPr>
              <a:t>3</a:t>
            </a:r>
          </a:p>
        </p:txBody>
      </p:sp>
    </p:spTree>
    <p:extLst>
      <p:ext uri="{BB962C8B-B14F-4D97-AF65-F5344CB8AC3E}">
        <p14:creationId xmlns:p14="http://schemas.microsoft.com/office/powerpoint/2010/main" val="345711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ircle(in)">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circle(in)">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fill="hold"/>
                                        <p:tgtEl>
                                          <p:spTgt spid="7"/>
                                        </p:tgtEl>
                                        <p:attrNameLst>
                                          <p:attrName>ppt_w</p:attrName>
                                        </p:attrNameLst>
                                      </p:cBhvr>
                                      <p:tavLst>
                                        <p:tav tm="0">
                                          <p:val>
                                            <p:fltVal val="0"/>
                                          </p:val>
                                        </p:tav>
                                        <p:tav tm="100000">
                                          <p:val>
                                            <p:strVal val="#ppt_w"/>
                                          </p:val>
                                        </p:tav>
                                      </p:tavLst>
                                    </p:anim>
                                    <p:anim calcmode="lin" valueType="num">
                                      <p:cBhvr>
                                        <p:cTn id="33" dur="500" fill="hold"/>
                                        <p:tgtEl>
                                          <p:spTgt spid="7"/>
                                        </p:tgtEl>
                                        <p:attrNameLst>
                                          <p:attrName>ppt_h</p:attrName>
                                        </p:attrNameLst>
                                      </p:cBhvr>
                                      <p:tavLst>
                                        <p:tav tm="0">
                                          <p:val>
                                            <p:fltVal val="0"/>
                                          </p:val>
                                        </p:tav>
                                        <p:tav tm="100000">
                                          <p:val>
                                            <p:strVal val="#ppt_h"/>
                                          </p:val>
                                        </p:tav>
                                      </p:tavLst>
                                    </p:anim>
                                    <p:animEffect transition="in" filter="fade">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ircle(in)">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circle(in)">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3087" y="282833"/>
            <a:ext cx="3587031"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awarded </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324397" y="721834"/>
            <a:ext cx="7582396" cy="131934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400" dirty="0" smtClean="0">
                <a:solidFill>
                  <a:schemeClr val="tx1"/>
                </a:solidFill>
                <a:latin typeface="Arial Rounded MT Bold" panose="020F0704030504030204" pitchFamily="34" charset="0"/>
              </a:rPr>
              <a:t>Mean: Order the giving of as an prize to someone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370118" y="2209900"/>
            <a:ext cx="7536675" cy="95041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given, bestowed </a:t>
            </a:r>
            <a:endParaRPr lang="en-US" sz="4400" dirty="0">
              <a:solidFill>
                <a:schemeClr val="tx1"/>
              </a:solidFill>
              <a:latin typeface="Arial Rounded MT Bold" panose="020F0704030504030204" pitchFamily="34" charset="0"/>
            </a:endParaRPr>
          </a:p>
        </p:txBody>
      </p:sp>
      <p:sp>
        <p:nvSpPr>
          <p:cNvPr id="10" name="Rounded Rectangle 9"/>
          <p:cNvSpPr/>
          <p:nvPr/>
        </p:nvSpPr>
        <p:spPr>
          <a:xfrm>
            <a:off x="4391047" y="3307938"/>
            <a:ext cx="7494816" cy="8412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Ant: Taken </a:t>
            </a:r>
            <a:endParaRPr lang="en-US" sz="4400" dirty="0">
              <a:solidFill>
                <a:schemeClr val="tx1"/>
              </a:solidFill>
              <a:latin typeface="Arial Rounded MT Bold" panose="020F0704030504030204" pitchFamily="34" charset="0"/>
            </a:endParaRPr>
          </a:p>
        </p:txBody>
      </p:sp>
      <p:sp>
        <p:nvSpPr>
          <p:cNvPr id="11" name="TextBox 10"/>
          <p:cNvSpPr txBox="1"/>
          <p:nvPr/>
        </p:nvSpPr>
        <p:spPr>
          <a:xfrm>
            <a:off x="4059280" y="-47607"/>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059280" y="4296846"/>
            <a:ext cx="7805058" cy="20325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Ex: Nelson Mandela was awarded The Nobel Peace Prize in 19993.</a:t>
            </a:r>
            <a:endParaRPr lang="en-US" sz="4400" u="sng" dirty="0">
              <a:solidFill>
                <a:srgbClr val="FFFF00"/>
              </a:solidFill>
              <a:latin typeface="Arial Rounded MT Bold" panose="020F0704030504030204" pitchFamily="34" charset="0"/>
            </a:endParaRPr>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945" y="1185008"/>
            <a:ext cx="3564661" cy="239034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138" y="3667712"/>
            <a:ext cx="3078352" cy="299862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954820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500" fill="hold"/>
                                        <p:tgtEl>
                                          <p:spTgt spid="10"/>
                                        </p:tgtEl>
                                        <p:attrNameLst>
                                          <p:attrName>ppt_w</p:attrName>
                                        </p:attrNameLst>
                                      </p:cBhvr>
                                      <p:tavLst>
                                        <p:tav tm="0">
                                          <p:val>
                                            <p:fltVal val="0"/>
                                          </p:val>
                                        </p:tav>
                                        <p:tav tm="100000">
                                          <p:val>
                                            <p:strVal val="#ppt_w"/>
                                          </p:val>
                                        </p:tav>
                                      </p:tavLst>
                                    </p:anim>
                                    <p:anim calcmode="lin" valueType="num">
                                      <p:cBhvr>
                                        <p:cTn id="30" dur="500" fill="hold"/>
                                        <p:tgtEl>
                                          <p:spTgt spid="10"/>
                                        </p:tgtEl>
                                        <p:attrNameLst>
                                          <p:attrName>ppt_h</p:attrName>
                                        </p:attrNameLst>
                                      </p:cBhvr>
                                      <p:tavLst>
                                        <p:tav tm="0">
                                          <p:val>
                                            <p:fltVal val="0"/>
                                          </p:val>
                                        </p:tav>
                                        <p:tav tm="100000">
                                          <p:val>
                                            <p:strVal val="#ppt_h"/>
                                          </p:val>
                                        </p:tav>
                                      </p:tavLst>
                                    </p:anim>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0"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813" y="749368"/>
            <a:ext cx="4473723" cy="769441"/>
          </a:xfrm>
          <a:prstGeom prst="rect">
            <a:avLst/>
          </a:prstGeom>
          <a:noFill/>
        </p:spPr>
        <p:txBody>
          <a:bodyPr wrap="square" rtlCol="0">
            <a:spAutoFit/>
          </a:bodyPr>
          <a:lstStyle/>
          <a:p>
            <a:r>
              <a:rPr lang="en-US" sz="4400" u="sng" dirty="0" smtClean="0">
                <a:solidFill>
                  <a:srgbClr val="0070C0"/>
                </a:solidFill>
                <a:latin typeface="Arial Rounded MT Bold" panose="020F0704030504030204" pitchFamily="34" charset="0"/>
              </a:rPr>
              <a:t>Negotiated </a:t>
            </a:r>
            <a:endParaRPr lang="en-US" sz="4400" u="sng" dirty="0">
              <a:solidFill>
                <a:srgbClr val="0070C0"/>
              </a:solidFill>
              <a:latin typeface="Arial Rounded MT Bold" panose="020F0704030504030204" pitchFamily="34" charset="0"/>
            </a:endParaRPr>
          </a:p>
        </p:txBody>
      </p:sp>
      <p:sp>
        <p:nvSpPr>
          <p:cNvPr id="8" name="Rounded Rectangle 7"/>
          <p:cNvSpPr/>
          <p:nvPr/>
        </p:nvSpPr>
        <p:spPr>
          <a:xfrm>
            <a:off x="4122521" y="236857"/>
            <a:ext cx="7755775" cy="214233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4400" dirty="0" smtClean="0">
                <a:solidFill>
                  <a:schemeClr val="tx1"/>
                </a:solidFill>
                <a:latin typeface="Arial Rounded MT Bold" panose="020F0704030504030204" pitchFamily="34" charset="0"/>
              </a:rPr>
              <a:t>Mean: Try to reach an agreement by discussion with others </a:t>
            </a:r>
            <a:endParaRPr lang="en-US" sz="4400" dirty="0">
              <a:solidFill>
                <a:schemeClr val="tx1"/>
              </a:solidFill>
              <a:latin typeface="Arial Rounded MT Bold" panose="020F0704030504030204" pitchFamily="34" charset="0"/>
            </a:endParaRPr>
          </a:p>
        </p:txBody>
      </p:sp>
      <p:sp>
        <p:nvSpPr>
          <p:cNvPr id="9" name="Rounded Rectangle 8"/>
          <p:cNvSpPr/>
          <p:nvPr/>
        </p:nvSpPr>
        <p:spPr>
          <a:xfrm>
            <a:off x="4230883" y="2479866"/>
            <a:ext cx="7594863" cy="111496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4400" dirty="0" smtClean="0">
              <a:solidFill>
                <a:schemeClr val="tx1"/>
              </a:solidFill>
              <a:latin typeface="Arial Rounded MT Bold" panose="020F0704030504030204" pitchFamily="34" charset="0"/>
            </a:endParaRPr>
          </a:p>
          <a:p>
            <a:pPr algn="ctr"/>
            <a:r>
              <a:rPr lang="en-US" sz="4400" dirty="0" err="1" smtClean="0">
                <a:solidFill>
                  <a:schemeClr val="tx1"/>
                </a:solidFill>
                <a:latin typeface="Arial Rounded MT Bold" panose="020F0704030504030204" pitchFamily="34" charset="0"/>
              </a:rPr>
              <a:t>Syn</a:t>
            </a:r>
            <a:r>
              <a:rPr lang="en-US" sz="4400" dirty="0" smtClean="0">
                <a:solidFill>
                  <a:schemeClr val="tx1"/>
                </a:solidFill>
                <a:latin typeface="Arial Rounded MT Bold" panose="020F0704030504030204" pitchFamily="34" charset="0"/>
              </a:rPr>
              <a:t>: discussed, mediated</a:t>
            </a:r>
            <a:endParaRPr lang="en-US" sz="4400" dirty="0">
              <a:solidFill>
                <a:schemeClr val="tx1"/>
              </a:solidFill>
              <a:latin typeface="Arial Rounded MT Bold" panose="020F0704030504030204" pitchFamily="34" charset="0"/>
            </a:endParaRPr>
          </a:p>
          <a:p>
            <a:pPr algn="ctr"/>
            <a:endParaRPr lang="en-US" sz="4400" dirty="0">
              <a:solidFill>
                <a:schemeClr val="tx1"/>
              </a:solidFill>
              <a:latin typeface="Arial Rounded MT Bold" panose="020F0704030504030204" pitchFamily="34" charset="0"/>
            </a:endParaRPr>
          </a:p>
        </p:txBody>
      </p:sp>
      <p:sp>
        <p:nvSpPr>
          <p:cNvPr id="11" name="TextBox 10"/>
          <p:cNvSpPr txBox="1"/>
          <p:nvPr/>
        </p:nvSpPr>
        <p:spPr>
          <a:xfrm>
            <a:off x="291865" y="112361"/>
            <a:ext cx="3474722" cy="769441"/>
          </a:xfrm>
          <a:prstGeom prst="rect">
            <a:avLst/>
          </a:prstGeom>
          <a:noFill/>
        </p:spPr>
        <p:txBody>
          <a:bodyPr wrap="square" rtlCol="0">
            <a:spAutoFit/>
          </a:bodyPr>
          <a:lstStyle/>
          <a:p>
            <a:r>
              <a:rPr lang="en-US" sz="4400" dirty="0" smtClean="0">
                <a:solidFill>
                  <a:srgbClr val="00B050"/>
                </a:solidFill>
                <a:latin typeface="Arial Rounded MT Bold" panose="020F0704030504030204" pitchFamily="34" charset="0"/>
              </a:rPr>
              <a:t>Vocabulary</a:t>
            </a:r>
            <a:endParaRPr lang="en-US" sz="4400" dirty="0">
              <a:solidFill>
                <a:srgbClr val="00B050"/>
              </a:solidFill>
              <a:latin typeface="Arial Rounded MT Bold" panose="020F0704030504030204" pitchFamily="34" charset="0"/>
            </a:endParaRPr>
          </a:p>
        </p:txBody>
      </p:sp>
      <p:sp>
        <p:nvSpPr>
          <p:cNvPr id="14" name="Rounded Rectangle 13"/>
          <p:cNvSpPr/>
          <p:nvPr/>
        </p:nvSpPr>
        <p:spPr>
          <a:xfrm>
            <a:off x="4122521" y="4528862"/>
            <a:ext cx="7856119" cy="20639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400" dirty="0">
                <a:solidFill>
                  <a:schemeClr val="tx1"/>
                </a:solidFill>
                <a:latin typeface="Arial Rounded MT Bold" panose="020F0704030504030204" pitchFamily="34" charset="0"/>
              </a:rPr>
              <a:t>Nelson Mandela </a:t>
            </a:r>
            <a:r>
              <a:rPr lang="en-US" sz="4400" dirty="0" smtClean="0">
                <a:solidFill>
                  <a:schemeClr val="tx1"/>
                </a:solidFill>
                <a:latin typeface="Arial Rounded MT Bold" panose="020F0704030504030204" pitchFamily="34" charset="0"/>
              </a:rPr>
              <a:t>negotiated with F.W. de Klerk the end </a:t>
            </a:r>
            <a:r>
              <a:rPr lang="en-US" sz="4400" dirty="0">
                <a:solidFill>
                  <a:schemeClr val="tx1"/>
                </a:solidFill>
                <a:latin typeface="Arial Rounded MT Bold" panose="020F0704030504030204" pitchFamily="34" charset="0"/>
              </a:rPr>
              <a:t>of apartheid</a:t>
            </a:r>
            <a:r>
              <a:rPr lang="en-US" sz="4400" dirty="0" smtClean="0">
                <a:solidFill>
                  <a:schemeClr val="tx1"/>
                </a:solidFill>
                <a:latin typeface="Arial Rounded MT Bold" panose="020F0704030504030204" pitchFamily="34" charset="0"/>
              </a:rPr>
              <a:t>.</a:t>
            </a:r>
            <a:endParaRPr lang="en-US" sz="4400" dirty="0">
              <a:solidFill>
                <a:schemeClr val="tx1"/>
              </a:solidFill>
              <a:latin typeface="Arial Rounded MT Bold" panose="020F0704030504030204" pitchFamily="34" charset="0"/>
            </a:endParaRPr>
          </a:p>
        </p:txBody>
      </p:sp>
      <p:sp>
        <p:nvSpPr>
          <p:cNvPr id="12" name="Rounded Rectangle 11"/>
          <p:cNvSpPr/>
          <p:nvPr/>
        </p:nvSpPr>
        <p:spPr>
          <a:xfrm>
            <a:off x="4295900" y="3649030"/>
            <a:ext cx="7582396" cy="7791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sz="4400" dirty="0">
                <a:solidFill>
                  <a:schemeClr val="tx1"/>
                </a:solidFill>
                <a:latin typeface="Arial Rounded MT Bold" panose="020F0704030504030204" pitchFamily="34" charset="0"/>
              </a:rPr>
              <a:t>	</a:t>
            </a:r>
            <a:endParaRPr lang="en-US" sz="4400" dirty="0" smtClean="0">
              <a:solidFill>
                <a:schemeClr val="tx1"/>
              </a:solidFill>
              <a:latin typeface="Arial Rounded MT Bold" panose="020F0704030504030204" pitchFamily="34" charset="0"/>
            </a:endParaRPr>
          </a:p>
          <a:p>
            <a:r>
              <a:rPr lang="en-US" sz="4400" dirty="0" smtClean="0">
                <a:solidFill>
                  <a:schemeClr val="tx1"/>
                </a:solidFill>
                <a:latin typeface="Arial Rounded MT Bold" panose="020F0704030504030204" pitchFamily="34" charset="0"/>
              </a:rPr>
              <a:t>	Ant</a:t>
            </a:r>
            <a:r>
              <a:rPr lang="en-US" sz="4400" dirty="0">
                <a:solidFill>
                  <a:schemeClr val="tx1"/>
                </a:solidFill>
                <a:latin typeface="Arial Rounded MT Bold" panose="020F0704030504030204" pitchFamily="34" charset="0"/>
              </a:rPr>
              <a:t>: </a:t>
            </a:r>
            <a:r>
              <a:rPr lang="en-US" sz="4400" dirty="0" smtClean="0">
                <a:solidFill>
                  <a:schemeClr val="tx1"/>
                </a:solidFill>
                <a:latin typeface="Arial Rounded MT Bold" panose="020F0704030504030204" pitchFamily="34" charset="0"/>
              </a:rPr>
              <a:t>warned </a:t>
            </a:r>
            <a:endParaRPr lang="en-US" sz="4400" dirty="0">
              <a:solidFill>
                <a:schemeClr val="tx1"/>
              </a:solidFill>
              <a:latin typeface="Arial Rounded MT Bold" panose="020F0704030504030204" pitchFamily="34" charset="0"/>
            </a:endParaRPr>
          </a:p>
          <a:p>
            <a:r>
              <a:rPr lang="en-US" sz="4400" dirty="0" smtClean="0">
                <a:solidFill>
                  <a:schemeClr val="tx1"/>
                </a:solidFill>
                <a:latin typeface="Arial Rounded MT Bold" panose="020F0704030504030204" pitchFamily="34" charset="0"/>
              </a:rPr>
              <a:t>							</a:t>
            </a:r>
            <a:endParaRPr lang="en-US" sz="4400" dirty="0">
              <a:solidFill>
                <a:schemeClr val="tx1"/>
              </a:solidFill>
              <a:latin typeface="Arial Rounded MT Bold" panose="020F0704030504030204" pitchFamily="34" charset="0"/>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866" y="1668096"/>
            <a:ext cx="3474722" cy="22237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865" y="4041142"/>
            <a:ext cx="3515611" cy="25516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891973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1000" fill="hold"/>
                                        <p:tgtEl>
                                          <p:spTgt spid="9"/>
                                        </p:tgtEl>
                                        <p:attrNameLst>
                                          <p:attrName>ppt_w</p:attrName>
                                        </p:attrNameLst>
                                      </p:cBhvr>
                                      <p:tavLst>
                                        <p:tav tm="0">
                                          <p:val>
                                            <p:fltVal val="0"/>
                                          </p:val>
                                        </p:tav>
                                        <p:tav tm="100000">
                                          <p:val>
                                            <p:strVal val="#ppt_w"/>
                                          </p:val>
                                        </p:tav>
                                      </p:tavLst>
                                    </p:anim>
                                    <p:anim calcmode="lin" valueType="num">
                                      <p:cBhvr>
                                        <p:cTn id="24" dur="1000" fill="hold"/>
                                        <p:tgtEl>
                                          <p:spTgt spid="9"/>
                                        </p:tgtEl>
                                        <p:attrNameLst>
                                          <p:attrName>ppt_h</p:attrName>
                                        </p:attrNameLst>
                                      </p:cBhvr>
                                      <p:tavLst>
                                        <p:tav tm="0">
                                          <p:val>
                                            <p:fltVal val="0"/>
                                          </p:val>
                                        </p:tav>
                                        <p:tav tm="100000">
                                          <p:val>
                                            <p:strVal val="#ppt_h"/>
                                          </p:val>
                                        </p:tav>
                                      </p:tavLst>
                                    </p:anim>
                                    <p:anim calcmode="lin" valueType="num">
                                      <p:cBhvr>
                                        <p:cTn id="25" dur="1000" fill="hold"/>
                                        <p:tgtEl>
                                          <p:spTgt spid="9"/>
                                        </p:tgtEl>
                                        <p:attrNameLst>
                                          <p:attrName>style.rotation</p:attrName>
                                        </p:attrNameLst>
                                      </p:cBhvr>
                                      <p:tavLst>
                                        <p:tav tm="0">
                                          <p:val>
                                            <p:fltVal val="90"/>
                                          </p:val>
                                        </p:tav>
                                        <p:tav tm="100000">
                                          <p:val>
                                            <p:fltVal val="0"/>
                                          </p:val>
                                        </p:tav>
                                      </p:tavLst>
                                    </p:anim>
                                    <p:animEffect transition="in" filter="fade">
                                      <p:cBhvr>
                                        <p:cTn id="26" dur="1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14"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4225</TotalTime>
  <Words>819</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276</cp:revision>
  <dcterms:created xsi:type="dcterms:W3CDTF">2021-01-13T03:00:34Z</dcterms:created>
  <dcterms:modified xsi:type="dcterms:W3CDTF">2021-10-17T12:41:32Z</dcterms:modified>
</cp:coreProperties>
</file>