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2" r:id="rId11"/>
    <p:sldId id="268" r:id="rId12"/>
    <p:sldId id="269" r:id="rId13"/>
    <p:sldId id="270" r:id="rId14"/>
    <p:sldId id="27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0F82C-1C94-41F2-892B-C1ECB32D338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49F59-B355-44C1-8157-85EA1AA11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0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DEA9-E1EE-417A-9240-1086ABF04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69284-4ACB-4978-8FDD-4B41DAAD3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43E5A-0164-4BDD-A12F-D06BD8FDD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A7E7-D66C-4306-9F54-1D64112E50A4}" type="datetime5">
              <a:rPr lang="en-US" smtClean="0"/>
              <a:t>18-Oct-21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2BC54-990B-43E7-B8AB-C37A793FA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AEA9C-A5E3-41DE-8117-6D3DF278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AEA-FEA5-4E4D-9DBB-6EDEC9CA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7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BF0B7-F40C-4BA8-89FF-CA3018A5D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FBA560-FEE7-4A80-8F42-3B24962C8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139AB-4944-477D-B251-836B3657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4017-8A22-4718-967A-B82E44C6467C}" type="datetime5">
              <a:rPr lang="en-US" smtClean="0"/>
              <a:t>18-Oct-21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33026-433D-4C89-B080-548D73C9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018A9-7309-4DBB-9024-B782ABCD5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AEA-FEA5-4E4D-9DBB-6EDEC9CA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3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C0407B-BD8E-4998-81E7-0A6EB1228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FAACE0-BC1E-451F-B288-FEAA8ED9A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1584C-3D6D-48E3-95EA-70D3E8A1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67A7-333E-48FF-916C-2E12C844B24D}" type="datetime5">
              <a:rPr lang="en-US" smtClean="0"/>
              <a:t>18-Oct-21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96E09-BD29-418F-BF45-F276877FA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306CA-2C45-4D2F-8D39-5C6CF0213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AEA-FEA5-4E4D-9DBB-6EDEC9CA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3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171C6-FF46-4B50-89C8-816112D7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F3B3-C3C9-4EC1-9F62-AF3C8738D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82A81-CFF3-4682-86E1-BF92A38CA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AEF0-26FF-43E2-9DBB-B5EFA39F59C3}" type="datetime5">
              <a:rPr lang="en-US" smtClean="0"/>
              <a:t>18-Oct-21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71859-449F-41CA-92A1-FEBCB768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16FAE-DC1E-4F5D-AEA2-784E8E19C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AEA-FEA5-4E4D-9DBB-6EDEC9CA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1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1F129-00DB-43F8-8F3F-B3B67ADA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45618-3A01-4469-9723-6BB758D5E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456E4-976E-445C-899D-E4F44A2ED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7B67-EA10-4DA3-B5AC-F0F41F9E8B36}" type="datetime5">
              <a:rPr lang="en-US" smtClean="0"/>
              <a:t>18-Oct-21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98D8B-84D4-49DD-821E-E3D5E6876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9D6DC-BD3A-4C55-9AF8-498B1C5F3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AEA-FEA5-4E4D-9DBB-6EDEC9CA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ACEB-A69A-477B-BB1E-FA56B41DE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D5739-4B50-42D0-B84D-EF88DC03C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B51BD-1695-40A4-B081-70192336A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38623-C360-4E8D-AF14-D821423B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78A6-6CF4-442C-8FE4-82A543458931}" type="datetime5">
              <a:rPr lang="en-US" smtClean="0"/>
              <a:t>18-Oct-21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E8BC3-B6F8-4C50-B4E1-FFEE989E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1A98C-C4B3-4207-9D4F-47273913C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AEA-FEA5-4E4D-9DBB-6EDEC9CA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93572-D5C2-4FDB-892B-DF46CDDBA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908BB-5ADC-436D-B317-6F023BEC6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6FBB5F-3374-4DE0-9891-488CEE29E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772A75-F9FF-4F31-B1B5-FADF7EA18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62874B-74F0-4DD6-AE72-225246D5E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A9719E-1AAD-4D9B-8C8B-4C300BC9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812C-16E1-4C0D-9FCE-2EB10EB5F1BE}" type="datetime5">
              <a:rPr lang="en-US" smtClean="0"/>
              <a:t>18-Oct-21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EE8A1-EE6A-487E-AC0C-B11A0556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06CBE5-3133-4789-990C-82FD684D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AEA-FEA5-4E4D-9DBB-6EDEC9CA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31A59-F242-4B4A-860B-0EBCA10F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099D94-5877-4159-A3AE-4208784DF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BE61-9B68-4C05-B1A1-A8CD12FEC715}" type="datetime5">
              <a:rPr lang="en-US" smtClean="0"/>
              <a:t>18-Oct-21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C34CF-BDAA-4B99-A31B-04B83E318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0A6CE-BE16-4918-8385-D082284A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AEA-FEA5-4E4D-9DBB-6EDEC9CA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0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432B70-8261-41A0-BB37-A1FFEB5A2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C9F2-B09A-461A-8516-3D4A49F5F80A}" type="datetime5">
              <a:rPr lang="en-US" smtClean="0"/>
              <a:t>18-Oct-21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3EB1F2-A3EB-4920-888A-787F7909C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E0FD6-62F6-46DA-8237-87B172B7F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AEA-FEA5-4E4D-9DBB-6EDEC9CA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B3DE1-0696-49C3-BC24-05936422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2E22D-0B75-4D03-BEF3-A762EEC99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91CB0-7AB1-4D6C-B89D-6BD300DEA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476F5-B5AD-4AF9-B7EC-E28AAD1B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DB56-C0B9-41A4-8542-483FD74C9E03}" type="datetime5">
              <a:rPr lang="en-US" smtClean="0"/>
              <a:t>18-Oct-21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D2A5-AFB8-4719-8B22-7B9EA20EE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C96DA-0E19-45EF-BE2F-445BEA5E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AEA-FEA5-4E4D-9DBB-6EDEC9CA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8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CCA-8CD1-4FC8-883F-3EC3FABA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23AE67-1CC3-4A1D-A231-17AC8C13B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54A8B-4A23-48A0-9347-0AA91C965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54E3A-A3E8-4CFC-82EA-1094FF34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40BB-6FFD-4991-B988-5F0C60F43242}" type="datetime5">
              <a:rPr lang="en-US" smtClean="0"/>
              <a:t>18-Oct-21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683B3-6B1E-45BA-AFAC-64D413D8E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69E51-6F55-4EA0-9DE1-38AECAC8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AEA-FEA5-4E4D-9DBB-6EDEC9CA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1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74457A-2F0E-4E02-B9BF-253B1CDF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49EC4-6990-4248-8B9F-3F594FD9A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B174D-CD04-4152-8E0A-0CEE04B93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0B09C-519C-4FB6-A83A-51213873FFCD}" type="datetime5">
              <a:rPr lang="en-US" smtClean="0"/>
              <a:t>18-Oct-21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D2E29-2DA3-4854-B6B4-BF9AD15C2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78728-CD59-4056-AF39-E41861542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5DAEA-FEA5-4E4D-9DBB-6EDEC9CA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7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fif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E97259-7398-407A-B96F-74AA39B453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96">
                <a:srgbClr val="FF0000"/>
              </a:gs>
              <a:gs pos="0">
                <a:srgbClr val="FFFF00"/>
              </a:gs>
              <a:gs pos="62000">
                <a:srgbClr val="00B0F0"/>
              </a:gs>
              <a:gs pos="90000">
                <a:srgbClr val="7030A0"/>
              </a:gs>
            </a:gsLst>
            <a:lin ang="10800000" scaled="1"/>
            <a:tileRect/>
          </a:gra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83AE54-1887-41C5-B262-839B886C9E1C}"/>
              </a:ext>
            </a:extLst>
          </p:cNvPr>
          <p:cNvSpPr/>
          <p:nvPr/>
        </p:nvSpPr>
        <p:spPr>
          <a:xfrm>
            <a:off x="92765" y="99392"/>
            <a:ext cx="11993218" cy="6659218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996E9-9D5B-4527-B886-CB3D2DC90E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92" r="1014" b="12802"/>
          <a:stretch/>
        </p:blipFill>
        <p:spPr>
          <a:xfrm>
            <a:off x="238539" y="246876"/>
            <a:ext cx="11714922" cy="636424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BD5A02-2068-4440-9CF6-C3E45C6D0262}"/>
              </a:ext>
            </a:extLst>
          </p:cNvPr>
          <p:cNvSpPr txBox="1"/>
          <p:nvPr/>
        </p:nvSpPr>
        <p:spPr>
          <a:xfrm>
            <a:off x="1722783" y="2354433"/>
            <a:ext cx="756699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7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7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7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ক্লাসে</a:t>
            </a:r>
            <a:r>
              <a:rPr lang="en-US" sz="7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7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স্বাগত</a:t>
            </a:r>
            <a:r>
              <a:rPr lang="en-US" sz="7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62CFB-155A-4216-86AD-55F867B8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BB14-0975-4155-9833-599452CAF07D}" type="datetime5">
              <a:rPr lang="en-US" smtClean="0"/>
              <a:t>18-Oct-21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123-51A0-4C12-9D62-A8007E66D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AEA-FEA5-4E4D-9DBB-6EDEC9CA88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73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E97259-7398-407A-B96F-74AA39B453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96">
                <a:srgbClr val="FF0000"/>
              </a:gs>
              <a:gs pos="0">
                <a:srgbClr val="FFFF00"/>
              </a:gs>
              <a:gs pos="62000">
                <a:srgbClr val="00B0F0"/>
              </a:gs>
              <a:gs pos="90000">
                <a:srgbClr val="7030A0"/>
              </a:gs>
            </a:gsLst>
            <a:lin ang="10800000" scaled="1"/>
            <a:tileRect/>
          </a:gra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83AE54-1887-41C5-B262-839B886C9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390" y="99391"/>
            <a:ext cx="11993218" cy="6659218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715E5-E9E2-4090-9C5F-7660F80AABE2}"/>
              </a:ext>
            </a:extLst>
          </p:cNvPr>
          <p:cNvSpPr txBox="1"/>
          <p:nvPr/>
        </p:nvSpPr>
        <p:spPr>
          <a:xfrm>
            <a:off x="1049130" y="401049"/>
            <a:ext cx="996806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</a:p>
          <a:p>
            <a:pPr algn="l"/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স্বভাব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বিস্তৃতিকে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1EC32E-97C8-46AB-9CE1-D9F06DE3E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9026" y="1998064"/>
            <a:ext cx="4466712" cy="2861872"/>
            <a:chOff x="1184223" y="2130047"/>
            <a:chExt cx="4437088" cy="29216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F5A290-4B3A-40A2-8312-53A9001107F3}"/>
                </a:ext>
              </a:extLst>
            </p:cNvPr>
            <p:cNvSpPr/>
            <p:nvPr/>
          </p:nvSpPr>
          <p:spPr>
            <a:xfrm>
              <a:off x="1184223" y="2130047"/>
              <a:ext cx="4437088" cy="2921637"/>
            </a:xfrm>
            <a:prstGeom prst="rect">
              <a:avLst/>
            </a:prstGeom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868F07D-D5CB-4E0B-B002-41ED21801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2572" y="2275177"/>
              <a:ext cx="4013867" cy="2587685"/>
            </a:xfrm>
            <a:prstGeom prst="rect">
              <a:avLst/>
            </a:prstGeom>
            <a:ln w="38100">
              <a:solidFill>
                <a:srgbClr val="00B0F0"/>
              </a:solidFill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831D8CB-8879-4D1F-A24F-03F107BFA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37498" y="1938299"/>
            <a:ext cx="3901726" cy="2921637"/>
            <a:chOff x="6026046" y="1469037"/>
            <a:chExt cx="4272197" cy="308797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8FA853-BA34-44A5-9D9D-41E49AA62F81}"/>
                </a:ext>
              </a:extLst>
            </p:cNvPr>
            <p:cNvSpPr/>
            <p:nvPr/>
          </p:nvSpPr>
          <p:spPr>
            <a:xfrm>
              <a:off x="6026046" y="1469037"/>
              <a:ext cx="4272197" cy="30879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8E11481-2298-45CC-83AE-064F02A4E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8386" y="1684845"/>
              <a:ext cx="3819994" cy="2705829"/>
            </a:xfrm>
            <a:prstGeom prst="rect">
              <a:avLst/>
            </a:prstGeom>
            <a:ln w="38100">
              <a:solidFill>
                <a:srgbClr val="00B0F0"/>
              </a:solidFill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C6DB4FC-3AF4-4A2F-9670-F9E32A551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50253" y="5365644"/>
            <a:ext cx="749149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bn-IN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ও পানি অনেক জীবের অবস্থান। </a:t>
            </a:r>
            <a:endParaRPr lang="en-US" sz="44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7D2647-8D6E-4E63-B9C1-62C39ECEA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98798" y="5193685"/>
            <a:ext cx="507739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bn-IN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 মাটি,পানি ও বায়ূ</a:t>
            </a:r>
            <a:endParaRPr lang="en-US" sz="4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23BD72-51DA-4195-BB06-DF5526378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03486" y="5143990"/>
            <a:ext cx="838699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 আলো,তাপমাত্রা,আর্দ্রতা,জলবায়ূ ইত্যাদি। </a:t>
            </a:r>
            <a:endParaRPr lang="en-US" sz="44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A63CB6-907D-40E2-AFA9-FDB4EA7F6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46066" y="430931"/>
            <a:ext cx="10273077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 পরিবেশের উদ্ভিদ ও প্রাণীদের বেচেঁ থাকার জন্য </a:t>
            </a:r>
          </a:p>
          <a:p>
            <a:pPr algn="l"/>
            <a:r>
              <a:rPr lang="bn-IN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জন্য কী প্রয়োজন? </a:t>
            </a:r>
            <a:endParaRPr lang="en-US" sz="44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505343-EFE8-42A9-B873-A977F6D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8826" y="4989561"/>
            <a:ext cx="1134755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bn-IN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সকল উদ্ভিদ ও প্রাণীদের বেচেঁ থাকার জন্য পানি,বায়ূ,</a:t>
            </a:r>
          </a:p>
          <a:p>
            <a:pPr algn="l"/>
            <a:r>
              <a:rPr lang="bn-IN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                খাদ্য ও সূর্যের আলোর প্রয়োজন। 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E103656D-CD30-414E-9478-8638E7EFE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58C3-05C8-4ECB-9AE4-ACADCA5FB43B}" type="datetime5">
              <a:rPr lang="en-US" smtClean="0"/>
              <a:t>18-Oct-21</a:t>
            </a:fld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4923443D-A50E-4225-9026-F8471CEE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AEA-FEA5-4E4D-9DBB-6EDEC9CA88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5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  <p:bldP spid="11" grpId="0"/>
      <p:bldP spid="12" grpId="0"/>
      <p:bldP spid="12" grpId="1"/>
      <p:bldP spid="13" grpId="0"/>
      <p:bldP spid="13" grpId="1"/>
      <p:bldP spid="14" grpId="0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E97259-7398-407A-B96F-74AA39B453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96">
                <a:srgbClr val="FF0000"/>
              </a:gs>
              <a:gs pos="0">
                <a:srgbClr val="FFFF00"/>
              </a:gs>
              <a:gs pos="62000">
                <a:srgbClr val="00B0F0"/>
              </a:gs>
              <a:gs pos="90000">
                <a:srgbClr val="7030A0"/>
              </a:gs>
            </a:gsLst>
            <a:lin ang="10800000" scaled="1"/>
            <a:tileRect/>
          </a:gra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83AE54-1887-41C5-B262-839B886C9E1C}"/>
              </a:ext>
            </a:extLst>
          </p:cNvPr>
          <p:cNvSpPr/>
          <p:nvPr/>
        </p:nvSpPr>
        <p:spPr>
          <a:xfrm>
            <a:off x="92765" y="99392"/>
            <a:ext cx="11993218" cy="6659218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87CA82-851F-421B-B956-4D6C99235CFA}"/>
              </a:ext>
            </a:extLst>
          </p:cNvPr>
          <p:cNvSpPr txBox="1"/>
          <p:nvPr/>
        </p:nvSpPr>
        <p:spPr>
          <a:xfrm>
            <a:off x="862477" y="1095031"/>
            <a:ext cx="225129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EFB00-CF0D-4F51-AADB-86F18A43F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2" y="615139"/>
            <a:ext cx="4404342" cy="3303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F11389-3F30-4E51-A581-EF0FBE3E4B21}"/>
              </a:ext>
            </a:extLst>
          </p:cNvPr>
          <p:cNvSpPr txBox="1"/>
          <p:nvPr/>
        </p:nvSpPr>
        <p:spPr>
          <a:xfrm>
            <a:off x="639581" y="4048044"/>
            <a:ext cx="11047751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bn-IN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মানুষের তৈরি কয়েকটি উপাদানের নাম লিখ এবংমানুষ কেন </a:t>
            </a:r>
          </a:p>
          <a:p>
            <a:pPr algn="l"/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উপাদান তৈরি করেছে ব্যাখ্যা করে লিখ। </a:t>
            </a:r>
            <a:endParaRPr lang="en-US" sz="44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54BE54-FDD6-49C5-8998-2A7F3BE27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7EB2-7F51-478B-AB9F-FB02B0AAB16C}" type="datetime5">
              <a:rPr lang="en-US" smtClean="0"/>
              <a:t>18-Oct-21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5FC1AB-06D0-4D04-BAF6-838E9030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AEA-FEA5-4E4D-9DBB-6EDEC9CA88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4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E97259-7398-407A-B96F-74AA39B453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96">
                <a:srgbClr val="FF0000"/>
              </a:gs>
              <a:gs pos="0">
                <a:srgbClr val="FFFF00"/>
              </a:gs>
              <a:gs pos="62000">
                <a:srgbClr val="00B0F0"/>
              </a:gs>
              <a:gs pos="90000">
                <a:srgbClr val="7030A0"/>
              </a:gs>
            </a:gsLst>
            <a:lin ang="10800000" scaled="1"/>
            <a:tileRect/>
          </a:gra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83AE54-1887-41C5-B262-839B886C9E1C}"/>
              </a:ext>
            </a:extLst>
          </p:cNvPr>
          <p:cNvSpPr/>
          <p:nvPr/>
        </p:nvSpPr>
        <p:spPr>
          <a:xfrm>
            <a:off x="99391" y="99391"/>
            <a:ext cx="11993218" cy="6659218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31CFA0-8B1A-4AE0-8FDA-C9F1111A8806}"/>
              </a:ext>
            </a:extLst>
          </p:cNvPr>
          <p:cNvSpPr txBox="1"/>
          <p:nvPr/>
        </p:nvSpPr>
        <p:spPr>
          <a:xfrm>
            <a:off x="4630711" y="580237"/>
            <a:ext cx="2608289" cy="830997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 পর্ব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5D4A7D-7C75-4DBB-A1D6-5B5EF9BA9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91471"/>
            <a:ext cx="2286000" cy="3276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0E0F01-C363-45C3-B442-1831D7375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04" y="450539"/>
            <a:ext cx="1754394" cy="15409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E7BE06-EE86-49A2-BC16-FA8927C4E32A}"/>
              </a:ext>
            </a:extLst>
          </p:cNvPr>
          <p:cNvSpPr txBox="1"/>
          <p:nvPr/>
        </p:nvSpPr>
        <p:spPr>
          <a:xfrm>
            <a:off x="703288" y="5508322"/>
            <a:ext cx="10463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সুপ্রিয়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কোন প্রশ্ন থাকলে বলতে পার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4EF801C-70A8-49CC-AEFC-56FDFA25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5238-0CB9-4A47-A17B-C8D42AFE4217}" type="datetime5">
              <a:rPr lang="en-US" smtClean="0"/>
              <a:t>18-Oct-21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4F15C6-CF80-4F1B-B822-DF0B5EBA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AEA-FEA5-4E4D-9DBB-6EDEC9CA88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65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E97259-7398-407A-B96F-74AA39B453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96">
                <a:srgbClr val="FF0000"/>
              </a:gs>
              <a:gs pos="0">
                <a:srgbClr val="FFFF00"/>
              </a:gs>
              <a:gs pos="62000">
                <a:srgbClr val="00B0F0"/>
              </a:gs>
              <a:gs pos="90000">
                <a:srgbClr val="7030A0"/>
              </a:gs>
            </a:gsLst>
            <a:lin ang="10800000" scaled="1"/>
            <a:tileRect/>
          </a:gra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83AE54-1887-41C5-B262-839B886C9E1C}"/>
              </a:ext>
            </a:extLst>
          </p:cNvPr>
          <p:cNvSpPr/>
          <p:nvPr/>
        </p:nvSpPr>
        <p:spPr>
          <a:xfrm>
            <a:off x="92765" y="99392"/>
            <a:ext cx="11993218" cy="6659218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50C61E4-0ACF-420C-8196-67BA35066809}"/>
              </a:ext>
            </a:extLst>
          </p:cNvPr>
          <p:cNvSpPr/>
          <p:nvPr/>
        </p:nvSpPr>
        <p:spPr>
          <a:xfrm>
            <a:off x="9505529" y="1044860"/>
            <a:ext cx="2248524" cy="23841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4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D16E59-0B19-4DDC-B713-B566B937F707}"/>
              </a:ext>
            </a:extLst>
          </p:cNvPr>
          <p:cNvSpPr txBox="1"/>
          <p:nvPr/>
        </p:nvSpPr>
        <p:spPr>
          <a:xfrm>
            <a:off x="1395238" y="660139"/>
            <a:ext cx="7988605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bn-IN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চিত্রের পরিবেশ কোন ধরণের পরিবেশ ? </a:t>
            </a:r>
            <a:endParaRPr lang="en-US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A909277-2F2F-4100-90C5-96E6AF49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31" y="1990327"/>
            <a:ext cx="6055519" cy="3024187"/>
          </a:xfrm>
          <a:prstGeom prst="rect">
            <a:avLst/>
          </a:prstGeom>
          <a:ln w="889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User\Desktop\environ ment\geese_flying.gif">
            <a:extLst>
              <a:ext uri="{FF2B5EF4-FFF2-40B4-BE49-F238E27FC236}">
                <a16:creationId xmlns:a16="http://schemas.microsoft.com/office/drawing/2014/main" id="{D7175AB0-C887-4669-A822-8B6CF199D2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91" y="1990327"/>
            <a:ext cx="4953000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6D158D-F1E7-4781-84BB-2FE2E273302E}"/>
              </a:ext>
            </a:extLst>
          </p:cNvPr>
          <p:cNvSpPr txBox="1"/>
          <p:nvPr/>
        </p:nvSpPr>
        <p:spPr>
          <a:xfrm>
            <a:off x="2052296" y="5455726"/>
            <a:ext cx="635364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পরিবেশের পার্থক্য কর। </a:t>
            </a:r>
            <a:endParaRPr lang="en-US" sz="44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3AC02E-501F-4860-A72F-0FF972DB59EF}"/>
              </a:ext>
            </a:extLst>
          </p:cNvPr>
          <p:cNvSpPr txBox="1"/>
          <p:nvPr/>
        </p:nvSpPr>
        <p:spPr>
          <a:xfrm>
            <a:off x="224951" y="420667"/>
            <a:ext cx="1065202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4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557EC68-6DF2-4B4D-9E6C-6588EE0D8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C110-0B38-4D80-A725-54A8BEB8E6E6}" type="datetime5">
              <a:rPr lang="en-US" smtClean="0"/>
              <a:t>18-Oct-21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6F6249F-4AF7-497D-82D7-AD87937C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AEA-FEA5-4E4D-9DBB-6EDEC9CA88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8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8" grpId="0" animBg="1"/>
      <p:bldP spid="8" grpId="1" animBg="1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E97259-7398-407A-B96F-74AA39B453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96">
                <a:srgbClr val="FF0000"/>
              </a:gs>
              <a:gs pos="0">
                <a:srgbClr val="FFFF00"/>
              </a:gs>
              <a:gs pos="62000">
                <a:srgbClr val="00B0F0"/>
              </a:gs>
              <a:gs pos="90000">
                <a:srgbClr val="7030A0"/>
              </a:gs>
            </a:gsLst>
            <a:lin ang="10800000" scaled="1"/>
            <a:tileRect/>
          </a:gra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83AE54-1887-41C5-B262-839B886C9E1C}"/>
              </a:ext>
            </a:extLst>
          </p:cNvPr>
          <p:cNvSpPr/>
          <p:nvPr/>
        </p:nvSpPr>
        <p:spPr>
          <a:xfrm>
            <a:off x="92765" y="99392"/>
            <a:ext cx="11993218" cy="6659218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24B5693-2B19-420E-BF42-C2D095FA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67" y="1469037"/>
            <a:ext cx="6552865" cy="2970558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96F86A-3DEC-45DE-B5D0-1C95CB09B6FD}"/>
              </a:ext>
            </a:extLst>
          </p:cNvPr>
          <p:cNvSpPr txBox="1"/>
          <p:nvPr/>
        </p:nvSpPr>
        <p:spPr>
          <a:xfrm>
            <a:off x="694005" y="4718010"/>
            <a:ext cx="10803988" cy="1465016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 ,পানি ও বায়ু  চিত্রের   জীবনকে  কীভাবে প্রভাবিত করে-উত্তরের স্বপক্ষে যুক্তি দাও ? </a:t>
            </a:r>
            <a:endParaRPr lang="en-US" sz="4400" b="1" dirty="0">
              <a:ln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713253-4BA9-4514-82D4-8E4878E02FD1}"/>
              </a:ext>
            </a:extLst>
          </p:cNvPr>
          <p:cNvSpPr txBox="1"/>
          <p:nvPr/>
        </p:nvSpPr>
        <p:spPr>
          <a:xfrm>
            <a:off x="4553135" y="399494"/>
            <a:ext cx="3580212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0" indent="-685800" algn="l">
              <a:buFont typeface="Wingdings" panose="05000000000000000000" pitchFamily="2" charset="2"/>
              <a:buChar char="q"/>
            </a:pP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81B63E-3237-410C-A2D9-35C8A076F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109" y="410785"/>
            <a:ext cx="2434196" cy="243419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3DA2631-4A37-4525-85FB-73B6BA588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8580-2922-4FDE-A9E4-81DEFA20D012}" type="datetime5">
              <a:rPr lang="en-US" smtClean="0"/>
              <a:t>18-Oct-21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9671A0-796D-4B1D-8352-2025B8A5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AEA-FEA5-4E4D-9DBB-6EDEC9CA88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E97259-7398-407A-B96F-74AA39B453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96">
                <a:srgbClr val="FF0000"/>
              </a:gs>
              <a:gs pos="0">
                <a:srgbClr val="FFFF00"/>
              </a:gs>
              <a:gs pos="62000">
                <a:srgbClr val="00B0F0"/>
              </a:gs>
              <a:gs pos="90000">
                <a:srgbClr val="7030A0"/>
              </a:gs>
            </a:gsLst>
            <a:lin ang="10800000" scaled="1"/>
            <a:tileRect/>
          </a:gra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83AE54-1887-41C5-B262-839B886C9E1C}"/>
              </a:ext>
            </a:extLst>
          </p:cNvPr>
          <p:cNvSpPr/>
          <p:nvPr/>
        </p:nvSpPr>
        <p:spPr>
          <a:xfrm>
            <a:off x="92765" y="99392"/>
            <a:ext cx="11993218" cy="6659218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F445D9-9173-4CF1-8D41-84B897AD1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0" y="313222"/>
            <a:ext cx="11726779" cy="623155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B2FAE-CEC1-4A47-9401-27171F40D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02A3-4BDC-4878-AFC6-E094A92B3429}" type="datetime5">
              <a:rPr lang="en-US" smtClean="0"/>
              <a:t>18-Oct-21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0B866-8F49-4967-B0C9-A59F32FB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AEA-FEA5-4E4D-9DBB-6EDEC9CA88F5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A05248-18E7-4367-A869-91A8CFB22DE0}"/>
              </a:ext>
            </a:extLst>
          </p:cNvPr>
          <p:cNvSpPr txBox="1"/>
          <p:nvPr/>
        </p:nvSpPr>
        <p:spPr>
          <a:xfrm>
            <a:off x="2680252" y="715617"/>
            <a:ext cx="6516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</a:t>
            </a:r>
            <a:r>
              <a:rPr lang="en-US" sz="5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sz="5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অনেক</a:t>
            </a:r>
            <a:r>
              <a:rPr lang="en-US" sz="5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54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282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E97259-7398-407A-B96F-74AA39B453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96">
                <a:srgbClr val="FF0000"/>
              </a:gs>
              <a:gs pos="0">
                <a:srgbClr val="FFFF00"/>
              </a:gs>
              <a:gs pos="62000">
                <a:srgbClr val="00B0F0"/>
              </a:gs>
              <a:gs pos="90000">
                <a:srgbClr val="7030A0"/>
              </a:gs>
            </a:gsLst>
            <a:lin ang="10800000" scaled="1"/>
            <a:tileRect/>
          </a:gra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83AE54-1887-41C5-B262-839B886C9E1C}"/>
              </a:ext>
            </a:extLst>
          </p:cNvPr>
          <p:cNvSpPr/>
          <p:nvPr/>
        </p:nvSpPr>
        <p:spPr>
          <a:xfrm>
            <a:off x="99391" y="99391"/>
            <a:ext cx="11993218" cy="6659218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3CD3BF-50DA-45B4-8C51-A2054AC6C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504073"/>
            <a:ext cx="3896139" cy="45117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D6887F-DAC8-47CC-85E0-AEA9743C8B56}"/>
              </a:ext>
            </a:extLst>
          </p:cNvPr>
          <p:cNvSpPr txBox="1"/>
          <p:nvPr/>
        </p:nvSpPr>
        <p:spPr>
          <a:xfrm>
            <a:off x="4502427" y="885135"/>
            <a:ext cx="1842052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EF19B020-9329-4922-B0CD-9112D1F2EC2C}"/>
              </a:ext>
            </a:extLst>
          </p:cNvPr>
          <p:cNvSpPr/>
          <p:nvPr/>
        </p:nvSpPr>
        <p:spPr>
          <a:xfrm>
            <a:off x="6909970" y="1239078"/>
            <a:ext cx="4724400" cy="5062330"/>
          </a:xfrm>
          <a:prstGeom prst="frame">
            <a:avLst>
              <a:gd name="adj1" fmla="val 15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6B396F-229A-4BCD-A589-2DCCE66753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4" t="18069" r="21739"/>
          <a:stretch/>
        </p:blipFill>
        <p:spPr>
          <a:xfrm>
            <a:off x="361301" y="265043"/>
            <a:ext cx="3209415" cy="3817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E076D4-8BA7-441C-930C-2DF6121C7E2E}"/>
              </a:ext>
            </a:extLst>
          </p:cNvPr>
          <p:cNvSpPr txBox="1"/>
          <p:nvPr/>
        </p:nvSpPr>
        <p:spPr>
          <a:xfrm>
            <a:off x="318306" y="3965525"/>
            <a:ext cx="602617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মোঃ সাইফুল ইসলাম </a:t>
            </a:r>
          </a:p>
          <a:p>
            <a:pPr algn="l"/>
            <a:r>
              <a:rPr lang="bn-IN" sz="4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 সহকারি প্রধান শিক্ষক </a:t>
            </a:r>
          </a:p>
          <a:p>
            <a:pPr algn="l"/>
            <a:r>
              <a:rPr lang="bn-IN" sz="4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হবিগঞ্জ বালিকা উচ্চ বিদ্যালয় </a:t>
            </a:r>
          </a:p>
          <a:p>
            <a:pPr algn="l"/>
            <a:r>
              <a:rPr lang="bn-IN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মোবাইল নং ০১৭১৪৬২৭৬৫৫</a:t>
            </a:r>
            <a:endParaRPr lang="en-US" sz="4000" b="1" dirty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9381-3620-4DDB-B3BE-37C795D31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F55E-6D8E-40A8-974F-69B8C31A4E22}" type="datetime5">
              <a:rPr lang="en-US" smtClean="0"/>
              <a:t>18-Oct-21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4BE0F7-2D92-4109-9FC9-E98D362AD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AEA-FEA5-4E4D-9DBB-6EDEC9CA88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30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E97259-7398-407A-B96F-74AA39B453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96">
                <a:srgbClr val="FF0000"/>
              </a:gs>
              <a:gs pos="0">
                <a:srgbClr val="FFFF00"/>
              </a:gs>
              <a:gs pos="62000">
                <a:srgbClr val="00B0F0"/>
              </a:gs>
              <a:gs pos="90000">
                <a:srgbClr val="7030A0"/>
              </a:gs>
            </a:gsLst>
            <a:lin ang="10800000" scaled="1"/>
            <a:tileRect/>
          </a:gra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83AE54-1887-41C5-B262-839B886C9E1C}"/>
              </a:ext>
            </a:extLst>
          </p:cNvPr>
          <p:cNvSpPr/>
          <p:nvPr/>
        </p:nvSpPr>
        <p:spPr>
          <a:xfrm>
            <a:off x="92764" y="99391"/>
            <a:ext cx="11993218" cy="6659218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5B695E-3EF4-4D4C-9378-C279F1E0EC59}"/>
              </a:ext>
            </a:extLst>
          </p:cNvPr>
          <p:cNvSpPr txBox="1"/>
          <p:nvPr/>
        </p:nvSpPr>
        <p:spPr>
          <a:xfrm>
            <a:off x="238539" y="222163"/>
            <a:ext cx="11728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চল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মনোযোগ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400" dirty="0"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44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4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ি </a:t>
            </a:r>
            <a:r>
              <a:rPr lang="as-IN" sz="4400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েখা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400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4400" dirty="0"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্ছে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pic>
        <p:nvPicPr>
          <p:cNvPr id="5" name="jib1">
            <a:hlinkClick r:id="" action="ppaction://media"/>
            <a:extLst>
              <a:ext uri="{FF2B5EF4-FFF2-40B4-BE49-F238E27FC236}">
                <a16:creationId xmlns:a16="http://schemas.microsoft.com/office/drawing/2014/main" id="{75549B4E-2977-4E7F-951B-1AE01F35BA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8960" b="8734"/>
          <a:stretch/>
        </p:blipFill>
        <p:spPr>
          <a:xfrm>
            <a:off x="2179367" y="1031682"/>
            <a:ext cx="7594723" cy="35955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989600-68BB-419D-B130-9CE7A0AA3217}"/>
              </a:ext>
            </a:extLst>
          </p:cNvPr>
          <p:cNvSpPr txBox="1"/>
          <p:nvPr/>
        </p:nvSpPr>
        <p:spPr>
          <a:xfrm>
            <a:off x="662607" y="4916557"/>
            <a:ext cx="10628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F7C62-2211-4F37-97B2-E415BB4FFE89}"/>
              </a:ext>
            </a:extLst>
          </p:cNvPr>
          <p:cNvSpPr txBox="1"/>
          <p:nvPr/>
        </p:nvSpPr>
        <p:spPr>
          <a:xfrm>
            <a:off x="1669774" y="4791949"/>
            <a:ext cx="885245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মানুষ পরিবেশের কিছু জিনিস তৈরি করতে পারে</a:t>
            </a:r>
            <a:r>
              <a:rPr lang="en-US" sz="4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l"/>
            <a:r>
              <a:rPr lang="en-US" sz="4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  <a:r>
              <a:rPr lang="bn-IN" sz="4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এবং কিছু আছে যা প্রাকৃতিকভাবে সৃষ্ট। </a:t>
            </a:r>
            <a:endParaRPr lang="en-US" sz="4000" b="1" dirty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6B592-72F1-4585-B177-2485881F3D62}"/>
              </a:ext>
            </a:extLst>
          </p:cNvPr>
          <p:cNvSpPr txBox="1"/>
          <p:nvPr/>
        </p:nvSpPr>
        <p:spPr>
          <a:xfrm>
            <a:off x="2040835" y="4791949"/>
            <a:ext cx="811033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4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তাহলে অনুমান করতে পার আজকের </a:t>
            </a:r>
            <a:endParaRPr lang="en-US" sz="4400" b="1" dirty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l"/>
            <a:r>
              <a:rPr lang="en-US" sz="4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IN" sz="4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পাঠের বিষয় কি হতে পারে। </a:t>
            </a:r>
            <a:endParaRPr lang="en-US" sz="4400" b="1" dirty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15F0EF0-B5EC-42C6-81A2-C28CEB99E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1003-69A0-48C1-9AE0-C32268A6055C}" type="datetime5">
              <a:rPr lang="en-US" smtClean="0"/>
              <a:t>18-Oct-21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00BFDD1-EE77-4FCD-B3D3-43625E9C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AEA-FEA5-4E4D-9DBB-6EDEC9CA88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8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9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462"/>
                            </p:stCondLst>
                            <p:childTnLst>
                              <p:par>
                                <p:cTn id="12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462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E97259-7398-407A-B96F-74AA39B453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96">
                <a:srgbClr val="FF0000"/>
              </a:gs>
              <a:gs pos="0">
                <a:srgbClr val="FFFF00"/>
              </a:gs>
              <a:gs pos="62000">
                <a:srgbClr val="00B0F0"/>
              </a:gs>
              <a:gs pos="90000">
                <a:srgbClr val="7030A0"/>
              </a:gs>
            </a:gsLst>
            <a:lin ang="10800000" scaled="1"/>
            <a:tileRect/>
          </a:gra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83AE54-1887-41C5-B262-839B886C9E1C}"/>
              </a:ext>
            </a:extLst>
          </p:cNvPr>
          <p:cNvSpPr/>
          <p:nvPr/>
        </p:nvSpPr>
        <p:spPr>
          <a:xfrm>
            <a:off x="99391" y="123358"/>
            <a:ext cx="11993218" cy="6659218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C5D8A3-C180-4EA8-935B-B7A98C3A8E7F}"/>
              </a:ext>
            </a:extLst>
          </p:cNvPr>
          <p:cNvSpPr txBox="1"/>
          <p:nvPr/>
        </p:nvSpPr>
        <p:spPr>
          <a:xfrm>
            <a:off x="2674492" y="624393"/>
            <a:ext cx="782122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7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7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7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পাঠের বিষয় </a:t>
            </a:r>
            <a:endParaRPr lang="en-US" sz="7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F2AE1-6121-4DA0-A016-6AF53CB2BD3B}"/>
              </a:ext>
            </a:extLst>
          </p:cNvPr>
          <p:cNvSpPr txBox="1"/>
          <p:nvPr/>
        </p:nvSpPr>
        <p:spPr>
          <a:xfrm>
            <a:off x="3624792" y="2325757"/>
            <a:ext cx="6241128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bn-IN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পরিবেশের ভারসাম্য</a:t>
            </a:r>
          </a:p>
          <a:p>
            <a:pPr algn="l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ও</a:t>
            </a:r>
          </a:p>
          <a:p>
            <a:pPr algn="l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আমাদের জীবন </a:t>
            </a:r>
            <a:endParaRPr lang="bn-IN" sz="3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39F5CDE-6563-42FC-9F51-5ABB204FA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A0C8-F552-4DEE-90BB-08BCD277F431}" type="datetime5">
              <a:rPr lang="en-US" smtClean="0"/>
              <a:t>18-Oct-21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B0F74-E0ED-4A6B-B6F1-12E4CF8E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AEA-FEA5-4E4D-9DBB-6EDEC9CA88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4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E97259-7398-407A-B96F-74AA39B453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96">
                <a:srgbClr val="FF0000"/>
              </a:gs>
              <a:gs pos="0">
                <a:srgbClr val="FFFF00"/>
              </a:gs>
              <a:gs pos="62000">
                <a:srgbClr val="00B0F0"/>
              </a:gs>
              <a:gs pos="90000">
                <a:srgbClr val="7030A0"/>
              </a:gs>
            </a:gsLst>
            <a:lin ang="10800000" scaled="1"/>
            <a:tileRect/>
          </a:gra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83AE54-1887-41C5-B262-839B886C9E1C}"/>
              </a:ext>
            </a:extLst>
          </p:cNvPr>
          <p:cNvSpPr/>
          <p:nvPr/>
        </p:nvSpPr>
        <p:spPr>
          <a:xfrm>
            <a:off x="106017" y="149087"/>
            <a:ext cx="11993218" cy="6659218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4DBF29-9B83-493B-9BD4-7306BFF63791}"/>
              </a:ext>
            </a:extLst>
          </p:cNvPr>
          <p:cNvSpPr txBox="1"/>
          <p:nvPr/>
        </p:nvSpPr>
        <p:spPr>
          <a:xfrm>
            <a:off x="4810540" y="397565"/>
            <a:ext cx="2107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</a:t>
            </a:r>
            <a:r>
              <a:rPr lang="as-IN" sz="4400" dirty="0"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নফল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F11202-E52F-4E33-9F19-2479D6A266CF}"/>
              </a:ext>
            </a:extLst>
          </p:cNvPr>
          <p:cNvSpPr txBox="1"/>
          <p:nvPr/>
        </p:nvSpPr>
        <p:spPr>
          <a:xfrm>
            <a:off x="1563756" y="1995207"/>
            <a:ext cx="685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াঠ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্ষার্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থ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---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9AE7F8-C692-4546-A580-782C3F46CE01}"/>
              </a:ext>
            </a:extLst>
          </p:cNvPr>
          <p:cNvSpPr txBox="1"/>
          <p:nvPr/>
        </p:nvSpPr>
        <p:spPr>
          <a:xfrm>
            <a:off x="1285461" y="3105834"/>
            <a:ext cx="765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১।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্রাক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ক 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শ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D7805B-D1B7-4FAD-BCDF-16B9B3D5DBFA}"/>
              </a:ext>
            </a:extLst>
          </p:cNvPr>
          <p:cNvSpPr txBox="1"/>
          <p:nvPr/>
        </p:nvSpPr>
        <p:spPr>
          <a:xfrm>
            <a:off x="1093304" y="4248547"/>
            <a:ext cx="10018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ৃতিক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শের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উপাদান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4801036-BDF5-4E8F-9D7E-15C451DCC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2169-C274-4EE3-811E-66DF2F7398E9}" type="datetime5">
              <a:rPr lang="en-US" smtClean="0"/>
              <a:t>18-Oct-21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C49780-6495-45F8-BA55-1A517A95C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AEA-FEA5-4E4D-9DBB-6EDEC9CA88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41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E97259-7398-407A-B96F-74AA39B453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96">
                <a:srgbClr val="FF0000"/>
              </a:gs>
              <a:gs pos="0">
                <a:srgbClr val="FFFF00"/>
              </a:gs>
              <a:gs pos="62000">
                <a:srgbClr val="00B0F0"/>
              </a:gs>
              <a:gs pos="90000">
                <a:srgbClr val="7030A0"/>
              </a:gs>
            </a:gsLst>
            <a:lin ang="10800000" scaled="1"/>
            <a:tileRect/>
          </a:gra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83AE54-1887-41C5-B262-839B886C9E1C}"/>
              </a:ext>
            </a:extLst>
          </p:cNvPr>
          <p:cNvSpPr/>
          <p:nvPr/>
        </p:nvSpPr>
        <p:spPr>
          <a:xfrm>
            <a:off x="92765" y="99392"/>
            <a:ext cx="11993218" cy="6659218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851891-620E-42F5-A362-C69E447EF65A}"/>
              </a:ext>
            </a:extLst>
          </p:cNvPr>
          <p:cNvSpPr txBox="1"/>
          <p:nvPr/>
        </p:nvSpPr>
        <p:spPr>
          <a:xfrm>
            <a:off x="424070" y="322660"/>
            <a:ext cx="11217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 কি বলতে পার চিত্র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গুলিতে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কি কি দেখতে পাচ্ছ?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A11E60-AA41-4512-B59D-A0132327D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29" y="1315381"/>
            <a:ext cx="7048500" cy="469582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65E8F3-746A-43E6-A1F5-F3D910120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30" y="1315380"/>
            <a:ext cx="7048500" cy="472677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55CFE3-4FAD-4CCD-B862-966F7C31A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28" y="1315378"/>
            <a:ext cx="7048500" cy="469582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0C15EF-54E5-4D65-BB82-F93423D7C8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26" y="1315375"/>
            <a:ext cx="7048500" cy="469582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315F3C-40FC-4372-ABE8-579BCF48F7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22" y="1315368"/>
            <a:ext cx="7100286" cy="47267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F1C5F1-84E0-478C-A2BF-38C5E124B4DE}"/>
              </a:ext>
            </a:extLst>
          </p:cNvPr>
          <p:cNvSpPr txBox="1"/>
          <p:nvPr/>
        </p:nvSpPr>
        <p:spPr>
          <a:xfrm>
            <a:off x="620388" y="410708"/>
            <a:ext cx="1043315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 কি বলতে পার এগুলো কে তৈরি করতে পারে?  </a:t>
            </a:r>
            <a:endParaRPr lang="en-US" sz="4000" b="1" dirty="0">
              <a:ln/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0B25A8-724B-40AF-B68C-8A51EB7E321F}"/>
              </a:ext>
            </a:extLst>
          </p:cNvPr>
          <p:cNvSpPr txBox="1"/>
          <p:nvPr/>
        </p:nvSpPr>
        <p:spPr>
          <a:xfrm>
            <a:off x="966234" y="296167"/>
            <a:ext cx="1013335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4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মানুষ, তাহলে বলতে পারি মানুষের তৈরি পরিবেশ। </a:t>
            </a:r>
            <a:endParaRPr lang="en-US" sz="4400" b="1" dirty="0">
              <a:ln/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16937-006C-4F37-8AD7-76E0C4B14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3A78-F91D-45CE-9EF7-2008596BE3FC}" type="datetime5">
              <a:rPr lang="en-US" smtClean="0"/>
              <a:t>18-Oct-21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D9FEC-1030-4F02-813E-E051B1AD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AEA-FEA5-4E4D-9DBB-6EDEC9CA88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8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xit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0"/>
                            </p:stCondLst>
                            <p:childTnLst>
                              <p:par>
                                <p:cTn id="19" presetID="16" presetClass="exit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750"/>
                            </p:stCondLst>
                            <p:childTnLst>
                              <p:par>
                                <p:cTn id="2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250"/>
                            </p:stCondLst>
                            <p:childTnLst>
                              <p:par>
                                <p:cTn id="37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75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E97259-7398-407A-B96F-74AA39B453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96">
                <a:srgbClr val="FF0000"/>
              </a:gs>
              <a:gs pos="0">
                <a:srgbClr val="FFFF00"/>
              </a:gs>
              <a:gs pos="62000">
                <a:srgbClr val="00B0F0"/>
              </a:gs>
              <a:gs pos="90000">
                <a:srgbClr val="7030A0"/>
              </a:gs>
            </a:gsLst>
            <a:lin ang="10800000" scaled="1"/>
            <a:tileRect/>
          </a:gra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83AE54-1887-41C5-B262-839B886C9E1C}"/>
              </a:ext>
            </a:extLst>
          </p:cNvPr>
          <p:cNvSpPr/>
          <p:nvPr/>
        </p:nvSpPr>
        <p:spPr>
          <a:xfrm>
            <a:off x="92765" y="99392"/>
            <a:ext cx="11993218" cy="6659218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CB85A-317E-46D6-8715-4E9FCCF3A5F5}"/>
              </a:ext>
            </a:extLst>
          </p:cNvPr>
          <p:cNvSpPr txBox="1"/>
          <p:nvPr/>
        </p:nvSpPr>
        <p:spPr>
          <a:xfrm>
            <a:off x="1696279" y="5089687"/>
            <a:ext cx="979335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4000" b="1" dirty="0" err="1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উপরের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চিত্রের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endParaRPr lang="en-US" sz="4000" b="1" dirty="0">
              <a:ln/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l"/>
            <a:r>
              <a:rPr lang="en-US" sz="40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 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প্রকৃতিগত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মানব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সৃষ্ট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59805E-B0D8-4E7A-934B-4FA12C038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77" y="666745"/>
            <a:ext cx="6107463" cy="40806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4" descr="C:\Users\User\Desktop\1.jpg">
            <a:extLst>
              <a:ext uri="{FF2B5EF4-FFF2-40B4-BE49-F238E27FC236}">
                <a16:creationId xmlns:a16="http://schemas.microsoft.com/office/drawing/2014/main" id="{A54B020C-22D6-4138-BFBD-1D7682948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64" y="663539"/>
            <a:ext cx="6957616" cy="4080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804302-4789-4CFD-B9D3-AE4B04BDA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64" y="666745"/>
            <a:ext cx="6957616" cy="4077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4019A5-9338-4410-A643-F2A60DC58CED}"/>
              </a:ext>
            </a:extLst>
          </p:cNvPr>
          <p:cNvSpPr txBox="1"/>
          <p:nvPr/>
        </p:nvSpPr>
        <p:spPr>
          <a:xfrm>
            <a:off x="1099931" y="5028131"/>
            <a:ext cx="979335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bn-IN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প্রাকৃতিকভাবে চিত্রের পরিবেশ সৃষ্টি হয়েছে। তাই এই </a:t>
            </a:r>
            <a:endParaRPr lang="en-US" sz="44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</a:t>
            </a:r>
            <a:r>
              <a:rPr lang="bn-IN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037AA-D44B-4E19-B344-606567B04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8DA3-4D84-447C-9FBC-04430A1B0EB3}" type="datetime5">
              <a:rPr lang="en-US" smtClean="0">
                <a:solidFill>
                  <a:schemeClr val="tx1"/>
                </a:solidFill>
              </a:rPr>
              <a:t>18-Oct-21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DC57C44-A395-4957-BF6E-0C0240C9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AEA-FEA5-4E4D-9DBB-6EDEC9CA88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3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xit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E97259-7398-407A-B96F-74AA39B453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96">
                <a:srgbClr val="FF0000"/>
              </a:gs>
              <a:gs pos="0">
                <a:srgbClr val="FFFF00"/>
              </a:gs>
              <a:gs pos="62000">
                <a:srgbClr val="00B0F0"/>
              </a:gs>
              <a:gs pos="90000">
                <a:srgbClr val="7030A0"/>
              </a:gs>
            </a:gsLst>
            <a:lin ang="10800000" scaled="1"/>
            <a:tileRect/>
          </a:gra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83AE54-1887-41C5-B262-839B886C9E1C}"/>
              </a:ext>
            </a:extLst>
          </p:cNvPr>
          <p:cNvSpPr/>
          <p:nvPr/>
        </p:nvSpPr>
        <p:spPr>
          <a:xfrm>
            <a:off x="92765" y="99392"/>
            <a:ext cx="11993218" cy="6659218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B53569-EF21-460F-9C19-DB28128135DF}"/>
              </a:ext>
            </a:extLst>
          </p:cNvPr>
          <p:cNvSpPr txBox="1"/>
          <p:nvPr/>
        </p:nvSpPr>
        <p:spPr>
          <a:xfrm>
            <a:off x="1715873" y="1240857"/>
            <a:ext cx="230202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2E2AF-9C98-4537-828A-817604DD6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09" y="639541"/>
            <a:ext cx="4236890" cy="2421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443726C7-BF51-4AA0-92CD-29C9DF6D71F1}"/>
              </a:ext>
            </a:extLst>
          </p:cNvPr>
          <p:cNvSpPr/>
          <p:nvPr/>
        </p:nvSpPr>
        <p:spPr>
          <a:xfrm>
            <a:off x="494176" y="2912351"/>
            <a:ext cx="11338560" cy="3109445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বাড়ি থেকে রওয়ানা হয়ে বিদ্যালয়ে পৌছাঁ পর্যন্ত আশে-পাশের</a:t>
            </a:r>
          </a:p>
          <a:p>
            <a:pPr algn="ctr"/>
            <a:r>
              <a:rPr lang="bn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পর্যবেক্ষণ করেছ। মানুষের তৈরি এবং প্রাকৃতিকভাবে সৃষ্ট</a:t>
            </a:r>
          </a:p>
          <a:p>
            <a:pPr algn="ctr"/>
            <a:r>
              <a:rPr lang="bn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বস্তুগলো শনাক্ত করে এগুলোর নাম খাতায় লিখ। </a:t>
            </a:r>
          </a:p>
          <a:p>
            <a:pPr algn="ctr"/>
            <a:endParaRPr lang="en-US" sz="3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B33C23-2F6A-40FB-BAA3-C472398DE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52EC-6906-498F-B6EF-2E7C7E5CD062}" type="datetime5">
              <a:rPr lang="en-US" smtClean="0"/>
              <a:t>18-Oct-21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53C037D-7EE4-4A95-8B85-E99E70473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AEA-FEA5-4E4D-9DBB-6EDEC9CA88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E97259-7398-407A-B96F-74AA39B453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96">
                <a:srgbClr val="FF0000"/>
              </a:gs>
              <a:gs pos="0">
                <a:srgbClr val="FFFF00"/>
              </a:gs>
              <a:gs pos="62000">
                <a:srgbClr val="00B0F0"/>
              </a:gs>
              <a:gs pos="90000">
                <a:srgbClr val="7030A0"/>
              </a:gs>
            </a:gsLst>
            <a:lin ang="10800000" scaled="1"/>
            <a:tileRect/>
          </a:gra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83AE54-1887-41C5-B262-839B886C9E1C}"/>
              </a:ext>
            </a:extLst>
          </p:cNvPr>
          <p:cNvSpPr/>
          <p:nvPr/>
        </p:nvSpPr>
        <p:spPr>
          <a:xfrm>
            <a:off x="92765" y="99392"/>
            <a:ext cx="11993218" cy="6659218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B86C7-B242-4677-83E2-4AA882EA7BE1}"/>
              </a:ext>
            </a:extLst>
          </p:cNvPr>
          <p:cNvSpPr txBox="1"/>
          <p:nvPr/>
        </p:nvSpPr>
        <p:spPr>
          <a:xfrm>
            <a:off x="2504661" y="304594"/>
            <a:ext cx="718267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টি নিভিড়ভাবে পর্যবেক্ষণ করি </a:t>
            </a:r>
            <a:endParaRPr lang="en-US" sz="4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jib3">
            <a:hlinkClick r:id="" action="ppaction://media"/>
            <a:extLst>
              <a:ext uri="{FF2B5EF4-FFF2-40B4-BE49-F238E27FC236}">
                <a16:creationId xmlns:a16="http://schemas.microsoft.com/office/drawing/2014/main" id="{F505FE71-50A1-410A-A7F3-AEBE7150E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319" t="8648" b="8630"/>
          <a:stretch/>
        </p:blipFill>
        <p:spPr>
          <a:xfrm>
            <a:off x="2294096" y="1466523"/>
            <a:ext cx="7393243" cy="392495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282C7-E1F5-4A70-A51F-2A1F7772D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EABA-7E0E-4F64-B6B6-0269808DA155}" type="datetime5">
              <a:rPr lang="en-US" smtClean="0"/>
              <a:t>18-Oct-21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CD404-0E06-43A4-AABA-9DA8B1FE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AEA-FEA5-4E4D-9DBB-6EDEC9CA88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dirty="0">
            <a:latin typeface="Kalpurush" panose="02000600000000000000" pitchFamily="2" charset="0"/>
            <a:cs typeface="Kalpurush" panose="020006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417</Words>
  <Application>Microsoft Office PowerPoint</Application>
  <PresentationFormat>Widescreen</PresentationFormat>
  <Paragraphs>85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24</cp:revision>
  <dcterms:created xsi:type="dcterms:W3CDTF">2021-10-08T13:35:47Z</dcterms:created>
  <dcterms:modified xsi:type="dcterms:W3CDTF">2021-10-18T08:21:14Z</dcterms:modified>
</cp:coreProperties>
</file>