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337" r:id="rId2"/>
    <p:sldId id="327" r:id="rId3"/>
    <p:sldId id="329" r:id="rId4"/>
    <p:sldId id="335" r:id="rId5"/>
    <p:sldId id="331" r:id="rId6"/>
    <p:sldId id="336" r:id="rId7"/>
    <p:sldId id="272" r:id="rId8"/>
    <p:sldId id="324" r:id="rId9"/>
    <p:sldId id="334" r:id="rId10"/>
    <p:sldId id="260" r:id="rId11"/>
    <p:sldId id="333" r:id="rId12"/>
    <p:sldId id="269" r:id="rId13"/>
    <p:sldId id="262" r:id="rId14"/>
    <p:sldId id="264" r:id="rId15"/>
    <p:sldId id="332" r:id="rId16"/>
    <p:sldId id="338" r:id="rId17"/>
    <p:sldId id="321" r:id="rId18"/>
    <p:sldId id="263" r:id="rId19"/>
    <p:sldId id="339" r:id="rId20"/>
    <p:sldId id="318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684A8-0278-49B2-81BB-598EAD84845C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F69C394-4255-4E81-93CC-D02727CD6E86}">
      <dgm:prSet phldrT="[Text]" custT="1"/>
      <dgm:spPr/>
      <dgm:t>
        <a:bodyPr/>
        <a:lstStyle/>
        <a:p>
          <a:r>
            <a:rPr lang="bn-BD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তিনি সাংবাদিকতাকে পেশা হিসেবে গ্রহণ করেন।</a:t>
          </a:r>
          <a:endParaRPr lang="en-US" sz="18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B065B7-E3F1-4C76-8A39-8C76C1B70951}" type="parTrans" cxnId="{BC766F89-9014-4C12-9A4B-288EEAC57AA3}">
      <dgm:prSet/>
      <dgm:spPr/>
      <dgm:t>
        <a:bodyPr/>
        <a:lstStyle/>
        <a:p>
          <a:endParaRPr lang="en-US"/>
        </a:p>
      </dgm:t>
    </dgm:pt>
    <dgm:pt modelId="{E717E0C1-64F8-4054-BF80-A80D6310D40C}" type="sibTrans" cxnId="{BC766F89-9014-4C12-9A4B-288EEAC57AA3}">
      <dgm:prSet/>
      <dgm:spPr/>
      <dgm:t>
        <a:bodyPr/>
        <a:lstStyle/>
        <a:p>
          <a:endParaRPr lang="en-US"/>
        </a:p>
      </dgm:t>
    </dgm:pt>
    <dgm:pt modelId="{E15F3433-579B-464A-91DA-BDA78F5BF60B}">
      <dgm:prSet phldrT="[Text]" custT="1"/>
      <dgm:spPr/>
      <dgm:t>
        <a:bodyPr/>
        <a:lstStyle/>
        <a:p>
          <a:r>
            <a:rPr lang="bn-BD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তিনি কথাশিল্পী, গীতিকার, প্রাবন্ধিক, কলামিস্ট হিসেবে খ্যাতিমান।</a:t>
          </a:r>
          <a:endParaRPr lang="en-US" sz="18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AE8CBE-1E19-42BE-883C-63CC599F38BD}" type="parTrans" cxnId="{4CA1F19D-3FA6-478B-A4FF-7F9E0B23D01B}">
      <dgm:prSet/>
      <dgm:spPr/>
      <dgm:t>
        <a:bodyPr/>
        <a:lstStyle/>
        <a:p>
          <a:endParaRPr lang="en-US"/>
        </a:p>
      </dgm:t>
    </dgm:pt>
    <dgm:pt modelId="{C52DCE73-ACD3-43D6-8097-89F6F6F94AA4}" type="sibTrans" cxnId="{4CA1F19D-3FA6-478B-A4FF-7F9E0B23D01B}">
      <dgm:prSet/>
      <dgm:spPr/>
      <dgm:t>
        <a:bodyPr/>
        <a:lstStyle/>
        <a:p>
          <a:endParaRPr lang="en-US"/>
        </a:p>
      </dgm:t>
    </dgm:pt>
    <dgm:pt modelId="{D194DA4A-EE74-4113-BC4C-A30E786CD618}">
      <dgm:prSet phldrT="[Text]" custT="1"/>
      <dgm:spPr/>
      <dgm:t>
        <a:bodyPr/>
        <a:lstStyle/>
        <a:p>
          <a:r>
            <a:rPr lang="bn-BD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তাঁর উল্লেখযোগ্য শিশুতোষ গ্রন্থ হল-’ডানপিটে শওকত’ , ’আঁধার কুঠির ছেলেটি’ </a:t>
          </a:r>
          <a:r>
            <a:rPr lang="bn-BD" sz="16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6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4F3567-DF3A-498E-96E2-BCA730DB9605}" type="parTrans" cxnId="{1147D500-F759-4FDC-89B3-286E6CC1E5C8}">
      <dgm:prSet/>
      <dgm:spPr/>
      <dgm:t>
        <a:bodyPr/>
        <a:lstStyle/>
        <a:p>
          <a:endParaRPr lang="en-US"/>
        </a:p>
      </dgm:t>
    </dgm:pt>
    <dgm:pt modelId="{18907A85-8D49-44DC-A98D-1DBC96F70D8C}" type="sibTrans" cxnId="{1147D500-F759-4FDC-89B3-286E6CC1E5C8}">
      <dgm:prSet/>
      <dgm:spPr/>
      <dgm:t>
        <a:bodyPr/>
        <a:lstStyle/>
        <a:p>
          <a:endParaRPr lang="en-US"/>
        </a:p>
      </dgm:t>
    </dgm:pt>
    <dgm:pt modelId="{E436F101-C5FC-4007-9314-84684EED3C81}">
      <dgm:prSet phldrT="[Text]" custT="1"/>
      <dgm:spPr/>
      <dgm:t>
        <a:bodyPr/>
        <a:lstStyle/>
        <a:p>
          <a:r>
            <a:rPr lang="bn-BD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তিনি বাংলা একাডেমি পুরস্কার, একুশে পদক, ইউনেস্কো পুরস্কার, বঙ্গবন্ধু পুরস্কার পান। </a:t>
          </a:r>
          <a:endParaRPr lang="en-US" sz="18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BB92F8-7F20-4BE0-B83B-2D9EBB78747F}" type="parTrans" cxnId="{B1CF8389-0D5E-4E2F-96FC-4EFCD9DD91F6}">
      <dgm:prSet/>
      <dgm:spPr/>
      <dgm:t>
        <a:bodyPr/>
        <a:lstStyle/>
        <a:p>
          <a:endParaRPr lang="en-US"/>
        </a:p>
      </dgm:t>
    </dgm:pt>
    <dgm:pt modelId="{46BDCF5F-6923-48AD-A797-09BC4A4B8887}" type="sibTrans" cxnId="{B1CF8389-0D5E-4E2F-96FC-4EFCD9DD91F6}">
      <dgm:prSet/>
      <dgm:spPr/>
      <dgm:t>
        <a:bodyPr/>
        <a:lstStyle/>
        <a:p>
          <a:endParaRPr lang="en-US"/>
        </a:p>
      </dgm:t>
    </dgm:pt>
    <dgm:pt modelId="{D163F013-3AA3-4035-808B-D5E822E84C7F}">
      <dgm:prSet custT="1"/>
      <dgm:spPr/>
      <dgm:t>
        <a:bodyPr/>
        <a:lstStyle/>
        <a:p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বাংলায়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স্নাতকোত্তর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ডিগ্রি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18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91BAB7-6473-4071-81D0-06B0CF0E4440}" type="parTrans" cxnId="{A4121E5D-2F77-41C7-8279-EAEBBCFDD155}">
      <dgm:prSet/>
      <dgm:spPr/>
      <dgm:t>
        <a:bodyPr/>
        <a:lstStyle/>
        <a:p>
          <a:endParaRPr lang="en-US"/>
        </a:p>
      </dgm:t>
    </dgm:pt>
    <dgm:pt modelId="{DB6149E9-E9DD-4A91-98B5-01834B560F65}" type="sibTrans" cxnId="{A4121E5D-2F77-41C7-8279-EAEBBCFDD155}">
      <dgm:prSet/>
      <dgm:spPr/>
      <dgm:t>
        <a:bodyPr/>
        <a:lstStyle/>
        <a:p>
          <a:endParaRPr lang="en-US"/>
        </a:p>
      </dgm:t>
    </dgm:pt>
    <dgm:pt modelId="{B6A19F8A-D827-4123-8C03-82BBF6A1ED8C}">
      <dgm:prSet custT="1"/>
      <dgm:spPr/>
      <dgm:t>
        <a:bodyPr/>
        <a:lstStyle/>
        <a:p>
          <a:r>
            <a:rPr lang="bn-BD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৯৩৪</a:t>
          </a:r>
          <a:r>
            <a:rPr lang="bn-BD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খ্রিঃ </a:t>
          </a:r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বরিশালে</a:t>
          </a:r>
          <a:r>
            <a:rPr lang="bn-BD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বাসন্ডা</a:t>
          </a:r>
          <a:r>
            <a:rPr lang="en-US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8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জন্মগ্রহণ করেন।</a:t>
          </a:r>
          <a:endParaRPr lang="en-US" sz="18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50A582-9207-41B7-97B0-1CAA3D635F69}" type="parTrans" cxnId="{002A3537-9339-4327-B366-893E6306348A}">
      <dgm:prSet/>
      <dgm:spPr/>
      <dgm:t>
        <a:bodyPr/>
        <a:lstStyle/>
        <a:p>
          <a:endParaRPr lang="en-US"/>
        </a:p>
      </dgm:t>
    </dgm:pt>
    <dgm:pt modelId="{9901E54A-3D40-4935-970A-7CF6AF9A9B8A}" type="sibTrans" cxnId="{002A3537-9339-4327-B366-893E6306348A}">
      <dgm:prSet/>
      <dgm:spPr/>
      <dgm:t>
        <a:bodyPr/>
        <a:lstStyle/>
        <a:p>
          <a:endParaRPr lang="en-US"/>
        </a:p>
      </dgm:t>
    </dgm:pt>
    <dgm:pt modelId="{0FAA0ABF-5C18-4FC5-86E1-2AA7DBBBEB07}" type="pres">
      <dgm:prSet presAssocID="{E91684A8-0278-49B2-81BB-598EAD8484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A3AFF-E911-4B0E-BE20-21849CFB6ED9}" type="pres">
      <dgm:prSet presAssocID="{B6A19F8A-D827-4123-8C03-82BBF6A1ED8C}" presName="centerShape" presStyleLbl="node0" presStyleIdx="0" presStyleCnt="1" custScaleX="89117" custScaleY="57660" custLinFactNeighborX="1682" custLinFactNeighborY="-49345"/>
      <dgm:spPr/>
      <dgm:t>
        <a:bodyPr/>
        <a:lstStyle/>
        <a:p>
          <a:endParaRPr lang="en-US"/>
        </a:p>
      </dgm:t>
    </dgm:pt>
    <dgm:pt modelId="{234CACBA-1AC1-4D26-825F-3AE584C464B7}" type="pres">
      <dgm:prSet presAssocID="{D163F013-3AA3-4035-808B-D5E822E84C7F}" presName="node" presStyleLbl="node1" presStyleIdx="0" presStyleCnt="5" custScaleX="137949" custScaleY="102362" custRadScaleRad="106076" custRadScaleInc="23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48B88-6FBD-4CAA-9846-6944D15E010D}" type="pres">
      <dgm:prSet presAssocID="{D163F013-3AA3-4035-808B-D5E822E84C7F}" presName="dummy" presStyleCnt="0"/>
      <dgm:spPr/>
      <dgm:t>
        <a:bodyPr/>
        <a:lstStyle/>
        <a:p>
          <a:endParaRPr lang="en-US"/>
        </a:p>
      </dgm:t>
    </dgm:pt>
    <dgm:pt modelId="{E8FE34F2-978C-44F8-B6A2-64575918D82B}" type="pres">
      <dgm:prSet presAssocID="{DB6149E9-E9DD-4A91-98B5-01834B560F65}" presName="sibTrans" presStyleLbl="sibTrans2D1" presStyleIdx="0" presStyleCnt="5" custScaleX="103353" custLinFactNeighborX="-3998" custLinFactNeighborY="-186"/>
      <dgm:spPr/>
      <dgm:t>
        <a:bodyPr/>
        <a:lstStyle/>
        <a:p>
          <a:endParaRPr lang="en-US"/>
        </a:p>
      </dgm:t>
    </dgm:pt>
    <dgm:pt modelId="{BF46B4B5-77C9-498B-8CC8-34F36ABD0399}" type="pres">
      <dgm:prSet presAssocID="{EF69C394-4255-4E81-93CC-D02727CD6E86}" presName="node" presStyleLbl="node1" presStyleIdx="1" presStyleCnt="5" custScaleX="125154" custScaleY="99120" custRadScaleRad="95756" custRadScaleInc="127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79AB4-CE57-4457-8A1F-DFC0A42D5411}" type="pres">
      <dgm:prSet presAssocID="{EF69C394-4255-4E81-93CC-D02727CD6E86}" presName="dummy" presStyleCnt="0"/>
      <dgm:spPr/>
      <dgm:t>
        <a:bodyPr/>
        <a:lstStyle/>
        <a:p>
          <a:endParaRPr lang="en-US"/>
        </a:p>
      </dgm:t>
    </dgm:pt>
    <dgm:pt modelId="{2A641377-5ACF-4137-BBB7-3883642109C1}" type="pres">
      <dgm:prSet presAssocID="{E717E0C1-64F8-4054-BF80-A80D6310D40C}" presName="sibTrans" presStyleLbl="sibTrans2D1" presStyleIdx="1" presStyleCnt="5" custLinFactNeighborX="-4647" custLinFactNeighborY="1188"/>
      <dgm:spPr/>
      <dgm:t>
        <a:bodyPr/>
        <a:lstStyle/>
        <a:p>
          <a:endParaRPr lang="en-US"/>
        </a:p>
      </dgm:t>
    </dgm:pt>
    <dgm:pt modelId="{1755704F-55B2-4FE2-B40B-3C8AE8322222}" type="pres">
      <dgm:prSet presAssocID="{E15F3433-579B-464A-91DA-BDA78F5BF60B}" presName="node" presStyleLbl="node1" presStyleIdx="2" presStyleCnt="5" custScaleX="148198" custScaleY="105186" custRadScaleRad="80688" custRadScaleInc="92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52DB9-916F-4CA0-85CC-8DA771AE0EB0}" type="pres">
      <dgm:prSet presAssocID="{E15F3433-579B-464A-91DA-BDA78F5BF60B}" presName="dummy" presStyleCnt="0"/>
      <dgm:spPr/>
      <dgm:t>
        <a:bodyPr/>
        <a:lstStyle/>
        <a:p>
          <a:endParaRPr lang="en-US"/>
        </a:p>
      </dgm:t>
    </dgm:pt>
    <dgm:pt modelId="{A9AC40C2-0A3F-4262-AA2A-16EDD509B265}" type="pres">
      <dgm:prSet presAssocID="{C52DCE73-ACD3-43D6-8097-89F6F6F94AA4}" presName="sibTrans" presStyleLbl="sibTrans2D1" presStyleIdx="2" presStyleCnt="5" custLinFactNeighborX="1162" custLinFactNeighborY="-2904"/>
      <dgm:spPr/>
      <dgm:t>
        <a:bodyPr/>
        <a:lstStyle/>
        <a:p>
          <a:endParaRPr lang="en-US"/>
        </a:p>
      </dgm:t>
    </dgm:pt>
    <dgm:pt modelId="{CB83E8FE-18A8-4EF1-9F51-BFAC0E187172}" type="pres">
      <dgm:prSet presAssocID="{D194DA4A-EE74-4113-BC4C-A30E786CD618}" presName="node" presStyleLbl="node1" presStyleIdx="3" presStyleCnt="5" custScaleX="140865" custScaleY="122764" custRadScaleRad="93557" custRadScaleInc="105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3994D-AF3C-4929-84F8-97EBF0EA3FB7}" type="pres">
      <dgm:prSet presAssocID="{D194DA4A-EE74-4113-BC4C-A30E786CD618}" presName="dummy" presStyleCnt="0"/>
      <dgm:spPr/>
      <dgm:t>
        <a:bodyPr/>
        <a:lstStyle/>
        <a:p>
          <a:endParaRPr lang="en-US"/>
        </a:p>
      </dgm:t>
    </dgm:pt>
    <dgm:pt modelId="{47B1EFA8-1FCB-483C-B17E-24C61D280486}" type="pres">
      <dgm:prSet presAssocID="{18907A85-8D49-44DC-A98D-1DBC96F70D8C}" presName="sibTrans" presStyleLbl="sibTrans2D1" presStyleIdx="3" presStyleCnt="5" custLinFactNeighborX="3163" custLinFactNeighborY="-4719"/>
      <dgm:spPr/>
      <dgm:t>
        <a:bodyPr/>
        <a:lstStyle/>
        <a:p>
          <a:endParaRPr lang="en-US"/>
        </a:p>
      </dgm:t>
    </dgm:pt>
    <dgm:pt modelId="{05B854EC-D703-41A0-9F4C-CA23BEEC73D2}" type="pres">
      <dgm:prSet presAssocID="{E436F101-C5FC-4007-9314-84684EED3C81}" presName="node" presStyleLbl="node1" presStyleIdx="4" presStyleCnt="5" custScaleX="138406" custScaleY="127267" custRadScaleRad="102479" custRadScaleInc="44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E95D7-8521-4CB6-9C92-F7B31A1668E8}" type="pres">
      <dgm:prSet presAssocID="{E436F101-C5FC-4007-9314-84684EED3C81}" presName="dummy" presStyleCnt="0"/>
      <dgm:spPr/>
      <dgm:t>
        <a:bodyPr/>
        <a:lstStyle/>
        <a:p>
          <a:endParaRPr lang="en-US"/>
        </a:p>
      </dgm:t>
    </dgm:pt>
    <dgm:pt modelId="{7CA6D398-BA0B-4421-A9F3-6A45ABA0B80E}" type="pres">
      <dgm:prSet presAssocID="{46BDCF5F-6923-48AD-A797-09BC4A4B8887}" presName="sibTrans" presStyleLbl="sibTrans2D1" presStyleIdx="4" presStyleCnt="5" custScaleY="100061" custLinFactNeighborX="428" custLinFactNeighborY="3551"/>
      <dgm:spPr/>
      <dgm:t>
        <a:bodyPr/>
        <a:lstStyle/>
        <a:p>
          <a:endParaRPr lang="en-US"/>
        </a:p>
      </dgm:t>
    </dgm:pt>
  </dgm:ptLst>
  <dgm:cxnLst>
    <dgm:cxn modelId="{B2D4FDDE-95C0-4119-A024-880229880B1F}" type="presOf" srcId="{E436F101-C5FC-4007-9314-84684EED3C81}" destId="{05B854EC-D703-41A0-9F4C-CA23BEEC73D2}" srcOrd="0" destOrd="0" presId="urn:microsoft.com/office/officeart/2005/8/layout/radial6"/>
    <dgm:cxn modelId="{B439BCAA-C6E8-4594-9985-DD32C8A087DC}" type="presOf" srcId="{EF69C394-4255-4E81-93CC-D02727CD6E86}" destId="{BF46B4B5-77C9-498B-8CC8-34F36ABD0399}" srcOrd="0" destOrd="0" presId="urn:microsoft.com/office/officeart/2005/8/layout/radial6"/>
    <dgm:cxn modelId="{BC766F89-9014-4C12-9A4B-288EEAC57AA3}" srcId="{B6A19F8A-D827-4123-8C03-82BBF6A1ED8C}" destId="{EF69C394-4255-4E81-93CC-D02727CD6E86}" srcOrd="1" destOrd="0" parTransId="{0CB065B7-E3F1-4C76-8A39-8C76C1B70951}" sibTransId="{E717E0C1-64F8-4054-BF80-A80D6310D40C}"/>
    <dgm:cxn modelId="{795C9FC2-A326-4D89-AA69-62C60CA751D7}" type="presOf" srcId="{E15F3433-579B-464A-91DA-BDA78F5BF60B}" destId="{1755704F-55B2-4FE2-B40B-3C8AE8322222}" srcOrd="0" destOrd="0" presId="urn:microsoft.com/office/officeart/2005/8/layout/radial6"/>
    <dgm:cxn modelId="{E1F611AC-758A-417E-AEE1-06ED52C8B28F}" type="presOf" srcId="{D194DA4A-EE74-4113-BC4C-A30E786CD618}" destId="{CB83E8FE-18A8-4EF1-9F51-BFAC0E187172}" srcOrd="0" destOrd="0" presId="urn:microsoft.com/office/officeart/2005/8/layout/radial6"/>
    <dgm:cxn modelId="{0A85D1C0-AA15-4530-BD4B-68CE97B7EC6C}" type="presOf" srcId="{18907A85-8D49-44DC-A98D-1DBC96F70D8C}" destId="{47B1EFA8-1FCB-483C-B17E-24C61D280486}" srcOrd="0" destOrd="0" presId="urn:microsoft.com/office/officeart/2005/8/layout/radial6"/>
    <dgm:cxn modelId="{795F82AB-A993-4F47-A859-53C4A2CAB9ED}" type="presOf" srcId="{D163F013-3AA3-4035-808B-D5E822E84C7F}" destId="{234CACBA-1AC1-4D26-825F-3AE584C464B7}" srcOrd="0" destOrd="0" presId="urn:microsoft.com/office/officeart/2005/8/layout/radial6"/>
    <dgm:cxn modelId="{D225F231-8148-4350-8CE0-DD56D7FC12CB}" type="presOf" srcId="{B6A19F8A-D827-4123-8C03-82BBF6A1ED8C}" destId="{50EA3AFF-E911-4B0E-BE20-21849CFB6ED9}" srcOrd="0" destOrd="0" presId="urn:microsoft.com/office/officeart/2005/8/layout/radial6"/>
    <dgm:cxn modelId="{4CA1F19D-3FA6-478B-A4FF-7F9E0B23D01B}" srcId="{B6A19F8A-D827-4123-8C03-82BBF6A1ED8C}" destId="{E15F3433-579B-464A-91DA-BDA78F5BF60B}" srcOrd="2" destOrd="0" parTransId="{24AE8CBE-1E19-42BE-883C-63CC599F38BD}" sibTransId="{C52DCE73-ACD3-43D6-8097-89F6F6F94AA4}"/>
    <dgm:cxn modelId="{65F4F29E-62B0-476C-9DDD-CE6647065601}" type="presOf" srcId="{46BDCF5F-6923-48AD-A797-09BC4A4B8887}" destId="{7CA6D398-BA0B-4421-A9F3-6A45ABA0B80E}" srcOrd="0" destOrd="0" presId="urn:microsoft.com/office/officeart/2005/8/layout/radial6"/>
    <dgm:cxn modelId="{BADAABF2-4FFF-4C52-BF86-F388DAA29025}" type="presOf" srcId="{C52DCE73-ACD3-43D6-8097-89F6F6F94AA4}" destId="{A9AC40C2-0A3F-4262-AA2A-16EDD509B265}" srcOrd="0" destOrd="0" presId="urn:microsoft.com/office/officeart/2005/8/layout/radial6"/>
    <dgm:cxn modelId="{3B5F2F1E-7298-445C-83AF-95BFDDA36A23}" type="presOf" srcId="{E91684A8-0278-49B2-81BB-598EAD84845C}" destId="{0FAA0ABF-5C18-4FC5-86E1-2AA7DBBBEB07}" srcOrd="0" destOrd="0" presId="urn:microsoft.com/office/officeart/2005/8/layout/radial6"/>
    <dgm:cxn modelId="{B1CF8389-0D5E-4E2F-96FC-4EFCD9DD91F6}" srcId="{B6A19F8A-D827-4123-8C03-82BBF6A1ED8C}" destId="{E436F101-C5FC-4007-9314-84684EED3C81}" srcOrd="4" destOrd="0" parTransId="{A3BB92F8-7F20-4BE0-B83B-2D9EBB78747F}" sibTransId="{46BDCF5F-6923-48AD-A797-09BC4A4B8887}"/>
    <dgm:cxn modelId="{1147D500-F759-4FDC-89B3-286E6CC1E5C8}" srcId="{B6A19F8A-D827-4123-8C03-82BBF6A1ED8C}" destId="{D194DA4A-EE74-4113-BC4C-A30E786CD618}" srcOrd="3" destOrd="0" parTransId="{BF4F3567-DF3A-498E-96E2-BCA730DB9605}" sibTransId="{18907A85-8D49-44DC-A98D-1DBC96F70D8C}"/>
    <dgm:cxn modelId="{B4AC805A-F7C7-4374-80A6-2AB5C4D2595D}" type="presOf" srcId="{E717E0C1-64F8-4054-BF80-A80D6310D40C}" destId="{2A641377-5ACF-4137-BBB7-3883642109C1}" srcOrd="0" destOrd="0" presId="urn:microsoft.com/office/officeart/2005/8/layout/radial6"/>
    <dgm:cxn modelId="{002A3537-9339-4327-B366-893E6306348A}" srcId="{E91684A8-0278-49B2-81BB-598EAD84845C}" destId="{B6A19F8A-D827-4123-8C03-82BBF6A1ED8C}" srcOrd="0" destOrd="0" parTransId="{A550A582-9207-41B7-97B0-1CAA3D635F69}" sibTransId="{9901E54A-3D40-4935-970A-7CF6AF9A9B8A}"/>
    <dgm:cxn modelId="{A58DAA67-08A0-4AC5-9E9F-8EAEAA8BE51D}" type="presOf" srcId="{DB6149E9-E9DD-4A91-98B5-01834B560F65}" destId="{E8FE34F2-978C-44F8-B6A2-64575918D82B}" srcOrd="0" destOrd="0" presId="urn:microsoft.com/office/officeart/2005/8/layout/radial6"/>
    <dgm:cxn modelId="{A4121E5D-2F77-41C7-8279-EAEBBCFDD155}" srcId="{B6A19F8A-D827-4123-8C03-82BBF6A1ED8C}" destId="{D163F013-3AA3-4035-808B-D5E822E84C7F}" srcOrd="0" destOrd="0" parTransId="{4091BAB7-6473-4071-81D0-06B0CF0E4440}" sibTransId="{DB6149E9-E9DD-4A91-98B5-01834B560F65}"/>
    <dgm:cxn modelId="{D396E7D4-64AE-4F33-9FC8-31B86E4E34B4}" type="presParOf" srcId="{0FAA0ABF-5C18-4FC5-86E1-2AA7DBBBEB07}" destId="{50EA3AFF-E911-4B0E-BE20-21849CFB6ED9}" srcOrd="0" destOrd="0" presId="urn:microsoft.com/office/officeart/2005/8/layout/radial6"/>
    <dgm:cxn modelId="{F369793C-2508-47EE-81FF-18BB63982D52}" type="presParOf" srcId="{0FAA0ABF-5C18-4FC5-86E1-2AA7DBBBEB07}" destId="{234CACBA-1AC1-4D26-825F-3AE584C464B7}" srcOrd="1" destOrd="0" presId="urn:microsoft.com/office/officeart/2005/8/layout/radial6"/>
    <dgm:cxn modelId="{32562B14-02E1-4E57-886E-3C41E54D6425}" type="presParOf" srcId="{0FAA0ABF-5C18-4FC5-86E1-2AA7DBBBEB07}" destId="{B2A48B88-6FBD-4CAA-9846-6944D15E010D}" srcOrd="2" destOrd="0" presId="urn:microsoft.com/office/officeart/2005/8/layout/radial6"/>
    <dgm:cxn modelId="{A441863A-C996-4A98-856C-3CA9707A4391}" type="presParOf" srcId="{0FAA0ABF-5C18-4FC5-86E1-2AA7DBBBEB07}" destId="{E8FE34F2-978C-44F8-B6A2-64575918D82B}" srcOrd="3" destOrd="0" presId="urn:microsoft.com/office/officeart/2005/8/layout/radial6"/>
    <dgm:cxn modelId="{167E9212-8F30-498E-B03E-1AD1AEE3DD63}" type="presParOf" srcId="{0FAA0ABF-5C18-4FC5-86E1-2AA7DBBBEB07}" destId="{BF46B4B5-77C9-498B-8CC8-34F36ABD0399}" srcOrd="4" destOrd="0" presId="urn:microsoft.com/office/officeart/2005/8/layout/radial6"/>
    <dgm:cxn modelId="{7B1360DB-904F-468D-808D-5FDBC48E64FA}" type="presParOf" srcId="{0FAA0ABF-5C18-4FC5-86E1-2AA7DBBBEB07}" destId="{B2879AB4-CE57-4457-8A1F-DFC0A42D5411}" srcOrd="5" destOrd="0" presId="urn:microsoft.com/office/officeart/2005/8/layout/radial6"/>
    <dgm:cxn modelId="{367BF67B-F73C-44AC-81A6-1B21D3BECA3C}" type="presParOf" srcId="{0FAA0ABF-5C18-4FC5-86E1-2AA7DBBBEB07}" destId="{2A641377-5ACF-4137-BBB7-3883642109C1}" srcOrd="6" destOrd="0" presId="urn:microsoft.com/office/officeart/2005/8/layout/radial6"/>
    <dgm:cxn modelId="{8C967E19-D530-469D-80E7-542931E8C232}" type="presParOf" srcId="{0FAA0ABF-5C18-4FC5-86E1-2AA7DBBBEB07}" destId="{1755704F-55B2-4FE2-B40B-3C8AE8322222}" srcOrd="7" destOrd="0" presId="urn:microsoft.com/office/officeart/2005/8/layout/radial6"/>
    <dgm:cxn modelId="{3064A456-E6ED-47F5-B729-7B5765949EB1}" type="presParOf" srcId="{0FAA0ABF-5C18-4FC5-86E1-2AA7DBBBEB07}" destId="{20552DB9-916F-4CA0-85CC-8DA771AE0EB0}" srcOrd="8" destOrd="0" presId="urn:microsoft.com/office/officeart/2005/8/layout/radial6"/>
    <dgm:cxn modelId="{F5D24341-8FE6-43DE-8580-64B8E8CB5BA6}" type="presParOf" srcId="{0FAA0ABF-5C18-4FC5-86E1-2AA7DBBBEB07}" destId="{A9AC40C2-0A3F-4262-AA2A-16EDD509B265}" srcOrd="9" destOrd="0" presId="urn:microsoft.com/office/officeart/2005/8/layout/radial6"/>
    <dgm:cxn modelId="{BD0D7F65-1933-40DA-BE9E-F080A9E40E89}" type="presParOf" srcId="{0FAA0ABF-5C18-4FC5-86E1-2AA7DBBBEB07}" destId="{CB83E8FE-18A8-4EF1-9F51-BFAC0E187172}" srcOrd="10" destOrd="0" presId="urn:microsoft.com/office/officeart/2005/8/layout/radial6"/>
    <dgm:cxn modelId="{46E13F6D-852C-4674-9BEC-D7C1FF024725}" type="presParOf" srcId="{0FAA0ABF-5C18-4FC5-86E1-2AA7DBBBEB07}" destId="{68D3994D-AF3C-4929-84F8-97EBF0EA3FB7}" srcOrd="11" destOrd="0" presId="urn:microsoft.com/office/officeart/2005/8/layout/radial6"/>
    <dgm:cxn modelId="{B544A5C8-CC16-4C8B-8040-F4518BCAA5E8}" type="presParOf" srcId="{0FAA0ABF-5C18-4FC5-86E1-2AA7DBBBEB07}" destId="{47B1EFA8-1FCB-483C-B17E-24C61D280486}" srcOrd="12" destOrd="0" presId="urn:microsoft.com/office/officeart/2005/8/layout/radial6"/>
    <dgm:cxn modelId="{168F5194-78BC-4BFB-8997-FBB135F6A495}" type="presParOf" srcId="{0FAA0ABF-5C18-4FC5-86E1-2AA7DBBBEB07}" destId="{05B854EC-D703-41A0-9F4C-CA23BEEC73D2}" srcOrd="13" destOrd="0" presId="urn:microsoft.com/office/officeart/2005/8/layout/radial6"/>
    <dgm:cxn modelId="{CE29265B-4812-4E02-A8B8-C0C4FE552E40}" type="presParOf" srcId="{0FAA0ABF-5C18-4FC5-86E1-2AA7DBBBEB07}" destId="{9CBE95D7-8521-4CB6-9C92-F7B31A1668E8}" srcOrd="14" destOrd="0" presId="urn:microsoft.com/office/officeart/2005/8/layout/radial6"/>
    <dgm:cxn modelId="{53AA7BD4-C097-4DF3-A94D-5504AE58E681}" type="presParOf" srcId="{0FAA0ABF-5C18-4FC5-86E1-2AA7DBBBEB07}" destId="{7CA6D398-BA0B-4421-A9F3-6A45ABA0B80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6D398-BA0B-4421-A9F3-6A45ABA0B80E}">
      <dsp:nvSpPr>
        <dsp:cNvPr id="0" name=""/>
        <dsp:cNvSpPr/>
      </dsp:nvSpPr>
      <dsp:spPr>
        <a:xfrm>
          <a:off x="2919364" y="569580"/>
          <a:ext cx="4392946" cy="4395626"/>
        </a:xfrm>
        <a:prstGeom prst="blockArc">
          <a:avLst>
            <a:gd name="adj1" fmla="val 12218402"/>
            <a:gd name="adj2" fmla="val 19795751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1EFA8-1FCB-483C-B17E-24C61D280486}">
      <dsp:nvSpPr>
        <dsp:cNvPr id="0" name=""/>
        <dsp:cNvSpPr/>
      </dsp:nvSpPr>
      <dsp:spPr>
        <a:xfrm>
          <a:off x="3044744" y="195567"/>
          <a:ext cx="4392946" cy="4392946"/>
        </a:xfrm>
        <a:prstGeom prst="blockArc">
          <a:avLst>
            <a:gd name="adj1" fmla="val 8823086"/>
            <a:gd name="adj2" fmla="val 12197343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C40C2-0A3F-4262-AA2A-16EDD509B265}">
      <dsp:nvSpPr>
        <dsp:cNvPr id="0" name=""/>
        <dsp:cNvSpPr/>
      </dsp:nvSpPr>
      <dsp:spPr>
        <a:xfrm>
          <a:off x="2812019" y="77590"/>
          <a:ext cx="4392946" cy="4392946"/>
        </a:xfrm>
        <a:prstGeom prst="blockArc">
          <a:avLst>
            <a:gd name="adj1" fmla="val 4564715"/>
            <a:gd name="adj2" fmla="val 8430184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41377-5ACF-4137-BBB7-3883642109C1}">
      <dsp:nvSpPr>
        <dsp:cNvPr id="0" name=""/>
        <dsp:cNvSpPr/>
      </dsp:nvSpPr>
      <dsp:spPr>
        <a:xfrm>
          <a:off x="2711737" y="224966"/>
          <a:ext cx="4392946" cy="4392946"/>
        </a:xfrm>
        <a:prstGeom prst="blockArc">
          <a:avLst>
            <a:gd name="adj1" fmla="val 1462228"/>
            <a:gd name="adj2" fmla="val 4818342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34F2-978C-44F8-B6A2-64575918D82B}">
      <dsp:nvSpPr>
        <dsp:cNvPr id="0" name=""/>
        <dsp:cNvSpPr/>
      </dsp:nvSpPr>
      <dsp:spPr>
        <a:xfrm>
          <a:off x="2603522" y="319678"/>
          <a:ext cx="4540242" cy="4392946"/>
        </a:xfrm>
        <a:prstGeom prst="blockArc">
          <a:avLst>
            <a:gd name="adj1" fmla="val 19954900"/>
            <a:gd name="adj2" fmla="val 1193919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A3AFF-E911-4B0E-BE20-21849CFB6ED9}">
      <dsp:nvSpPr>
        <dsp:cNvPr id="0" name=""/>
        <dsp:cNvSpPr/>
      </dsp:nvSpPr>
      <dsp:spPr>
        <a:xfrm>
          <a:off x="4233384" y="101858"/>
          <a:ext cx="1802771" cy="1166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৯৩৪</a:t>
          </a:r>
          <a:r>
            <a:rPr lang="bn-BD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খ্রিঃ </a:t>
          </a: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বরিশালে</a:t>
          </a:r>
          <a:r>
            <a:rPr lang="bn-BD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বাসন্ডা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জন্মগ্রহণ করেন।</a:t>
          </a:r>
          <a:endParaRPr lang="en-US" sz="1800" b="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97394" y="272676"/>
        <a:ext cx="1274751" cy="824783"/>
      </dsp:txXfrm>
    </dsp:sp>
    <dsp:sp modelId="{234CACBA-1AC1-4D26-825F-3AE584C464B7}">
      <dsp:nvSpPr>
        <dsp:cNvPr id="0" name=""/>
        <dsp:cNvSpPr/>
      </dsp:nvSpPr>
      <dsp:spPr>
        <a:xfrm>
          <a:off x="5977049" y="811608"/>
          <a:ext cx="1953424" cy="1449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বাংলায়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স্নাতকোত্তর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ডিগ্রি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kern="1200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1800" b="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3121" y="1023882"/>
        <a:ext cx="1381280" cy="1024947"/>
      </dsp:txXfrm>
    </dsp:sp>
    <dsp:sp modelId="{BF46B4B5-77C9-498B-8CC8-34F36ABD0399}">
      <dsp:nvSpPr>
        <dsp:cNvPr id="0" name=""/>
        <dsp:cNvSpPr/>
      </dsp:nvSpPr>
      <dsp:spPr>
        <a:xfrm>
          <a:off x="6180554" y="2552764"/>
          <a:ext cx="1772241" cy="14035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তিনি সাংবাদিকতাকে পেশা হিসেবে গ্রহণ করেন।</a:t>
          </a:r>
          <a:endParaRPr lang="en-US" sz="1800" b="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0093" y="2758315"/>
        <a:ext cx="1253163" cy="992485"/>
      </dsp:txXfrm>
    </dsp:sp>
    <dsp:sp modelId="{1755704F-55B2-4FE2-B40B-3C8AE8322222}">
      <dsp:nvSpPr>
        <dsp:cNvPr id="0" name=""/>
        <dsp:cNvSpPr/>
      </dsp:nvSpPr>
      <dsp:spPr>
        <a:xfrm>
          <a:off x="4424355" y="3739367"/>
          <a:ext cx="2098555" cy="14894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তিনি কথাশিল্পী, গীতিকার, প্রাবন্ধিক, কলামিস্ট হিসেবে খ্যাতিমান।</a:t>
          </a:r>
          <a:endParaRPr lang="en-US" sz="1800" b="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31681" y="3957497"/>
        <a:ext cx="1483903" cy="1053224"/>
      </dsp:txXfrm>
    </dsp:sp>
    <dsp:sp modelId="{CB83E8FE-18A8-4EF1-9F51-BFAC0E187172}">
      <dsp:nvSpPr>
        <dsp:cNvPr id="0" name=""/>
        <dsp:cNvSpPr/>
      </dsp:nvSpPr>
      <dsp:spPr>
        <a:xfrm>
          <a:off x="2304498" y="2897049"/>
          <a:ext cx="1994716" cy="1738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তাঁর উল্লেখযোগ্য শিশুতোষ গ্রন্থ হল-’ডানপিটে শওকত’ , ’আঁধার কুঠির ছেলেটি’ </a:t>
          </a:r>
          <a:r>
            <a:rPr lang="bn-BD" sz="16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600" b="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6617" y="3151631"/>
        <a:ext cx="1410478" cy="1229233"/>
      </dsp:txXfrm>
    </dsp:sp>
    <dsp:sp modelId="{05B854EC-D703-41A0-9F4C-CA23BEEC73D2}">
      <dsp:nvSpPr>
        <dsp:cNvPr id="0" name=""/>
        <dsp:cNvSpPr/>
      </dsp:nvSpPr>
      <dsp:spPr>
        <a:xfrm>
          <a:off x="2151635" y="849998"/>
          <a:ext cx="1959896" cy="1802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তিনি বাংলা একাডেমি পুরস্কার, একুশে পদক, ইউনেস্কো পুরস্কার, বঙ্গবন্ধু পুরস্কার পান। </a:t>
          </a:r>
          <a:endParaRPr lang="en-US" sz="1800" b="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8655" y="1113919"/>
        <a:ext cx="1385856" cy="127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3DAB-F4BA-417C-8739-FF6F0A619A7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9C72D-2264-4527-88E7-82E6236D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C72D-2264-4527-88E7-82E6236DC5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1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C72D-2264-4527-88E7-82E6236DC5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4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C72D-2264-4527-88E7-82E6236DC5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C72D-2264-4527-88E7-82E6236DC5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8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8474" y="98474"/>
            <a:ext cx="11971606" cy="66258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3430" y="200464"/>
            <a:ext cx="11781693" cy="64219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C8F8-4C6F-4F8C-846B-B1148CCE0873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8" y="308759"/>
            <a:ext cx="11566567" cy="6222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5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71178" y="6199996"/>
            <a:ext cx="2743200" cy="365125"/>
          </a:xfrm>
        </p:spPr>
        <p:txBody>
          <a:bodyPr/>
          <a:lstStyle/>
          <a:p>
            <a:fld id="{7EFEB294-3512-4CAB-989B-BB5BF1D54C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3" name="Down Ribbon 22"/>
          <p:cNvSpPr/>
          <p:nvPr/>
        </p:nvSpPr>
        <p:spPr>
          <a:xfrm>
            <a:off x="4192436" y="638355"/>
            <a:ext cx="4226944" cy="1052422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আদর্শ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endParaRPr lang="en-US" sz="3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01" y="2016340"/>
            <a:ext cx="4325979" cy="2187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ounded Rectangle 24"/>
          <p:cNvSpPr/>
          <p:nvPr/>
        </p:nvSpPr>
        <p:spPr>
          <a:xfrm>
            <a:off x="2587924" y="4845133"/>
            <a:ext cx="7589229" cy="1026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শিক্ষক একুশের গান কবিতাটি সুন্দর ভাবে আবৃতি করবে শিক্ষার্থীরা বই মিলিয়ে পড়বে।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1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40" y="1706540"/>
            <a:ext cx="4335977" cy="2212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386940" y="4346370"/>
            <a:ext cx="7303324" cy="84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মাল্টিমিডিয়া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ক্লাসের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 </a:t>
            </a:r>
            <a:r>
              <a:rPr lang="en-US" sz="2400" dirty="0" err="1" smtClean="0"/>
              <a:t>শিক্ষার্থীদের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দিবে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4" name="Down Ribbon 3"/>
          <p:cNvSpPr/>
          <p:nvPr/>
        </p:nvSpPr>
        <p:spPr>
          <a:xfrm>
            <a:off x="3586348" y="712520"/>
            <a:ext cx="3966357" cy="585064"/>
          </a:xfrm>
          <a:prstGeom prst="ribb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সরব</a:t>
            </a:r>
            <a:r>
              <a:rPr lang="en-US" sz="2400" dirty="0" smtClean="0"/>
              <a:t> </a:t>
            </a:r>
            <a:r>
              <a:rPr lang="en-US" sz="2400" dirty="0" err="1"/>
              <a:t>পাঠ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9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760538" y="1819275"/>
            <a:ext cx="1522412" cy="66357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বসুন্ধরা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818438" y="1819275"/>
            <a:ext cx="1449387" cy="6826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পৃথিবী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760538" y="4616450"/>
            <a:ext cx="1520825" cy="79216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7820025" y="4725988"/>
            <a:ext cx="1830388" cy="6826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3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760538" y="3135313"/>
            <a:ext cx="1520825" cy="79851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7818438" y="3200400"/>
            <a:ext cx="1449387" cy="7969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লগ্ন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808539" y="604756"/>
            <a:ext cx="2368638" cy="46402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utoShape 18" descr="image of sondeho à¦à¦° à¦à¦¬à¦¿à¦° à¦«à¦²à¦¾à¦«à¦²"/>
          <p:cNvSpPr>
            <a:spLocks noChangeAspect="1" noChangeArrowheads="1"/>
          </p:cNvSpPr>
          <p:nvPr/>
        </p:nvSpPr>
        <p:spPr bwMode="auto">
          <a:xfrm>
            <a:off x="492125" y="793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88" smtClean="0">
              <a:ea typeface="+mn-ea"/>
              <a:cs typeface="+mn-cs"/>
            </a:endParaRPr>
          </a:p>
        </p:txBody>
      </p:sp>
      <p:sp>
        <p:nvSpPr>
          <p:cNvPr id="16" name="AutoShape 17" descr="Image result for image of globe"/>
          <p:cNvSpPr>
            <a:spLocks noChangeAspect="1" noChangeArrowheads="1"/>
          </p:cNvSpPr>
          <p:nvPr/>
        </p:nvSpPr>
        <p:spPr bwMode="auto">
          <a:xfrm>
            <a:off x="2022475" y="1816100"/>
            <a:ext cx="1365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88" smtClean="0">
              <a:ea typeface="+mn-ea"/>
              <a:cs typeface="+mn-cs"/>
            </a:endParaRPr>
          </a:p>
        </p:txBody>
      </p:sp>
      <p:pic>
        <p:nvPicPr>
          <p:cNvPr id="17" name="Picture 19" descr="Image result for image of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671638"/>
            <a:ext cx="2368639" cy="10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926108"/>
            <a:ext cx="2368639" cy="1071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Image result for image of change of rules b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381844"/>
            <a:ext cx="2368639" cy="1026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FEB294-3512-4CAB-989B-BB5BF1D54C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1954099" y="1906806"/>
            <a:ext cx="1957595" cy="788769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761175" y="1906806"/>
            <a:ext cx="2631312" cy="788769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স্বর্গীয় নদীর ধারা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954099" y="4632723"/>
            <a:ext cx="1957595" cy="68540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আঁধার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7761175" y="4632723"/>
            <a:ext cx="2726650" cy="68540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endParaRPr lang="en-US" sz="3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955687" y="3266105"/>
            <a:ext cx="1956005" cy="772867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অশ্রু-গড়া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7761175" y="3144653"/>
            <a:ext cx="2726650" cy="102094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পানিতে নির্মিত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5132274" y="509003"/>
            <a:ext cx="1909794" cy="504112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72" y="4631939"/>
            <a:ext cx="2473990" cy="1136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73" y="3144390"/>
            <a:ext cx="2473988" cy="1172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6" descr="Image result for image of nadir dhara bd."/>
          <p:cNvSpPr>
            <a:spLocks noChangeAspect="1" noChangeArrowheads="1"/>
          </p:cNvSpPr>
          <p:nvPr/>
        </p:nvSpPr>
        <p:spPr bwMode="auto">
          <a:xfrm>
            <a:off x="2682762" y="1433016"/>
            <a:ext cx="286247" cy="2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88" smtClean="0">
              <a:ea typeface="+mn-ea"/>
              <a:cs typeface="+mn-cs"/>
            </a:endParaRPr>
          </a:p>
        </p:txBody>
      </p:sp>
      <p:sp>
        <p:nvSpPr>
          <p:cNvPr id="18" name="AutoShape 18" descr="Image result for image of nadir dhara bd."/>
          <p:cNvSpPr>
            <a:spLocks noChangeAspect="1" noChangeArrowheads="1"/>
          </p:cNvSpPr>
          <p:nvPr/>
        </p:nvSpPr>
        <p:spPr bwMode="auto">
          <a:xfrm>
            <a:off x="2598625" y="1037803"/>
            <a:ext cx="243310" cy="24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88" smtClean="0"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0" y="1717397"/>
            <a:ext cx="2473989" cy="1075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Scroll 7"/>
          <p:cNvSpPr/>
          <p:nvPr/>
        </p:nvSpPr>
        <p:spPr>
          <a:xfrm>
            <a:off x="4559072" y="1173455"/>
            <a:ext cx="2560401" cy="728982"/>
          </a:xfrm>
          <a:prstGeom prst="verticalScroll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68249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91619" y="4561243"/>
            <a:ext cx="7267888" cy="9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1pPr>
            <a:lvl2pPr marL="481013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9pPr>
          </a:lstStyle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অশ্রু-গড়া, বসুন্ধরা, লগন, অলকনন্দা, ক্রান্তি শব্দগুলোর শব্দের অর্থ সহ </a:t>
            </a:r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টি করে বাক্য তৈরি কর।</a:t>
            </a:r>
            <a:endParaRPr lang="bn-IN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04" y="2241285"/>
            <a:ext cx="3278469" cy="2021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03640" y="2479388"/>
            <a:ext cx="7362465" cy="3822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আমার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ভাইয়ের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রক্তে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রাঙানো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ফে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ব্রুয়ারি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আমি কি ভুলিতে পারি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ছেলেহারা শত মায়ের অশ্রু-গড়া এ ফেব্রুয়ারি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আমি কি ভুলিতে পারি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আমার সোনার দেশের রক্তে রাঙানো ফেব্রুয়ারি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আমি ক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ভুলিতে পারি।।</a:t>
            </a:r>
          </a:p>
        </p:txBody>
      </p:sp>
      <p:sp>
        <p:nvSpPr>
          <p:cNvPr id="8" name="AutoShape 11" descr="Image result for image of vasha andolon"/>
          <p:cNvSpPr>
            <a:spLocks noChangeAspect="1" noChangeArrowheads="1"/>
          </p:cNvSpPr>
          <p:nvPr/>
        </p:nvSpPr>
        <p:spPr bwMode="auto">
          <a:xfrm>
            <a:off x="1443203" y="1317211"/>
            <a:ext cx="811033" cy="23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2863" rIns="85725" bIns="4286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 b="13136"/>
          <a:stretch>
            <a:fillRect/>
          </a:stretch>
        </p:blipFill>
        <p:spPr bwMode="auto">
          <a:xfrm>
            <a:off x="2457713" y="1006241"/>
            <a:ext cx="2514891" cy="1318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8744" y="2870266"/>
            <a:ext cx="9554666" cy="324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জাগো নাগিনীরা জাগো নাগিনীরা জাগো কালবোশেখিরা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শিশু-হত্যার বিক্ষোভে আজ কাঁপুক বসুন্ধরা,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দেশের সোনার ছেলে খুন করে রোখে মানুষের দাবি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দিন বদলের ক্রান্তি লগনে তবু তোরা পার পাবি?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না, না, না, না, খুন-রাঙা ইতিহাসের শেষ রায় দেওয়া তারই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 ফেব্রুয়ারি, একুশে ফেব্রুয়ারি।।</a:t>
            </a:r>
          </a:p>
        </p:txBody>
      </p:sp>
      <p:pic>
        <p:nvPicPr>
          <p:cNvPr id="8" name="Picture 11" descr="Image result for image of vasha ando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82" y="1138394"/>
            <a:ext cx="2639120" cy="1407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3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6586" y="2376292"/>
            <a:ext cx="8743977" cy="377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সেদিনও এমনি নীল গগনের বসনে শীতের শেষে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রাত জাগা চাঁদ চুমো খেয়েছিল হেসে;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পথে পথে ফোটে রজনীগন্ধা অলকনন্দা যেন,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এমন সময় ঝড় এলো এক, ঝ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ড়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এলো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ক্ষ্যাপা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বুনো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।।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সেই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আঁধারের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পশুদের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মুখ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চেনা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তাহাদের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মায়ের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বোনের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ভায়ের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চরম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ঘৃণা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গুলি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ছোড়ে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এদেশের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প্রাণে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দাবিকে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রোখে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24" y="963931"/>
            <a:ext cx="2664032" cy="1301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Scroll 8"/>
          <p:cNvSpPr/>
          <p:nvPr/>
        </p:nvSpPr>
        <p:spPr>
          <a:xfrm>
            <a:off x="4544712" y="1188071"/>
            <a:ext cx="2842433" cy="654232"/>
          </a:xfrm>
          <a:prstGeom prst="verticalScroll">
            <a:avLst/>
          </a:prstGeo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599" y="4608897"/>
            <a:ext cx="9183880" cy="58521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‘</a:t>
            </a:r>
            <a:r>
              <a:rPr lang="bn-BD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সেই আঁধারের পশুদের মুখ চেনা’- চরণটি</a:t>
            </a:r>
            <a:r>
              <a:rPr lang="bn-BD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ea typeface="Vrinda"/>
                <a:cs typeface="+mn-cs"/>
              </a:rPr>
              <a:t> </a:t>
            </a: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ea typeface="NikoshBAN"/>
                <a:cs typeface="NikoshBAN"/>
              </a:rPr>
              <a:t>ব্যাখ্যা </a:t>
            </a:r>
            <a:r>
              <a:rPr lang="bn-BD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কর।</a:t>
            </a:r>
            <a:r>
              <a:rPr lang="bn-I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30" y="2240221"/>
            <a:ext cx="3350722" cy="2060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07538" y="812362"/>
            <a:ext cx="1642869" cy="5937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907875" y="1694919"/>
            <a:ext cx="4005760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১.আব্দুল গাফ্ফার চৌধুরীর জন্ম সাল কত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949149" y="2063219"/>
            <a:ext cx="1260043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১৯৩২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40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43049" y="2063219"/>
            <a:ext cx="1177417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১৯৩৩</a:t>
            </a:r>
            <a:endParaRPr lang="en-US" altLang="en-US" sz="240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167138" y="2082269"/>
            <a:ext cx="1206018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১৯৩৪ </a:t>
            </a:r>
            <a:endParaRPr lang="en-US" altLang="en-US" sz="240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8115000" y="2020357"/>
            <a:ext cx="1148816" cy="4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১৯৩৫</a:t>
            </a:r>
            <a:endParaRPr lang="en-US" altLang="en-US" sz="2400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877713" y="2507719"/>
            <a:ext cx="3173146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  <a:buFont typeface="Arial" panose="020B0604020202020204" pitchFamily="34" charset="0"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 অলকনন্দা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’ শব্দের অর্থ কি ?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926925" y="2887132"/>
            <a:ext cx="1574657" cy="4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নদীর ধারা</a:t>
            </a:r>
            <a:endParaRPr lang="en-US" altLang="en-US" sz="240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004963" y="2887132"/>
            <a:ext cx="2127612" cy="4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স্বর্গীয় নদীর ধারা</a:t>
            </a:r>
            <a:endParaRPr lang="en-US" altLang="en-US" sz="2400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849763" y="2872844"/>
            <a:ext cx="1045533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পুষ্প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40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8189613" y="2887132"/>
            <a:ext cx="1541288" cy="4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রজনীগন্ধা </a:t>
            </a:r>
            <a:endParaRPr lang="en-US" altLang="en-US" sz="240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838025" y="3363379"/>
            <a:ext cx="4779582" cy="45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  <a:buFont typeface="Arial" panose="020B0604020202020204" pitchFamily="34" charset="0"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.’একুশের গান’ কবিতায় ‘কালবোশেখিরা’ হচ্ছে-</a:t>
            </a:r>
            <a:endParaRPr lang="en-US" alt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1337963" y="3780894"/>
            <a:ext cx="1642981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ভাষা</a:t>
            </a:r>
            <a:r>
              <a:rPr lang="bn-IN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endParaRPr lang="en-US" altLang="en-US" sz="2400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3422349" y="3788832"/>
            <a:ext cx="1870203" cy="4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জাগ্রত বাঙালী</a:t>
            </a:r>
            <a:endParaRPr lang="en-US" altLang="en-US" sz="2400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5902025" y="3776129"/>
            <a:ext cx="1770098" cy="45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সন্তানহারা মা</a:t>
            </a:r>
            <a:endParaRPr lang="en-US" altLang="en-US" sz="2400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8184850" y="3792007"/>
            <a:ext cx="2124436" cy="4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) পাকিস্তানী শাসক</a:t>
            </a:r>
            <a:endParaRPr lang="en-US" altLang="en-US" sz="2400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1747537" y="4111094"/>
            <a:ext cx="6424151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  <a:buFont typeface="Arial" panose="020B0604020202020204" pitchFamily="34" charset="0"/>
              <a:buNone/>
            </a:pPr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৪.’একুশের গান’ কবিতায় পশু কথাটি উল্লেখ করা হয়েছে যে কারণে-</a:t>
            </a:r>
            <a:endParaRPr lang="en-US" alt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861838" y="4466694"/>
            <a:ext cx="3746760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(i) পশুর মতো মানুষ হত্যা করছে বলে</a:t>
            </a:r>
            <a:endParaRPr lang="en-US" altLang="en-US" sz="2400"/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1844375" y="4871507"/>
            <a:ext cx="4598441" cy="4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(ii) মানুষ পশুর মতো আচরণ নকল করছে বলে</a:t>
            </a:r>
            <a:endParaRPr lang="en-US" altLang="en-US" sz="2400"/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1769762" y="5225519"/>
            <a:ext cx="4746213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(iii) মানুষ হত্যাকারীদের স্বভাব পশুর মতো বলে</a:t>
            </a:r>
            <a:endParaRPr lang="en-US" altLang="en-US" sz="2400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769763" y="5633507"/>
            <a:ext cx="1312478" cy="4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(ক)  i ও ii</a:t>
            </a:r>
            <a:endParaRPr lang="en-US" altLang="en-US" sz="2400"/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3657300" y="5654142"/>
            <a:ext cx="1377626" cy="45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(খ)  i ও iii</a:t>
            </a:r>
            <a:endParaRPr lang="en-US" altLang="en-US" sz="2400"/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6051250" y="5677957"/>
            <a:ext cx="1468196" cy="4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(গ) ii  ও iii</a:t>
            </a:r>
            <a:endParaRPr lang="en-US" altLang="en-US" sz="2400"/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8292799" y="5657319"/>
            <a:ext cx="1633447" cy="4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(ঘ) i, ii ও iii</a:t>
            </a:r>
            <a:endParaRPr lang="en-US" altLang="en-US" sz="2400"/>
          </a:p>
        </p:txBody>
      </p:sp>
      <p:sp>
        <p:nvSpPr>
          <p:cNvPr id="39" name="Flowchart: Connector 38"/>
          <p:cNvSpPr/>
          <p:nvPr/>
        </p:nvSpPr>
        <p:spPr>
          <a:xfrm>
            <a:off x="6270324" y="2156525"/>
            <a:ext cx="241521" cy="3056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930600" y="3837710"/>
            <a:ext cx="333681" cy="3151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062113" y="3005708"/>
            <a:ext cx="314613" cy="24866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3743024" y="5687253"/>
            <a:ext cx="319381" cy="3611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0642" y="733997"/>
            <a:ext cx="5564725" cy="79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31" y="1971304"/>
            <a:ext cx="4852946" cy="2982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91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32757"/>
            <a:ext cx="233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বাড়ির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6" y="2010083"/>
            <a:ext cx="4218709" cy="2339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28800" y="4762005"/>
            <a:ext cx="8704613" cy="106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bn-BD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‘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একুশের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গান</a:t>
            </a:r>
            <a:r>
              <a:rPr lang="bn-BD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’ কবিতা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র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অবলম্বনে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মাতৃভাষার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প্রতি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মমত্ববোধের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স্বরূপ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বিশ্লেষণ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bn-BD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কর।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endParaRPr lang="en-US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877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154" y="35617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as-IN" dirty="0">
                <a:solidFill>
                  <a:srgbClr val="0B5394"/>
                </a:solidFill>
                <a:latin typeface="inherit"/>
              </a:rPr>
              <a:t>. </a:t>
            </a:r>
            <a:endParaRPr lang="as-IN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43" y="2616567"/>
            <a:ext cx="4417664" cy="2812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49489" y="1534887"/>
            <a:ext cx="3151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ধন্যবাদ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245078" y="5590497"/>
            <a:ext cx="315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সবাইকে</a:t>
            </a:r>
            <a:r>
              <a:rPr lang="en-US" sz="3600" dirty="0" smtClean="0"/>
              <a:t>-----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04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073" y="3586116"/>
            <a:ext cx="52466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সন্তোষ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বর্মা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ভান্ডারদহ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০১৭৬৮৯২৬৬৫৮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1363" y="3927311"/>
            <a:ext cx="50747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41074" y="1352147"/>
            <a:ext cx="1255594" cy="11075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47557" y="816429"/>
            <a:ext cx="194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88" y="1905898"/>
            <a:ext cx="1787467" cy="1439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55" y="1905898"/>
            <a:ext cx="936171" cy="3981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3" t="9727" r="25421" b="8675"/>
          <a:stretch>
            <a:fillRect/>
          </a:stretch>
        </p:blipFill>
        <p:spPr bwMode="auto">
          <a:xfrm>
            <a:off x="8821168" y="1981335"/>
            <a:ext cx="1804993" cy="1439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4056" y="811877"/>
            <a:ext cx="6017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চিত্র  দেখে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উওর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1103313" y="3960813"/>
            <a:ext cx="4826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37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পাচ্ছি? </a:t>
            </a:r>
            <a:endParaRPr lang="en-US" sz="263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00913" y="3911600"/>
            <a:ext cx="3311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পুষ্পস্তবক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অর্পন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63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9404" y="5379523"/>
            <a:ext cx="5840084" cy="9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>
              <a:defRPr/>
            </a:pP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 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দিবসে আমরা যে গান গাই, সেই</a:t>
            </a:r>
            <a:r>
              <a:rPr lang="en-US" sz="263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গানটাকে আমরা </a:t>
            </a: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63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32" y="1840380"/>
            <a:ext cx="3482989" cy="1835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03313" y="4421188"/>
            <a:ext cx="63722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60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দিবসে শহীদ মিনারে পুষ্পস্তবক</a:t>
            </a:r>
          </a:p>
          <a:p>
            <a:r>
              <a:rPr lang="en-US" altLang="en-US" sz="2600">
                <a:latin typeface="NikoshBAN" panose="02000000000000000000" pitchFamily="2" charset="0"/>
                <a:cs typeface="NikoshBAN" panose="02000000000000000000" pitchFamily="2" charset="0"/>
              </a:rPr>
              <a:t>অর্পন করি?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32613" y="4551363"/>
            <a:ext cx="3403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000"/>
              <a:t>আন্তর্জাতিক </a:t>
            </a:r>
            <a:r>
              <a:rPr lang="en-US" altLang="en-US" sz="2000">
                <a:latin typeface="NikoshBAN" panose="02000000000000000000" pitchFamily="2" charset="0"/>
              </a:rPr>
              <a:t>মাতৃভাষা</a:t>
            </a:r>
            <a:r>
              <a:rPr lang="en-US" altLang="en-US" sz="2000"/>
              <a:t> দিবসে</a:t>
            </a:r>
            <a:r>
              <a:rPr lang="en-US" altLang="en-US" sz="26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2600"/>
              <a:t> 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968342" y="5557652"/>
            <a:ext cx="2386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 dirty="0" err="1"/>
              <a:t>একুশের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গান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79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55" y="1413161"/>
            <a:ext cx="5795159" cy="3443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58888" y="5474526"/>
            <a:ext cx="2066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শহীদ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মিনার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35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33825" y="1431925"/>
            <a:ext cx="2581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ikosh B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ikosh B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ikosh B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altLang="en-US" sz="4800" b="1" u="sng" dirty="0">
                <a:latin typeface="NikoshBAN" pitchFamily="2" charset="0"/>
                <a:ea typeface="+mn-ea"/>
                <a:cs typeface="NikoshBAN" pitchFamily="2" charset="0"/>
              </a:rPr>
              <a:t>একুশের গান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n-BD" altLang="en-US" sz="4800" b="1" u="sng" dirty="0"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84763" y="4256788"/>
            <a:ext cx="36623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1pPr>
            <a:lvl2pPr marL="742950" indent="-28575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আব্দুল গাফ্ফার চৌধুরী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327801"/>
            <a:ext cx="3494088" cy="187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FEB294-3512-4CAB-989B-BB5BF1D54C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3827" y="2922806"/>
            <a:ext cx="493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3283" y="4278083"/>
            <a:ext cx="693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rved Down Ribbon 41"/>
          <p:cNvSpPr/>
          <p:nvPr/>
        </p:nvSpPr>
        <p:spPr>
          <a:xfrm>
            <a:off x="4217040" y="633976"/>
            <a:ext cx="3595937" cy="1069975"/>
          </a:xfrm>
          <a:prstGeom prst="ellipseRibb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9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09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Horizontal Scroll 42"/>
          <p:cNvSpPr/>
          <p:nvPr/>
        </p:nvSpPr>
        <p:spPr>
          <a:xfrm>
            <a:off x="1860550" y="1560513"/>
            <a:ext cx="8138473" cy="4521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bn-IN" altLang="en-US" sz="1500" b="1" dirty="0">
                <a:latin typeface="NikoshBAN"/>
                <a:ea typeface="NikoshBAN"/>
                <a:cs typeface="NikoshBAN"/>
              </a:rPr>
              <a:t> </a:t>
            </a:r>
            <a:r>
              <a:rPr lang="bn-IN" altLang="en-US" sz="2719" b="1" u="sng" dirty="0">
                <a:latin typeface="NikoshBAN"/>
                <a:ea typeface="NikoshBAN"/>
                <a:cs typeface="NikoshBAN"/>
              </a:rPr>
              <a:t>এই পাঠ</a:t>
            </a:r>
            <a:r>
              <a:rPr lang="bn-BD" altLang="en-US" sz="2719" b="1" u="sng" dirty="0">
                <a:latin typeface="NikoshBAN"/>
                <a:ea typeface="NikoshBAN"/>
                <a:cs typeface="NikoshBAN"/>
              </a:rPr>
              <a:t> </a:t>
            </a:r>
            <a:r>
              <a:rPr lang="bn-IN" altLang="en-US" sz="2719" b="1" u="sng" dirty="0">
                <a:latin typeface="NikoshBAN"/>
                <a:ea typeface="NikoshBAN"/>
                <a:cs typeface="NikoshBAN"/>
              </a:rPr>
              <a:t>শে</a:t>
            </a:r>
            <a:r>
              <a:rPr lang="bn-BD" altLang="en-US" sz="2719" b="1" u="sng" dirty="0">
                <a:latin typeface="NikoshBAN"/>
                <a:ea typeface="NikoshBAN"/>
                <a:cs typeface="NikoshBAN"/>
              </a:rPr>
              <a:t>ষে</a:t>
            </a:r>
            <a:r>
              <a:rPr lang="bn-IN" altLang="en-US" sz="2719" b="1" u="sng" dirty="0">
                <a:latin typeface="NikoshBAN"/>
                <a:ea typeface="NikoshBAN"/>
                <a:cs typeface="NikoshBAN"/>
              </a:rPr>
              <a:t> শিক্ষার্থীরা...</a:t>
            </a:r>
            <a:r>
              <a:rPr lang="bn-BD" altLang="en-US" sz="2719" b="1" u="sng" dirty="0">
                <a:latin typeface="NikoshBAN"/>
                <a:ea typeface="NikoshBAN"/>
                <a:cs typeface="NikoshBAN"/>
              </a:rPr>
              <a:t> </a:t>
            </a:r>
            <a:endParaRPr lang="bn-IN" altLang="en-US" sz="2719" b="1" u="sng" dirty="0">
              <a:latin typeface="NikoshBAN"/>
              <a:ea typeface="NikoshBAN"/>
              <a:cs typeface="NikoshBAN"/>
            </a:endParaRPr>
          </a:p>
          <a:p>
            <a:pPr lvl="1"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১.</a:t>
            </a:r>
            <a:r>
              <a:rPr lang="bn-BD" altLang="en-US" sz="3200" dirty="0">
                <a:latin typeface="NikoshBAN"/>
                <a:ea typeface="NikoshBAN"/>
                <a:cs typeface="NikoshBAN"/>
              </a:rPr>
              <a:t>কবি</a:t>
            </a:r>
            <a:r>
              <a:rPr lang="bn-IN" altLang="en-US" sz="3200" dirty="0">
                <a:latin typeface="NikoshBAN"/>
                <a:ea typeface="NikoshBAN"/>
                <a:cs typeface="NikoshBAN"/>
              </a:rPr>
              <a:t> পরিচিতি</a:t>
            </a:r>
            <a:r>
              <a:rPr lang="bn-BD" altLang="en-US" sz="3200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>
                <a:latin typeface="NikoshBAN"/>
                <a:ea typeface="NikoshBAN"/>
                <a:cs typeface="NikoshBAN"/>
              </a:rPr>
              <a:t>বল</a:t>
            </a:r>
            <a:r>
              <a:rPr lang="bn-BD" altLang="en-US" sz="3200" dirty="0">
                <a:latin typeface="NikoshBAN"/>
                <a:ea typeface="NikoshBAN"/>
                <a:cs typeface="NikoshBAN"/>
              </a:rPr>
              <a:t>তে</a:t>
            </a:r>
            <a:r>
              <a:rPr lang="bn-IN" altLang="en-US" sz="3200" dirty="0">
                <a:latin typeface="NikoshBAN"/>
                <a:ea typeface="NikoshBAN"/>
                <a:cs typeface="NikoshBAN"/>
              </a:rPr>
              <a:t> </a:t>
            </a:r>
            <a:r>
              <a:rPr lang="bn-IN" altLang="en-US" sz="3200" dirty="0" smtClean="0">
                <a:latin typeface="NikoshBAN"/>
                <a:ea typeface="NikoshBAN"/>
                <a:cs typeface="NikoshBAN"/>
              </a:rPr>
              <a:t>পারবে।</a:t>
            </a:r>
            <a:endParaRPr lang="bn-BD" altLang="en-US" sz="3200" dirty="0">
              <a:latin typeface="NikoshBAN"/>
              <a:ea typeface="NikoshBAN"/>
              <a:cs typeface="NikoshBAN"/>
            </a:endParaRPr>
          </a:p>
          <a:p>
            <a:pPr lvl="1"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en-US" altLang="en-US" sz="3200" dirty="0">
                <a:latin typeface="NikoshBAN"/>
                <a:ea typeface="NikoshBAN"/>
                <a:cs typeface="NikoshBAN"/>
              </a:rPr>
              <a:t>২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.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কঠিন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কঠিন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bn-BD" altLang="en-US" sz="3200" dirty="0">
                <a:latin typeface="NikoshBAN"/>
                <a:ea typeface="NikoshBAN"/>
                <a:cs typeface="NikoshBAN"/>
              </a:rPr>
              <a:t>শব্দগুলোর অর্থসহ 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বাক্য</a:t>
            </a:r>
            <a:r>
              <a:rPr lang="en-US" altLang="en-US" sz="3200" dirty="0">
                <a:latin typeface="NikoshBAN"/>
                <a:ea typeface="NikoshBAN"/>
                <a:cs typeface="NikoshBAN"/>
              </a:rPr>
              <a:t> 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তৈরি </a:t>
            </a:r>
            <a:r>
              <a:rPr lang="bn-BD" altLang="en-US" sz="3200" dirty="0">
                <a:latin typeface="NikoshBAN"/>
                <a:ea typeface="NikoshBAN"/>
                <a:cs typeface="NikoshBAN"/>
              </a:rPr>
              <a:t>করতে পারবে; </a:t>
            </a:r>
          </a:p>
          <a:p>
            <a:pPr lvl="1"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bn-BD" altLang="en-US" sz="3200" dirty="0">
                <a:latin typeface="NikoshBAN"/>
                <a:ea typeface="NikoshBAN"/>
                <a:cs typeface="NikoshBAN"/>
              </a:rPr>
              <a:t>৩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.</a:t>
            </a:r>
            <a:r>
              <a:rPr lang="bn-BD" altLang="en-US" sz="2438" dirty="0" smtClean="0">
                <a:latin typeface="NikoshBAN"/>
                <a:ea typeface="Nikosh Ban"/>
              </a:rPr>
              <a:t>‘</a:t>
            </a:r>
            <a:r>
              <a:rPr lang="bn-BD" altLang="en-US" sz="2438" dirty="0">
                <a:latin typeface="NikoshBAN"/>
                <a:ea typeface="Nikosh Ban"/>
              </a:rPr>
              <a:t>সেই আঁধারের পশুদের মুখ চেনা’- চরণটি</a:t>
            </a:r>
            <a:r>
              <a:rPr lang="bn-BD" altLang="en-US" sz="2438" dirty="0">
                <a:latin typeface="NikoshBAN"/>
                <a:ea typeface="Vrinda"/>
              </a:rPr>
              <a:t> </a:t>
            </a:r>
            <a:r>
              <a:rPr lang="bn-BD" altLang="en-US" sz="3200" dirty="0">
                <a:latin typeface="NikoshBAN"/>
                <a:ea typeface="NikoshBAN"/>
                <a:cs typeface="NikoshBAN"/>
              </a:rPr>
              <a:t>ব্যাখ্যা 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করতে</a:t>
            </a:r>
            <a:r>
              <a:rPr lang="bn-IN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পারবে</a:t>
            </a:r>
            <a:r>
              <a:rPr lang="bn-BD" altLang="en-US" sz="3200" dirty="0">
                <a:latin typeface="NikoshBAN"/>
                <a:ea typeface="NikoshBAN"/>
                <a:cs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820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5" y="6979611"/>
            <a:ext cx="12091916" cy="893928"/>
          </a:xfrm>
          <a:prstGeom prst="rect">
            <a:avLst/>
          </a:prstGeom>
        </p:spPr>
      </p:pic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1546002630"/>
              </p:ext>
            </p:extLst>
          </p:nvPr>
        </p:nvGraphicFramePr>
        <p:xfrm>
          <a:off x="692053" y="700643"/>
          <a:ext cx="10031365" cy="533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080" y="2280882"/>
            <a:ext cx="1705840" cy="1560868"/>
          </a:xfrm>
          <a:prstGeom prst="ellipse">
            <a:avLst/>
          </a:prstGeom>
        </p:spPr>
      </p:pic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4638675" y="3841750"/>
            <a:ext cx="215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1pPr>
            <a:lvl2pPr marL="742950" indent="-28575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Nikosh Ban"/>
                <a:ea typeface="Nikosh Ban"/>
                <a:cs typeface="Nikosh B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আব্দুল গাফ্ফার চৌধুরী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5525" y="841375"/>
            <a:ext cx="2671763" cy="554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  <p:bldP spid="58" grpId="0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68" y="2162794"/>
            <a:ext cx="3266854" cy="1977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24743" y="4865914"/>
            <a:ext cx="782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28"/>
              </a:spcBef>
              <a:defRPr/>
            </a:pPr>
            <a:r>
              <a:rPr lang="bn-BD" sz="2400" dirty="0"/>
              <a:t>আব্দুল গাফ্ফার চৌধুরী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সম্পর্কে যা জান বলো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701489" y="712520"/>
            <a:ext cx="2661212" cy="724396"/>
          </a:xfrm>
          <a:prstGeom prst="verticalScroll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682492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27451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605</Words>
  <Application>Microsoft Office PowerPoint</Application>
  <PresentationFormat>Widescreen</PresentationFormat>
  <Paragraphs>123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inherit</vt:lpstr>
      <vt:lpstr>Nikosh Ban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MY</cp:lastModifiedBy>
  <cp:revision>506</cp:revision>
  <dcterms:created xsi:type="dcterms:W3CDTF">2019-12-23T07:19:35Z</dcterms:created>
  <dcterms:modified xsi:type="dcterms:W3CDTF">2021-10-18T05:30:03Z</dcterms:modified>
</cp:coreProperties>
</file>