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23"/>
  </p:notesMasterIdLst>
  <p:sldIdLst>
    <p:sldId id="282" r:id="rId2"/>
    <p:sldId id="256" r:id="rId3"/>
    <p:sldId id="403" r:id="rId4"/>
    <p:sldId id="274" r:id="rId5"/>
    <p:sldId id="269" r:id="rId6"/>
    <p:sldId id="385" r:id="rId7"/>
    <p:sldId id="406" r:id="rId8"/>
    <p:sldId id="368" r:id="rId9"/>
    <p:sldId id="428" r:id="rId10"/>
    <p:sldId id="433" r:id="rId11"/>
    <p:sldId id="395" r:id="rId12"/>
    <p:sldId id="276" r:id="rId13"/>
    <p:sldId id="423" r:id="rId14"/>
    <p:sldId id="434" r:id="rId15"/>
    <p:sldId id="420" r:id="rId16"/>
    <p:sldId id="436" r:id="rId17"/>
    <p:sldId id="439" r:id="rId18"/>
    <p:sldId id="440" r:id="rId19"/>
    <p:sldId id="408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0000BC"/>
    <a:srgbClr val="00CCFF"/>
    <a:srgbClr val="3333FF"/>
    <a:srgbClr val="CCFFFF"/>
    <a:srgbClr val="C2FFA3"/>
    <a:srgbClr val="CCFF66"/>
    <a:srgbClr val="99FF66"/>
    <a:srgbClr val="B3F1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6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852" y="-156"/>
      </p:cViewPr>
      <p:guideLst>
        <p:guide orient="horz" pos="2205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25913-E6C3-4E51-A8A3-10C7238818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0D7C1-5CD7-4D25-8C5E-40F3B2368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5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16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58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79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27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2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6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5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8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8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7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9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6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6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1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9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23E5C-C145-4F31-BE6A-2D92A64C1C1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78577"/>
            <a:ext cx="5399313" cy="236988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মলিনা বিশ্বাস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মলি) </a:t>
            </a:r>
          </a:p>
          <a:p>
            <a:pPr>
              <a:buFont typeface="Calibri" panose="020F0502020204030204" pitchFamily="34" charset="0"/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(গণিত ওবিজ্ঞান )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বনগ্রাম মাধ্যমিক বিদ্যালয়           </a:t>
            </a:r>
          </a:p>
          <a:p>
            <a:pPr>
              <a:buFont typeface="Calibri" panose="020F0502020204030204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খোকসা, কুষ্টিয়া 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3200" dirty="0" smtClean="0">
                <a:latin typeface="Nikosh" pitchFamily="2" charset="0"/>
                <a:cs typeface="Nikosh" pitchFamily="2" charset="0"/>
              </a:rPr>
              <a:t>    মোবাইলঃ   ০১৭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৪৭৪৮৯৪৯২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36247" y="3866234"/>
            <a:ext cx="3982222" cy="236988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r>
              <a:rPr lang="bn-BD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2400" smtClean="0">
                <a:latin typeface="NikoshBAN" pitchFamily="2" charset="0"/>
                <a:cs typeface="NikoshBAN" pitchFamily="2" charset="0"/>
              </a:rPr>
              <a:t>শ্রেণিঃ   </a:t>
            </a:r>
            <a:r>
              <a:rPr lang="bn-IN" sz="2400" smtClean="0">
                <a:latin typeface="NikoshBAN" pitchFamily="2" charset="0"/>
                <a:cs typeface="NikoshBAN" pitchFamily="2" charset="0"/>
              </a:rPr>
              <a:t>নবম </a:t>
            </a:r>
            <a:r>
              <a:rPr lang="bn-IN" sz="2400" smtClean="0">
                <a:latin typeface="NikoshBAN" pitchFamily="2" charset="0"/>
                <a:cs typeface="NikoshBAN" pitchFamily="2" charset="0"/>
              </a:rPr>
              <a:t>       </a:t>
            </a:r>
            <a:endParaRPr lang="bn-BD" sz="240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উচ্চতর গণিত       </a:t>
            </a:r>
          </a:p>
          <a:p>
            <a:pPr>
              <a:buFont typeface="Calibri" panose="020F0502020204030204" pitchFamily="34" charset="0"/>
              <a:buNone/>
            </a:pP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১৮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৬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20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ইং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সময়ঃ  ৫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মিনিট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2400" dirty="0"/>
          </a:p>
        </p:txBody>
      </p:sp>
      <p:pic>
        <p:nvPicPr>
          <p:cNvPr id="6" name="Picture 2" descr="C:\Users\Tumpa\Desktop\Mo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66" y="274211"/>
            <a:ext cx="2155086" cy="2089725"/>
          </a:xfrm>
          <a:prstGeom prst="ellipse">
            <a:avLst/>
          </a:prstGeom>
          <a:ln w="63500" cap="rnd">
            <a:solidFill>
              <a:schemeClr val="accent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2887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16115" y="2440717"/>
                <a:ext cx="5472332" cy="47468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সমাধানঃ এখানে,</a:t>
                </a:r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 A(1,-1), B(t,2) </a:t>
                </a:r>
                <a:r>
                  <a:rPr lang="en-US" sz="2800" dirty="0" err="1">
                    <a:latin typeface="NikoshBAN"/>
                    <a:cs typeface="NikoshBAN" pitchFamily="2" charset="0"/>
                  </a:rPr>
                  <a:t>এবং</a:t>
                </a:r>
                <a:r>
                  <a:rPr lang="en-US" sz="28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C(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, </m:t>
                    </m:r>
                    <m:r>
                      <a:rPr lang="en-US" sz="2800" i="1">
                        <a:latin typeface="Cambria Math"/>
                      </a:rPr>
                      <m:t>𝑡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r>
                      <a:rPr lang="en-US" sz="2800" i="1">
                        <a:latin typeface="Cambria Math"/>
                      </a:rPr>
                      <m:t>3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bn-IN" sz="2800" dirty="0" smtClean="0">
                    <a:latin typeface="NikoshBAN"/>
                    <a:cs typeface="NikoshBAN" pitchFamily="2" charset="0"/>
                  </a:rPr>
                  <a:t>প্রদত্ত বিন্দুদ্বয়। </a:t>
                </a:r>
              </a:p>
              <a:p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AB 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রেখার ঢাল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bn-IN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BC 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রেখার ঢাল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NikoshBAN"/>
                    <a:cs typeface="Times New Roman" pitchFamily="18" charset="0"/>
                  </a:rPr>
                  <a:t>শর্তমতে</a:t>
                </a:r>
                <a:r>
                  <a:rPr lang="en-US" sz="2800" dirty="0">
                    <a:latin typeface="NikoshBAN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bn-IN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5" y="2440717"/>
                <a:ext cx="5472332" cy="4746877"/>
              </a:xfrm>
              <a:prstGeom prst="rect">
                <a:avLst/>
              </a:prstGeom>
              <a:blipFill rotWithShape="1">
                <a:blip r:embed="rId2"/>
                <a:stretch>
                  <a:fillRect l="-2227" t="-1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" y="149777"/>
                <a:ext cx="5472331" cy="21852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প্রশ্নঃ</a:t>
                </a:r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A(1,-1), B(t,2) </a:t>
                </a:r>
                <a:r>
                  <a:rPr lang="en-US" sz="2800" dirty="0" err="1">
                    <a:latin typeface="NikoshBAN"/>
                    <a:cs typeface="NikoshBAN" pitchFamily="2" charset="0"/>
                  </a:rPr>
                  <a:t>এবং</a:t>
                </a:r>
                <a:r>
                  <a:rPr lang="en-US" sz="28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600" dirty="0" smtClean="0">
                    <a:latin typeface="Times New Roman" pitchFamily="18" charset="0"/>
                    <a:cs typeface="NikoshBAN" pitchFamily="2" charset="0"/>
                  </a:rPr>
                  <a:t>C(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, </m:t>
                    </m:r>
                    <m:r>
                      <a:rPr lang="en-US" sz="3600" b="0" i="1" smtClean="0">
                        <a:latin typeface="Cambria Math"/>
                      </a:rPr>
                      <m:t>𝑡</m:t>
                    </m:r>
                    <m:r>
                      <a:rPr lang="en-US" sz="3600" b="0" i="1" smtClean="0">
                        <a:latin typeface="Cambria Math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</a:rPr>
                      <m:t>3</m:t>
                    </m:r>
                    <m:r>
                      <a:rPr lang="en-US" sz="3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6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/>
                    <a:cs typeface="NikoshBAN" pitchFamily="2" charset="0"/>
                  </a:rPr>
                  <a:t>সমরেখ</a:t>
                </a:r>
                <a:r>
                  <a:rPr lang="en-US" sz="28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/>
                    <a:cs typeface="NikoshBAN" pitchFamily="2" charset="0"/>
                  </a:rPr>
                  <a:t>হলে</a:t>
                </a:r>
                <a:r>
                  <a:rPr lang="en-US" sz="2800" dirty="0" smtClean="0">
                    <a:latin typeface="NikoshBAN"/>
                    <a:cs typeface="NikoshBAN" pitchFamily="2" charset="0"/>
                  </a:rPr>
                  <a:t>  t </a:t>
                </a:r>
                <a:r>
                  <a:rPr lang="en-US" sz="2800" dirty="0" err="1" smtClean="0">
                    <a:latin typeface="NikoshBAN"/>
                    <a:cs typeface="NikoshBAN" pitchFamily="2" charset="0"/>
                  </a:rPr>
                  <a:t>এর</a:t>
                </a:r>
                <a:r>
                  <a:rPr lang="en-US" sz="28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/>
                    <a:cs typeface="NikoshBAN" pitchFamily="2" charset="0"/>
                  </a:rPr>
                  <a:t>সম্ভাব্য</a:t>
                </a:r>
                <a:r>
                  <a:rPr lang="en-US" sz="28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/>
                    <a:cs typeface="NikoshBAN" pitchFamily="2" charset="0"/>
                  </a:rPr>
                  <a:t>মান</a:t>
                </a:r>
                <a:r>
                  <a:rPr lang="en-US" sz="28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/>
                    <a:cs typeface="NikoshBAN" pitchFamily="2" charset="0"/>
                  </a:rPr>
                  <a:t>নির্ণয়</a:t>
                </a:r>
                <a:r>
                  <a:rPr lang="en-US" sz="28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/>
                    <a:cs typeface="NikoshBAN" pitchFamily="2" charset="0"/>
                  </a:rPr>
                  <a:t>কর</a:t>
                </a:r>
                <a:r>
                  <a:rPr lang="en-US" sz="2800" dirty="0" smtClean="0">
                    <a:latin typeface="NikoshBAN"/>
                    <a:cs typeface="NikoshBAN" pitchFamily="2" charset="0"/>
                  </a:rPr>
                  <a:t>। </a:t>
                </a:r>
                <a:endParaRPr lang="en-US" sz="2800" dirty="0" smtClean="0">
                  <a:latin typeface="Times New Roman" pitchFamily="18" charset="0"/>
                  <a:cs typeface="NikoshBAN" pitchFamily="2" charset="0"/>
                </a:endParaRPr>
              </a:p>
              <a:p>
                <a:endParaRPr lang="bn-IN" sz="36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149777"/>
                <a:ext cx="5472331" cy="2185214"/>
              </a:xfrm>
              <a:prstGeom prst="rect">
                <a:avLst/>
              </a:prstGeom>
              <a:blipFill rotWithShape="1">
                <a:blip r:embed="rId3"/>
                <a:stretch>
                  <a:fillRect l="-3341" t="-4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952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" y="171570"/>
                <a:ext cx="5776686" cy="5361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3t(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1</m:t>
                    </m:r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i="1">
                        <a:latin typeface="Cambria Math"/>
                      </a:rPr>
                      <m:t>𝑡</m:t>
                    </m:r>
                    <m:r>
                      <a:rPr lang="en-US" sz="32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) = (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1</m:t>
                    </m:r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i="1">
                        <a:latin typeface="Cambria Math"/>
                      </a:rPr>
                      <m:t>𝑡</m:t>
                    </m:r>
                    <m:r>
                      <a:rPr lang="en-US" sz="3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(1+t)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বা,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3t(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1</m:t>
                    </m:r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i="1">
                        <a:latin typeface="Cambria Math"/>
                      </a:rPr>
                      <m:t>𝑡</m:t>
                    </m:r>
                    <m:r>
                      <a:rPr lang="en-US" sz="32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)-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1</m:t>
                    </m:r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i="1">
                        <a:latin typeface="Cambria Math"/>
                      </a:rPr>
                      <m:t>𝑡</m:t>
                    </m:r>
                    <m:r>
                      <a:rPr lang="en-US" sz="32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(1+t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=0 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1</m:t>
                    </m:r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i="1">
                        <a:latin typeface="Cambria Math"/>
                      </a:rPr>
                      <m:t>𝑡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)(3t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− 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1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− 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t)</a:t>
                </a:r>
                <a:r>
                  <a:rPr lang="en-US" sz="3200" dirty="0"/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=0  </a:t>
                </a: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1</m:t>
                    </m:r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i="1">
                        <a:latin typeface="Cambria Math"/>
                      </a:rPr>
                      <m:t>𝑡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)(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)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0 </a:t>
                </a:r>
              </a:p>
              <a:p>
                <a:r>
                  <a:rPr lang="en-US" sz="3200" dirty="0" smtClean="0"/>
                  <a:t> </a:t>
                </a:r>
                <a:r>
                  <a:rPr lang="en-US" sz="3200" dirty="0" err="1" smtClean="0"/>
                  <a:t>বা</a:t>
                </a:r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1</m:t>
                    </m:r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i="1">
                        <a:latin typeface="Cambria Math"/>
                      </a:rPr>
                      <m:t>𝑡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0   </a:t>
                </a:r>
                <a:r>
                  <a:rPr lang="en-US" sz="3200" dirty="0" err="1" smtClean="0">
                    <a:latin typeface="NikoshBAN"/>
                    <a:cs typeface="Times New Roman" pitchFamily="18" charset="0"/>
                  </a:rPr>
                  <a:t>অথবা</a:t>
                </a:r>
                <a:r>
                  <a:rPr lang="en-US" sz="3200" dirty="0" smtClean="0">
                    <a:latin typeface="NikoshBAN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</a:rPr>
                      <m:t>2</m:t>
                    </m:r>
                    <m:r>
                      <a:rPr lang="en-US" sz="3200" b="0" i="1" dirty="0" smtClean="0">
                        <a:latin typeface="Cambria Math"/>
                      </a:rPr>
                      <m:t>𝑡</m:t>
                    </m:r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0 </a:t>
                </a:r>
              </a:p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বা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,  t = 1           </a:t>
                </a:r>
                <a:r>
                  <a:rPr lang="en-US" sz="3200" dirty="0" err="1" smtClean="0">
                    <a:latin typeface="NikoshBAN"/>
                    <a:cs typeface="Times New Roman" pitchFamily="18" charset="0"/>
                  </a:rPr>
                  <a:t>বা</a:t>
                </a:r>
                <a:r>
                  <a:rPr lang="en-US" sz="3200" dirty="0" smtClean="0">
                    <a:latin typeface="NikoshBAN"/>
                    <a:cs typeface="Times New Roman" pitchFamily="18" charset="0"/>
                  </a:rPr>
                  <a:t>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2t = 1 </a:t>
                </a: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                      </a:t>
                </a:r>
                <a:r>
                  <a:rPr lang="en-US" sz="3200" dirty="0" err="1" smtClean="0">
                    <a:latin typeface="NikoshBAN"/>
                    <a:cs typeface="Times New Roman" pitchFamily="18" charset="0"/>
                  </a:rPr>
                  <a:t>বা</a:t>
                </a:r>
                <a:r>
                  <a:rPr lang="en-US" sz="3200" dirty="0" smtClean="0">
                    <a:latin typeface="NikoshBAN"/>
                    <a:cs typeface="Times New Roman" pitchFamily="18" charset="0"/>
                  </a:rPr>
                  <a:t>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bn-IN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নির্ণেয়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মান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t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1,</a:t>
                </a:r>
                <a:r>
                  <a:rPr lang="en-US" sz="32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Ans. 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IN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171570"/>
                <a:ext cx="5776686" cy="5361083"/>
              </a:xfrm>
              <a:prstGeom prst="rect">
                <a:avLst/>
              </a:prstGeom>
              <a:blipFill rotWithShape="1">
                <a:blip r:embed="rId2"/>
                <a:stretch>
                  <a:fillRect l="-2637" t="-1591" r="-1477" b="-2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787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112541" y="172189"/>
            <a:ext cx="4305837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4556893"/>
                <a:ext cx="888262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প্রশ্নঃ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A(3,3p) B(4,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bn-IN" sz="2800" b="0" i="1" smtClean="0">
                        <a:latin typeface="Cambria Math"/>
                        <a:cs typeface="Times New Roman" pitchFamily="18" charset="0"/>
                      </a:rPr>
                      <m:t>1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)</a:t>
                </a:r>
                <a:r>
                  <a:rPr lang="en-US" sz="2800" dirty="0" err="1" smtClean="0">
                    <a:latin typeface="NikoshBAN"/>
                    <a:cs typeface="NikoshBAN" pitchFamily="2" charset="0"/>
                  </a:rPr>
                  <a:t>বিন্দুগামী</a:t>
                </a:r>
                <a:r>
                  <a:rPr lang="en-US" sz="28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/>
                    <a:cs typeface="NikoshBAN" pitchFamily="2" charset="0"/>
                  </a:rPr>
                  <a:t>রেখার</a:t>
                </a:r>
                <a:r>
                  <a:rPr lang="en-US" sz="28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/>
                    <a:cs typeface="NikoshBAN" pitchFamily="2" charset="0"/>
                  </a:rPr>
                  <a:t>ঢাল</a:t>
                </a:r>
                <a:r>
                  <a:rPr lang="en-US" sz="28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 -1 </a:t>
                </a:r>
                <a:r>
                  <a:rPr lang="en-US" sz="2800" dirty="0" err="1" smtClean="0">
                    <a:latin typeface="NikoshBAN"/>
                    <a:cs typeface="NikoshBAN" pitchFamily="2" charset="0"/>
                  </a:rPr>
                  <a:t>হলে</a:t>
                </a:r>
                <a:r>
                  <a:rPr lang="en-US" sz="28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p </a:t>
                </a:r>
                <a:r>
                  <a:rPr lang="en-US" sz="2800" dirty="0" err="1" smtClean="0">
                    <a:latin typeface="NikoshBAN"/>
                    <a:cs typeface="NikoshBAN" pitchFamily="2" charset="0"/>
                  </a:rPr>
                  <a:t>এর</a:t>
                </a:r>
                <a:r>
                  <a:rPr lang="en-US" sz="28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/>
                    <a:cs typeface="NikoshBAN" pitchFamily="2" charset="0"/>
                  </a:rPr>
                  <a:t>মান</a:t>
                </a:r>
                <a:r>
                  <a:rPr lang="en-US" sz="28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/>
                    <a:cs typeface="NikoshBAN" pitchFamily="2" charset="0"/>
                  </a:rPr>
                  <a:t>নির্ণয়</a:t>
                </a:r>
                <a:r>
                  <a:rPr lang="en-US" sz="28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/>
                    <a:cs typeface="NikoshBAN" pitchFamily="2" charset="0"/>
                  </a:rPr>
                  <a:t>কর</a:t>
                </a:r>
                <a:r>
                  <a:rPr lang="en-US" sz="2800" dirty="0" smtClean="0">
                    <a:latin typeface="NikoshBAN"/>
                    <a:cs typeface="NikoshBAN" pitchFamily="2" charset="0"/>
                  </a:rPr>
                  <a:t>। </a:t>
                </a:r>
                <a:endParaRPr lang="en-US" sz="2800" dirty="0">
                  <a:latin typeface="Times New Roman" pitchFamily="18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56893"/>
                <a:ext cx="8882626" cy="1015663"/>
              </a:xfrm>
              <a:prstGeom prst="rect">
                <a:avLst/>
              </a:prstGeom>
              <a:blipFill rotWithShape="1">
                <a:blip r:embed="rId3"/>
                <a:stretch>
                  <a:fillRect l="-1373" t="-1205" b="-15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Tumpa\Desktop\dol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9042"/>
            <a:ext cx="4238171" cy="254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23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43" y="130123"/>
            <a:ext cx="42203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দলীয় কাজের সমাধান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91772" y="1421255"/>
                <a:ext cx="5303520" cy="54367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দেওয়া আছে,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A(3,3p) B(4,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bn-IN" sz="2800" i="1">
                        <a:latin typeface="Cambria Math"/>
                        <a:cs typeface="Times New Roman" pitchFamily="18" charset="0"/>
                      </a:rPr>
                      <m:t>1</m:t>
                    </m:r>
                  </m:oMath>
                </a14:m>
                <a:r>
                  <a:rPr lang="en-US" sz="2800" dirty="0" smtClean="0">
                    <a:latin typeface="NikoshBAN"/>
                    <a:cs typeface="NikoshBAN" pitchFamily="2" charset="0"/>
                  </a:rPr>
                  <a:t>)</a:t>
                </a:r>
                <a:endParaRPr lang="bn-IN" sz="2800" dirty="0" smtClean="0">
                  <a:latin typeface="NikoshBAN"/>
                  <a:cs typeface="NikoshBAN" pitchFamily="2" charset="0"/>
                </a:endParaRPr>
              </a:p>
              <a:p>
                <a:r>
                  <a:rPr lang="en-US" sz="2800" dirty="0" smtClean="0">
                    <a:latin typeface="NikoshBAN"/>
                    <a:cs typeface="NikoshBAN" pitchFamily="2" charset="0"/>
                  </a:rPr>
                  <a:t>প্রদত্ত </a:t>
                </a:r>
                <a:r>
                  <a:rPr lang="en-US" sz="2800" dirty="0" err="1" smtClean="0">
                    <a:latin typeface="NikoshBAN"/>
                    <a:cs typeface="NikoshBAN" pitchFamily="2" charset="0"/>
                  </a:rPr>
                  <a:t>বিন্দুদ্বয়</a:t>
                </a:r>
                <a:r>
                  <a:rPr lang="en-US" sz="2800" dirty="0" smtClean="0">
                    <a:latin typeface="NikoshBAN"/>
                    <a:cs typeface="NikoshBAN" pitchFamily="2" charset="0"/>
                  </a:rPr>
                  <a:t>। </a:t>
                </a:r>
                <a:endParaRPr lang="bn-IN" sz="2800" dirty="0" smtClean="0">
                  <a:latin typeface="NikoshBAN"/>
                  <a:cs typeface="NikoshBAN" pitchFamily="2" charset="0"/>
                </a:endParaRPr>
              </a:p>
              <a:p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AB 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রেখার ঢাল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bn-IN" sz="3200" b="0" i="1" smtClean="0">
                            <a:latin typeface="Cambria Math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𝑝</m:t>
                        </m:r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               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bn-IN" sz="3200" i="1">
                            <a:latin typeface="Cambria Math"/>
                          </a:rPr>
                          <m:t>3</m:t>
                        </m:r>
                        <m:r>
                          <a:rPr lang="en-US" sz="3200" i="1">
                            <a:latin typeface="Cambria Math"/>
                          </a:rPr>
                          <m:t>𝑝</m:t>
                        </m:r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3</m:t>
                        </m:r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3200" dirty="0" smtClean="0">
                  <a:latin typeface="NikoshBAN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bn-IN" sz="3200" i="1">
                            <a:latin typeface="Cambria Math"/>
                          </a:rPr>
                          <m:t>3</m:t>
                        </m:r>
                        <m:r>
                          <a:rPr lang="en-US" sz="3200" i="1">
                            <a:latin typeface="Cambria Math"/>
                          </a:rPr>
                          <m:t>𝑝</m:t>
                        </m:r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bn-IN" sz="3200" dirty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en-US" sz="2800" dirty="0">
                    <a:latin typeface="NikoshBAN"/>
                  </a:rPr>
                  <a:t>শর্তমতে,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bn-IN" sz="3200" i="1">
                            <a:latin typeface="Cambria Math"/>
                          </a:rPr>
                          <m:t>3</m:t>
                        </m:r>
                        <m:r>
                          <a:rPr lang="en-US" sz="3200" i="1">
                            <a:latin typeface="Cambria Math"/>
                          </a:rPr>
                          <m:t>𝑝</m:t>
                        </m:r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3200" i="1">
                        <a:latin typeface="Cambria Math"/>
                      </a:rPr>
                      <m:t> </m:t>
                    </m:r>
                  </m:oMath>
                </a14:m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-1</a:t>
                </a:r>
                <a:endParaRPr lang="bn-IN" sz="3200" dirty="0">
                  <a:latin typeface="NikoshBAN"/>
                </a:endParaRPr>
              </a:p>
              <a:p>
                <a:r>
                  <a:rPr lang="bn-IN" sz="3200" dirty="0" smtClean="0">
                    <a:latin typeface="NikoshBAN"/>
                  </a:rPr>
                  <a:t> </a:t>
                </a:r>
                <a:r>
                  <a:rPr lang="en-US" sz="3200" dirty="0" err="1" smtClean="0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bn-IN" sz="3200" dirty="0"/>
                  <a:t> </a:t>
                </a:r>
                <a14:m>
                  <m:oMath xmlns:m="http://schemas.openxmlformats.org/officeDocument/2006/math">
                    <m:r>
                      <a:rPr lang="bn-IN" sz="3200" i="1">
                        <a:latin typeface="Cambria Math"/>
                      </a:rPr>
                      <m:t>3</m:t>
                    </m:r>
                    <m:r>
                      <a:rPr lang="en-US" sz="3200" i="1">
                        <a:latin typeface="Cambria Math"/>
                      </a:rPr>
                      <m:t>𝑝</m:t>
                    </m:r>
                    <m:r>
                      <a:rPr lang="en-US" sz="3200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i="1">
                        <a:latin typeface="Cambria Math"/>
                      </a:rPr>
                      <m:t>1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 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= 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1</a:t>
                </a:r>
              </a:p>
              <a:p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>
                        <a:latin typeface="Cambria Math"/>
                      </a:rPr>
                      <m:t>3</m:t>
                    </m:r>
                    <m:r>
                      <a:rPr lang="en-US" sz="3200" i="1">
                        <a:latin typeface="Cambria Math"/>
                      </a:rPr>
                      <m:t>𝑝</m:t>
                    </m:r>
                    <m:r>
                      <a:rPr lang="en-US" sz="3200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i="1">
                        <a:latin typeface="Cambria Math"/>
                      </a:rPr>
                      <m:t>1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-1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= 0 </a:t>
                </a:r>
              </a:p>
              <a:p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72" y="1421255"/>
                <a:ext cx="5303520" cy="5436745"/>
              </a:xfrm>
              <a:prstGeom prst="rect">
                <a:avLst/>
              </a:prstGeom>
              <a:blipFill rotWithShape="1">
                <a:blip r:embed="rId2"/>
                <a:stretch>
                  <a:fillRect l="-2874" t="-1233" r="-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53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88686" y="940250"/>
                <a:ext cx="5922498" cy="50167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/>
                  </a:rPr>
                  <a:t> </a:t>
                </a:r>
                <a:r>
                  <a:rPr lang="en-US" sz="3200" dirty="0" err="1" smtClean="0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>
                        <a:latin typeface="Cambria Math"/>
                      </a:rPr>
                      <m:t>3</m:t>
                    </m:r>
                    <m:r>
                      <a:rPr lang="en-US" sz="3200" i="1">
                        <a:latin typeface="Cambria Math"/>
                      </a:rPr>
                      <m:t>𝑝</m:t>
                    </m:r>
                    <m:r>
                      <a:rPr lang="en-US" sz="3200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  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= 0 </a:t>
                </a:r>
              </a:p>
              <a:p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3</m:t>
                    </m:r>
                    <m:r>
                      <a:rPr lang="en-US" sz="3200" b="0" i="1" smtClean="0">
                        <a:latin typeface="Cambria Math"/>
                      </a:rPr>
                      <m:t>𝑝</m:t>
                    </m:r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= 0 </a:t>
                </a:r>
              </a:p>
              <a:p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−</m:t>
                    </m:r>
                    <m:r>
                      <a:rPr lang="en-US" sz="3200" i="1">
                        <a:latin typeface="Cambria Math"/>
                      </a:rPr>
                      <m:t>3</m:t>
                    </m:r>
                    <m:r>
                      <a:rPr lang="en-US" sz="3200" i="1">
                        <a:latin typeface="Cambria Math"/>
                      </a:rPr>
                      <m:t>𝑝</m:t>
                    </m:r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i="1">
                        <a:latin typeface="Cambria Math"/>
                      </a:rPr>
                      <m:t>2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   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= 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0 </a:t>
                </a:r>
                <a:endParaRPr lang="en-US" sz="3200" dirty="0" smtClean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2</m:t>
                    </m:r>
                    <m:r>
                      <a:rPr lang="en-US" sz="3200" i="1">
                        <a:latin typeface="Cambria Math"/>
                      </a:rPr>
                      <m:t>𝑝</m:t>
                    </m:r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𝑝</m:t>
                    </m:r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i="1">
                        <a:latin typeface="Cambria Math"/>
                      </a:rPr>
                      <m:t>2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= 0 </a:t>
                </a:r>
                <a:endParaRPr lang="en-US" sz="3200" dirty="0" smtClean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en-US" sz="3200" dirty="0" smtClean="0"/>
                  <a:t> </a:t>
                </a:r>
                <a:r>
                  <a:rPr lang="en-US" sz="3200" dirty="0" err="1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 smtClean="0"/>
                  <a:t>   P(P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</a:rPr>
                      <m:t> </m:t>
                    </m:r>
                    <m:r>
                      <a:rPr lang="en-US" sz="3200" b="0" i="1" dirty="0" smtClean="0">
                        <a:latin typeface="Cambria Math"/>
                      </a:rPr>
                      <m:t>−</m:t>
                    </m:r>
                    <m:r>
                      <a:rPr lang="en-US" sz="3200" b="0" i="1" dirty="0" smtClean="0">
                        <a:latin typeface="Cambria Math"/>
                      </a:rPr>
                      <m:t>2</m:t>
                    </m:r>
                    <m:r>
                      <a:rPr lang="en-US" sz="3200" b="0" i="1" dirty="0" smtClean="0">
                        <a:latin typeface="Cambria Math"/>
                      </a:rPr>
                      <m:t>)−</m:t>
                    </m:r>
                    <m:r>
                      <a:rPr lang="en-US" sz="3200" b="0" i="1" dirty="0" smtClean="0">
                        <a:latin typeface="Cambria Math"/>
                      </a:rPr>
                      <m:t>1</m:t>
                    </m:r>
                    <m:r>
                      <a:rPr lang="en-US" sz="3200" b="0" i="1" dirty="0" smtClean="0">
                        <a:latin typeface="Cambria Math"/>
                      </a:rPr>
                      <m:t>(</m:t>
                    </m:r>
                    <m:r>
                      <a:rPr lang="en-US" sz="3200" i="1">
                        <a:latin typeface="Cambria Math"/>
                      </a:rPr>
                      <m:t>𝑝</m:t>
                    </m:r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i="1">
                        <a:latin typeface="Cambria Math"/>
                      </a:rPr>
                      <m:t>2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)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= 0 </a:t>
                </a:r>
              </a:p>
              <a:p>
                <a:r>
                  <a:rPr lang="bn-IN" sz="3200" dirty="0" smtClean="0">
                    <a:latin typeface="NikoshBAN"/>
                  </a:rPr>
                  <a:t> </a:t>
                </a:r>
                <a:r>
                  <a:rPr lang="en-US" sz="3200" dirty="0" err="1" smtClean="0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 smtClean="0"/>
                  <a:t>(</a:t>
                </a:r>
                <a:r>
                  <a:rPr lang="en-US" sz="3200" dirty="0"/>
                  <a:t>P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</a:rPr>
                      <m:t> −</m:t>
                    </m:r>
                    <m:r>
                      <a:rPr lang="en-US" sz="3200" i="1" dirty="0">
                        <a:latin typeface="Cambria Math"/>
                      </a:rPr>
                      <m:t>2</m:t>
                    </m:r>
                    <m:r>
                      <a:rPr lang="en-US" sz="32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/>
                  <a:t> </a:t>
                </a:r>
                <a:r>
                  <a:rPr lang="en-US" sz="3200" dirty="0" smtClean="0"/>
                  <a:t>(</a:t>
                </a:r>
                <a:r>
                  <a:rPr lang="en-US" sz="3200" dirty="0"/>
                  <a:t>P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</a:rPr>
                      <m:t> −</m:t>
                    </m:r>
                    <m:r>
                      <a:rPr lang="en-US" sz="3200" b="0" i="1" dirty="0" smtClean="0">
                        <a:latin typeface="Cambria Math"/>
                      </a:rPr>
                      <m:t>1</m:t>
                    </m:r>
                    <m:r>
                      <a:rPr lang="en-US" sz="32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= 0</a:t>
                </a:r>
                <a:endParaRPr lang="en-US" sz="3200" dirty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latin typeface="NikoshBAN"/>
                    <a:cs typeface="NikoshBAN" pitchFamily="2" charset="0"/>
                  </a:rPr>
                  <a:t>হয়,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/>
                  <a:t>(P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</a:rPr>
                      <m:t> −</m:t>
                    </m:r>
                    <m:r>
                      <a:rPr lang="en-US" sz="3200" i="1" dirty="0">
                        <a:latin typeface="Cambria Math"/>
                      </a:rPr>
                      <m:t>2</m:t>
                    </m:r>
                    <m:r>
                      <a:rPr lang="en-US" sz="32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=0 </a:t>
                </a:r>
                <a:r>
                  <a:rPr lang="en-US" sz="3200" dirty="0" smtClean="0"/>
                  <a:t> </a:t>
                </a:r>
                <a:r>
                  <a:rPr lang="bn-IN" sz="3200" dirty="0" smtClean="0">
                    <a:latin typeface="NikoshBAN"/>
                  </a:rPr>
                  <a:t> </a:t>
                </a:r>
                <a:r>
                  <a:rPr lang="en-US" sz="2800" dirty="0" err="1" smtClean="0">
                    <a:latin typeface="NikoshBAN"/>
                  </a:rPr>
                  <a:t>অথবা</a:t>
                </a:r>
                <a:r>
                  <a:rPr lang="en-US" sz="2800" dirty="0" smtClean="0">
                    <a:latin typeface="NikoshBAN"/>
                  </a:rPr>
                  <a:t> </a:t>
                </a:r>
                <a:r>
                  <a:rPr lang="en-US" sz="3200" dirty="0" smtClean="0"/>
                  <a:t>  (</a:t>
                </a:r>
                <a:r>
                  <a:rPr lang="en-US" sz="3200" dirty="0"/>
                  <a:t>P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</a:rPr>
                      <m:t> −</m:t>
                    </m:r>
                    <m:r>
                      <a:rPr lang="en-US" sz="3200" i="1" dirty="0">
                        <a:latin typeface="Cambria Math"/>
                      </a:rPr>
                      <m:t>1</m:t>
                    </m:r>
                    <m:r>
                      <a:rPr lang="en-US" sz="32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= 0</a:t>
                </a:r>
                <a:r>
                  <a:rPr lang="bn-IN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:endParaRPr lang="bn-IN" sz="3200" dirty="0" smtClean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 p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= 2                   </a:t>
                </a:r>
                <a:r>
                  <a:rPr lang="en-US" sz="3200" dirty="0" err="1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 p = 1 </a:t>
                </a:r>
                <a:endParaRPr lang="en-US" sz="3200" dirty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en-US" sz="32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p </a:t>
                </a:r>
                <a:r>
                  <a:rPr lang="en-US" sz="3200" dirty="0" err="1">
                    <a:latin typeface="NikoshBAN"/>
                    <a:cs typeface="NikoshBAN" pitchFamily="2" charset="0"/>
                  </a:rPr>
                  <a:t>এর</a:t>
                </a:r>
                <a:r>
                  <a:rPr lang="en-US" sz="32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/>
                    <a:cs typeface="NikoshBAN" pitchFamily="2" charset="0"/>
                  </a:rPr>
                  <a:t>মান</a:t>
                </a:r>
                <a:r>
                  <a:rPr lang="en-US" sz="32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1,2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Ans.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dirty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endParaRPr lang="en-US" sz="3200" dirty="0">
                  <a:latin typeface="Times New Roman" pitchFamily="18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86" y="940250"/>
                <a:ext cx="5922498" cy="5016758"/>
              </a:xfrm>
              <a:prstGeom prst="rect">
                <a:avLst/>
              </a:prstGeom>
              <a:blipFill rotWithShape="1">
                <a:blip r:embed="rId2"/>
                <a:stretch>
                  <a:fillRect l="-2678" t="-1701" r="-5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896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61369" y="3064825"/>
                <a:ext cx="5370174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প্রশ্নঃ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তিনটি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ভিন্ন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বিন্দু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A(t,1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),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B(2,4) </a:t>
                </a:r>
                <a:r>
                  <a:rPr lang="en-US" sz="3200" dirty="0" err="1">
                    <a:latin typeface="NikoshBAN"/>
                    <a:cs typeface="NikoshBAN" pitchFamily="2" charset="0"/>
                  </a:rPr>
                  <a:t>এবং</a:t>
                </a:r>
                <a:r>
                  <a:rPr lang="en-US" sz="32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4000" dirty="0">
                    <a:latin typeface="Times New Roman" pitchFamily="18" charset="0"/>
                    <a:cs typeface="NikoshBAN" pitchFamily="2" charset="0"/>
                  </a:rPr>
                  <a:t>C(</a:t>
                </a:r>
                <a:r>
                  <a:rPr lang="en-US" sz="4000" dirty="0" smtClean="0">
                    <a:latin typeface="Times New Roman" pitchFamily="18" charset="0"/>
                    <a:cs typeface="NikoshBAN" pitchFamily="2" charset="0"/>
                  </a:rPr>
                  <a:t>1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, </m:t>
                    </m:r>
                    <m:r>
                      <a:rPr lang="en-US" sz="4000" i="1">
                        <a:latin typeface="Cambria Math"/>
                      </a:rPr>
                      <m:t>𝑡</m:t>
                    </m:r>
                    <m:r>
                      <a:rPr lang="en-US" sz="40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40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err="1">
                    <a:latin typeface="NikoshBAN"/>
                    <a:cs typeface="NikoshBAN" pitchFamily="2" charset="0"/>
                  </a:rPr>
                  <a:t>সমরেখ</a:t>
                </a:r>
                <a:r>
                  <a:rPr lang="en-US" sz="32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err="1">
                    <a:latin typeface="NikoshBAN"/>
                    <a:cs typeface="NikoshBAN" pitchFamily="2" charset="0"/>
                  </a:rPr>
                  <a:t>হলে</a:t>
                </a:r>
                <a:r>
                  <a:rPr lang="en-US" sz="32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/>
                    <a:cs typeface="NikoshBAN" pitchFamily="2" charset="0"/>
                  </a:rPr>
                  <a:t>t </a:t>
                </a:r>
                <a:r>
                  <a:rPr lang="en-US" sz="3200" dirty="0" err="1">
                    <a:latin typeface="NikoshBAN"/>
                    <a:cs typeface="NikoshBAN" pitchFamily="2" charset="0"/>
                  </a:rPr>
                  <a:t>এর</a:t>
                </a:r>
                <a:r>
                  <a:rPr lang="en-US" sz="32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err="1">
                    <a:latin typeface="NikoshBAN"/>
                    <a:cs typeface="NikoshBAN" pitchFamily="2" charset="0"/>
                  </a:rPr>
                  <a:t>মান</a:t>
                </a:r>
                <a:r>
                  <a:rPr lang="en-US" sz="32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err="1">
                    <a:latin typeface="NikoshBAN"/>
                    <a:cs typeface="NikoshBAN" pitchFamily="2" charset="0"/>
                  </a:rPr>
                  <a:t>নির্ণয়</a:t>
                </a:r>
                <a:r>
                  <a:rPr lang="en-US" sz="32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err="1">
                    <a:latin typeface="NikoshBAN"/>
                    <a:cs typeface="NikoshBAN" pitchFamily="2" charset="0"/>
                  </a:rPr>
                  <a:t>কর</a:t>
                </a:r>
                <a:r>
                  <a:rPr lang="en-US" sz="3200" dirty="0">
                    <a:latin typeface="NikoshBAN"/>
                    <a:cs typeface="NikoshBAN" pitchFamily="2" charset="0"/>
                  </a:rPr>
                  <a:t>। </a:t>
                </a:r>
                <a:endParaRPr lang="en-US" sz="3200" dirty="0">
                  <a:latin typeface="Times New Roman" pitchFamily="18" charset="0"/>
                  <a:cs typeface="NikoshBAN" pitchFamily="2" charset="0"/>
                </a:endParaRPr>
              </a:p>
              <a:p>
                <a:endParaRPr lang="bn-IN" sz="40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69" y="3064825"/>
                <a:ext cx="5370174" cy="2308324"/>
              </a:xfrm>
              <a:prstGeom prst="rect">
                <a:avLst/>
              </a:prstGeom>
              <a:blipFill rotWithShape="1">
                <a:blip r:embed="rId2"/>
                <a:stretch>
                  <a:fillRect l="-2951" t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52568" y="311958"/>
            <a:ext cx="4204005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 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3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318" y="282702"/>
            <a:ext cx="4572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 কাজের সমাধান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0" y="1081183"/>
                <a:ext cx="5911111" cy="67398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দেওয়া আছে,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A(t,1</a:t>
                </a:r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), B(2,4</a:t>
                </a:r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) </a:t>
                </a:r>
                <a:r>
                  <a:rPr lang="en-US" sz="2800" dirty="0" err="1">
                    <a:latin typeface="NikoshBAN"/>
                    <a:cs typeface="NikoshBAN" pitchFamily="2" charset="0"/>
                  </a:rPr>
                  <a:t>এবং</a:t>
                </a:r>
                <a:r>
                  <a:rPr lang="en-US" sz="28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C(1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, </m:t>
                    </m:r>
                    <m:r>
                      <a:rPr lang="en-US" sz="2800" i="1">
                        <a:latin typeface="Cambria Math"/>
                      </a:rPr>
                      <m:t>𝑡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>
                    <a:latin typeface="NikoshBAN"/>
                    <a:cs typeface="NikoshBAN" pitchFamily="2" charset="0"/>
                  </a:rPr>
                  <a:t> </a:t>
                </a:r>
                <a:r>
                  <a:rPr lang="bn-IN" sz="2800" dirty="0" smtClean="0">
                    <a:latin typeface="NikoshBAN"/>
                    <a:cs typeface="NikoshBAN" pitchFamily="2" charset="0"/>
                  </a:rPr>
                  <a:t>প্রদত্ত বিন্দুসমূহ । </a:t>
                </a:r>
              </a:p>
              <a:p>
                <a:r>
                  <a:rPr lang="en-US" sz="2400" dirty="0">
                    <a:latin typeface="Times New Roman" pitchFamily="18" charset="0"/>
                    <a:cs typeface="NikoshBAN" pitchFamily="2" charset="0"/>
                  </a:rPr>
                  <a:t>AB  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রেখার ঢাল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bn-IN" sz="3200" b="0" i="1" smtClean="0">
                            <a:latin typeface="Cambria Math"/>
                          </a:rPr>
                          <m:t>1</m:t>
                        </m:r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bn-I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NikoshBAN"/>
                    <a:cs typeface="NikoshBAN" pitchFamily="2" charset="0"/>
                  </a:rPr>
                  <a:t> </a:t>
                </a:r>
              </a:p>
              <a:p>
                <a:r>
                  <a:rPr lang="en-US" sz="2400" dirty="0">
                    <a:latin typeface="Times New Roman" pitchFamily="18" charset="0"/>
                    <a:cs typeface="NikoshBAN" pitchFamily="2" charset="0"/>
                  </a:rPr>
                  <a:t>AB  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রেখার ঢাল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200" dirty="0">
                    <a:latin typeface="NikoshBAN"/>
                    <a:cs typeface="NikoshBAN" pitchFamily="2" charset="0"/>
                  </a:rPr>
                  <a:t> </a:t>
                </a:r>
              </a:p>
              <a:p>
                <a:r>
                  <a:rPr lang="en-US" sz="2400" dirty="0">
                    <a:latin typeface="NikoshBAN"/>
                  </a:rPr>
                  <a:t>শর্তমতে,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2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4</m:t>
                        </m:r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</a:rPr>
                          <m:t>𝑡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NikoshBAN"/>
                  </a:rPr>
                  <a:t> </a:t>
                </a:r>
                <a:endParaRPr lang="bn-IN" sz="3200" dirty="0">
                  <a:latin typeface="NikoshBAN"/>
                </a:endParaRPr>
              </a:p>
              <a:p>
                <a:r>
                  <a:rPr lang="bn-IN" sz="3200" dirty="0" smtClean="0">
                    <a:latin typeface="NikoshBAN"/>
                  </a:rPr>
                  <a:t> </a:t>
                </a:r>
                <a:r>
                  <a:rPr lang="en-US" sz="3200" dirty="0" err="1" smtClean="0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 smtClean="0">
                    <a:latin typeface="NikoshBAN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3</m:t>
                    </m:r>
                  </m:oMath>
                </a14:m>
                <a:r>
                  <a:rPr lang="en-US" sz="3200" dirty="0" smtClean="0">
                    <a:latin typeface="NikoshBAN"/>
                    <a:cs typeface="NikoshBAN" pitchFamily="2" charset="0"/>
                  </a:rPr>
                  <a:t>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=(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𝑡</m:t>
                    </m:r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i="1">
                        <a:latin typeface="Cambria Math"/>
                      </a:rPr>
                      <m:t>2</m:t>
                    </m:r>
                    <m:r>
                      <a:rPr lang="en-US" sz="3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 smtClean="0">
                    <a:latin typeface="NikoshBAN"/>
                    <a:cs typeface="NikoshBAN" pitchFamily="2" charset="0"/>
                  </a:rPr>
                  <a:t>( 4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𝑡</m:t>
                    </m:r>
                    <m:r>
                      <a:rPr lang="en-US" sz="3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 smtClean="0">
                    <a:latin typeface="NikoshBAN"/>
                    <a:cs typeface="NikoshBAN" pitchFamily="2" charset="0"/>
                  </a:rPr>
                  <a:t>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0 </a:t>
                </a: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>
                    <a:latin typeface="NikoshBAN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3</m:t>
                    </m:r>
                  </m:oMath>
                </a14:m>
                <a:r>
                  <a:rPr lang="en-US" sz="32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4t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8</m:t>
                    </m:r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𝑡</m:t>
                    </m:r>
                  </m:oMath>
                </a14:m>
                <a:endParaRPr lang="en-US" sz="3200" dirty="0" smtClean="0">
                  <a:latin typeface="NikoshBAN"/>
                  <a:cs typeface="NikoshBAN" pitchFamily="2" charset="0"/>
                </a:endParaRPr>
              </a:p>
              <a:p>
                <a:r>
                  <a:rPr lang="bn-IN" sz="3200" dirty="0" smtClean="0">
                    <a:latin typeface="NikoshBAN"/>
                  </a:rPr>
                  <a:t> </a:t>
                </a:r>
                <a:r>
                  <a:rPr lang="en-US" sz="3200" dirty="0" err="1" smtClean="0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i="1">
                        <a:latin typeface="Cambria Math"/>
                      </a:rPr>
                      <m:t>3</m:t>
                    </m:r>
                  </m:oMath>
                </a14:m>
                <a:r>
                  <a:rPr lang="en-US" sz="32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6t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8</m:t>
                    </m:r>
                  </m:oMath>
                </a14:m>
                <a:endParaRPr lang="en-US" sz="3200" dirty="0" smtClean="0">
                  <a:latin typeface="NikoshBAN"/>
                  <a:cs typeface="NikoshBAN" pitchFamily="2" charset="0"/>
                </a:endParaRP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>
                    <a:latin typeface="NikoshBAN"/>
                  </a:rPr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6</m:t>
                    </m:r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𝑡</m:t>
                    </m:r>
                  </m:oMath>
                </a14:m>
                <a:r>
                  <a:rPr lang="en-US" sz="3200" dirty="0" smtClean="0">
                    <a:latin typeface="NikoshBAN"/>
                    <a:cs typeface="NikoshBAN" pitchFamily="2" charset="0"/>
                  </a:rPr>
                  <a:t>+8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3200" dirty="0" smtClean="0">
                    <a:latin typeface="NikoshBAN"/>
                    <a:cs typeface="NikoshBAN" pitchFamily="2" charset="0"/>
                  </a:rPr>
                  <a:t> 3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0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>
                  <a:latin typeface="NikoshBAN"/>
                  <a:cs typeface="NikoshBAN" pitchFamily="2" charset="0"/>
                </a:endParaRPr>
              </a:p>
              <a:p>
                <a:endParaRPr lang="en-US" sz="2800" dirty="0">
                  <a:latin typeface="NikoshBAN"/>
                  <a:cs typeface="NikoshBAN" pitchFamily="2" charset="0"/>
                </a:endParaRPr>
              </a:p>
              <a:p>
                <a:endParaRPr lang="en-US" sz="2800" dirty="0">
                  <a:latin typeface="NikoshBAN"/>
                  <a:cs typeface="NikoshBAN" pitchFamily="2" charset="0"/>
                </a:endParaRPr>
              </a:p>
              <a:p>
                <a:endParaRPr lang="bn-IN" sz="2800" dirty="0" smtClean="0">
                  <a:latin typeface="NikoshBAN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81183"/>
                <a:ext cx="5911111" cy="6739858"/>
              </a:xfrm>
              <a:prstGeom prst="rect">
                <a:avLst/>
              </a:prstGeom>
              <a:blipFill rotWithShape="1">
                <a:blip r:embed="rId2"/>
                <a:stretch>
                  <a:fillRect l="-2577" t="-995" b="-1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498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34185" y="934694"/>
                <a:ext cx="4876444" cy="4031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6</m:t>
                    </m:r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𝑡</m:t>
                    </m:r>
                  </m:oMath>
                </a14:m>
                <a:r>
                  <a:rPr lang="en-US" sz="3200" dirty="0">
                    <a:latin typeface="NikoshBAN"/>
                    <a:cs typeface="NikoshBAN" pitchFamily="2" charset="0"/>
                  </a:rPr>
                  <a:t>+5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0 </a:t>
                </a:r>
              </a:p>
              <a:p>
                <a:r>
                  <a:rPr lang="en-US" sz="3200" dirty="0" err="1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5</m:t>
                    </m:r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𝑡</m:t>
                    </m:r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𝑡</m:t>
                    </m:r>
                  </m:oMath>
                </a14:m>
                <a:r>
                  <a:rPr lang="en-US" sz="3200" dirty="0">
                    <a:latin typeface="NikoshBAN"/>
                    <a:cs typeface="NikoshBAN" pitchFamily="2" charset="0"/>
                  </a:rPr>
                  <a:t>+5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0 </a:t>
                </a:r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 err="1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t(t</a:t>
                </a:r>
                <a:r>
                  <a:rPr lang="en-US" sz="32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5</m:t>
                    </m:r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)</m:t>
                    </m:r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1</m:t>
                    </m:r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𝑡</m:t>
                    </m:r>
                    <m:r>
                      <a:rPr lang="en-US" sz="3200" b="0" i="0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en-US" sz="3200" dirty="0" smtClean="0">
                    <a:latin typeface="NikoshBAN"/>
                    <a:cs typeface="NikoshBAN" pitchFamily="2" charset="0"/>
                  </a:rPr>
                  <a:t>5)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0</a:t>
                </a:r>
              </a:p>
              <a:p>
                <a:r>
                  <a:rPr lang="en-US" sz="3200" dirty="0" err="1" smtClean="0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32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5</m:t>
                    </m:r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32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1</m:t>
                    </m:r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= 0 </a:t>
                </a:r>
              </a:p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32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5</m:t>
                    </m:r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= 0   </a:t>
                </a:r>
                <a:r>
                  <a:rPr lang="en-US" sz="3200" dirty="0" err="1" smtClean="0">
                    <a:latin typeface="NikoshBAN"/>
                    <a:cs typeface="Times New Roman" pitchFamily="18" charset="0"/>
                  </a:rPr>
                  <a:t>কিন্তু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t</a:t>
                </a:r>
                <a:r>
                  <a:rPr lang="en-US" sz="320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1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≠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0 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>
                    <a:latin typeface="NikoshB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3200" dirty="0" smtClean="0">
                    <a:latin typeface="NikoshBAN"/>
                  </a:rPr>
                  <a:t>t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5 </a:t>
                </a:r>
                <a:endParaRPr lang="bn-IN" sz="3200" dirty="0">
                  <a:latin typeface="Times New Roman" pitchFamily="18" charset="0"/>
                  <a:cs typeface="Narkisim" panose="020E0502050101010101" pitchFamily="34" charset="-79"/>
                </a:endParaRPr>
              </a:p>
              <a:p>
                <a:r>
                  <a:rPr lang="en-US" sz="3200" dirty="0" smtClean="0">
                    <a:latin typeface="Times New Roman" pitchFamily="18" charset="0"/>
                    <a:cs typeface="Narkisim" panose="020E0502050101010101" pitchFamily="34" charset="-79"/>
                  </a:rPr>
                  <a:t> </a:t>
                </a:r>
                <a:r>
                  <a:rPr lang="en-US" sz="3200" dirty="0">
                    <a:latin typeface="NikoshBAN"/>
                    <a:cs typeface="NikoshBAN" pitchFamily="2" charset="0"/>
                  </a:rPr>
                  <a:t>t </a:t>
                </a:r>
                <a:r>
                  <a:rPr lang="en-US" sz="3200" dirty="0" err="1">
                    <a:latin typeface="NikoshBAN"/>
                    <a:cs typeface="NikoshBAN" pitchFamily="2" charset="0"/>
                  </a:rPr>
                  <a:t>এর</a:t>
                </a:r>
                <a:r>
                  <a:rPr lang="en-US" sz="3200" dirty="0">
                    <a:latin typeface="NikoshBAN"/>
                    <a:cs typeface="NikoshBAN" pitchFamily="2" charset="0"/>
                  </a:rPr>
                  <a:t>  </a:t>
                </a:r>
                <a:r>
                  <a:rPr lang="en-US" sz="3200" dirty="0" err="1" smtClean="0">
                    <a:latin typeface="NikoshBAN"/>
                    <a:cs typeface="NikoshBAN" pitchFamily="2" charset="0"/>
                  </a:rPr>
                  <a:t>মান</a:t>
                </a:r>
                <a:r>
                  <a:rPr lang="en-US" sz="32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5 (Ans.) </a:t>
                </a:r>
                <a:endParaRPr lang="bn-IN" sz="3200" dirty="0" smtClean="0">
                  <a:latin typeface="Times New Roman" pitchFamily="18" charset="0"/>
                  <a:cs typeface="Narkisim" panose="020E0502050101010101" pitchFamily="34" charset="-79"/>
                </a:endParaRPr>
              </a:p>
              <a:p>
                <a:r>
                  <a:rPr lang="bn-IN" sz="3200" dirty="0" smtClean="0">
                    <a:latin typeface="Times New Roman" pitchFamily="18" charset="0"/>
                    <a:cs typeface="Narkisim" panose="020E0502050101010101" pitchFamily="34" charset="-79"/>
                  </a:rPr>
                  <a:t>  </a:t>
                </a:r>
                <a:endParaRPr lang="bn-IN" sz="3200" dirty="0">
                  <a:latin typeface="Times New Roman" pitchFamily="18" charset="0"/>
                  <a:cs typeface="Narkisim" panose="020E0502050101010101" pitchFamily="34" charset="-79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85" y="934694"/>
                <a:ext cx="4876444" cy="4031873"/>
              </a:xfrm>
              <a:prstGeom prst="rect">
                <a:avLst/>
              </a:prstGeom>
              <a:blipFill rotWithShape="1">
                <a:blip r:embed="rId2"/>
                <a:stretch>
                  <a:fillRect l="-3250" t="-2266" r="-4125" b="-4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6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381" y="360806"/>
            <a:ext cx="4987212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বহুনির্বাচনি প্রশ্ন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2169782"/>
                <a:ext cx="5430129" cy="4209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১</a:t>
                </a:r>
                <a:r>
                  <a:rPr lang="bn-IN" sz="2800" dirty="0" smtClean="0">
                    <a:latin typeface="Times New Roman" pitchFamily="18" charset="0"/>
                    <a:cs typeface="NikoshBAN" pitchFamily="2" charset="0"/>
                  </a:rPr>
                  <a:t>।</a:t>
                </a:r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A(2,0) ,B(7,0) </a:t>
                </a:r>
                <a:r>
                  <a:rPr lang="bn-IN" sz="2800" dirty="0" smtClean="0">
                    <a:latin typeface="Times New Roman" pitchFamily="18" charset="0"/>
                    <a:cs typeface="NikoshBAN" pitchFamily="2" charset="0"/>
                  </a:rPr>
                  <a:t>দিয়ে অতিক্রমকারী রেখার ঢাল কত? </a:t>
                </a:r>
              </a:p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ক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0                              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খ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1          </a:t>
                </a: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গ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                     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ঘ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3</a:t>
                </a:r>
                <a:endParaRPr lang="bn-IN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২। </a:t>
                </a:r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A(3,5) </a:t>
                </a:r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,B</a:t>
                </a:r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(-1,-1) </a:t>
                </a:r>
                <a:r>
                  <a:rPr lang="en-US" sz="2800" dirty="0" err="1" smtClean="0">
                    <a:latin typeface="NikoshBAN"/>
                    <a:cs typeface="NikoshBAN" pitchFamily="2" charset="0"/>
                  </a:rPr>
                  <a:t>হলে</a:t>
                </a:r>
                <a:r>
                  <a:rPr lang="en-US" sz="28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AB </a:t>
                </a:r>
                <a:r>
                  <a:rPr lang="bn-IN" sz="2800" dirty="0" smtClean="0">
                    <a:latin typeface="Times New Roman" pitchFamily="18" charset="0"/>
                    <a:cs typeface="NikoshBAN" pitchFamily="2" charset="0"/>
                  </a:rPr>
                  <a:t>রেখার </a:t>
                </a:r>
                <a:r>
                  <a:rPr lang="bn-IN" sz="2800" dirty="0">
                    <a:latin typeface="Times New Roman" pitchFamily="18" charset="0"/>
                    <a:cs typeface="NikoshBAN" pitchFamily="2" charset="0"/>
                  </a:rPr>
                  <a:t>ঢাল কত? </a:t>
                </a:r>
              </a:p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       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              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খ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 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bn-IN" sz="2800" dirty="0" smtClean="0">
                    <a:latin typeface="Times New Roman" pitchFamily="18" charset="0"/>
                    <a:cs typeface="Times New Roman" pitchFamily="18" charset="0"/>
                  </a:rPr>
                  <a:t>             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গ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bn-IN" sz="280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                   </a:t>
                </a:r>
                <a:r>
                  <a:rPr lang="bn-IN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ঘ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69782"/>
                <a:ext cx="5430129" cy="4209357"/>
              </a:xfrm>
              <a:prstGeom prst="rect">
                <a:avLst/>
              </a:prstGeom>
              <a:blipFill rotWithShape="1">
                <a:blip r:embed="rId2"/>
                <a:stretch>
                  <a:fillRect l="-2245" t="-1594" r="-4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51527" y="3085046"/>
            <a:ext cx="429074" cy="3516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06085" y="4947139"/>
            <a:ext cx="429072" cy="3516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9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7714" y="2781480"/>
            <a:ext cx="497774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ঢাল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2x+4y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=12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ঢাল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2800" dirty="0" smtClean="0">
                <a:latin typeface="Times New Roman"/>
                <a:cs typeface="NikoshBAN" pitchFamily="2" charset="0"/>
              </a:rPr>
              <a:t> </a:t>
            </a:r>
            <a:r>
              <a:rPr lang="bn-IN" sz="2800" dirty="0" smtClean="0">
                <a:latin typeface="Times New Roman"/>
                <a:cs typeface="NikoshBAN" pitchFamily="2" charset="0"/>
              </a:rPr>
              <a:t>       </a:t>
            </a:r>
            <a:r>
              <a:rPr lang="en-US" sz="2800" dirty="0" smtClean="0">
                <a:latin typeface="Times New Roman"/>
                <a:cs typeface="NikoshBAN" pitchFamily="2" charset="0"/>
              </a:rPr>
              <a:t>           </a:t>
            </a:r>
            <a:r>
              <a:rPr lang="en-US" sz="2800" dirty="0" smtClean="0"/>
              <a:t> </a:t>
            </a:r>
          </a:p>
          <a:p>
            <a:endParaRPr lang="en-US" sz="2800" dirty="0">
              <a:latin typeface="NikoshBAN"/>
            </a:endParaRPr>
          </a:p>
          <a:p>
            <a:r>
              <a:rPr lang="en-US" sz="2800" dirty="0" err="1" smtClean="0">
                <a:latin typeface="NikoshBAN"/>
              </a:rPr>
              <a:t>চিত্রে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রেখাটির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ঢাল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কত</a:t>
            </a:r>
            <a:r>
              <a:rPr lang="en-US" sz="2800" dirty="0" smtClean="0">
                <a:latin typeface="NikoshBAN"/>
              </a:rPr>
              <a:t>? </a:t>
            </a:r>
            <a:endParaRPr lang="en-US" sz="2800" dirty="0">
              <a:latin typeface="NikoshBAN"/>
            </a:endParaRP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9853" y="328114"/>
            <a:ext cx="3103419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74582" y="3764570"/>
            <a:ext cx="3628571" cy="725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492827" y="3730578"/>
            <a:ext cx="3977244" cy="605174"/>
            <a:chOff x="492827" y="3730578"/>
            <a:chExt cx="3977244" cy="605174"/>
          </a:xfrm>
        </p:grpSpPr>
        <p:sp>
          <p:nvSpPr>
            <p:cNvPr id="5" name="TextBox 4"/>
            <p:cNvSpPr txBox="1"/>
            <p:nvPr/>
          </p:nvSpPr>
          <p:spPr>
            <a:xfrm>
              <a:off x="492827" y="3966420"/>
              <a:ext cx="8349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A(-1,6</a:t>
              </a:r>
              <a:endParaRPr lang="en-US" dirty="0">
                <a:latin typeface="NikoshBAN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35170" y="3905126"/>
              <a:ext cx="8349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B(2,0)</a:t>
              </a:r>
              <a:endParaRPr lang="en-US" dirty="0">
                <a:latin typeface="NikoshBAN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74582" y="3764570"/>
              <a:ext cx="109189" cy="1405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flipH="1">
              <a:off x="4256373" y="3730578"/>
              <a:ext cx="121199" cy="7027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479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3840" y="304800"/>
            <a:ext cx="3560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সু-স্বাগতম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97" y="304800"/>
            <a:ext cx="1628043" cy="13602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323" y="152400"/>
            <a:ext cx="1628043" cy="13602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983" y="2182091"/>
            <a:ext cx="5278583" cy="420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300" y="34942"/>
            <a:ext cx="4109708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0" y="4359926"/>
                <a:ext cx="7495623" cy="1282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প্রশ্নঃ</a:t>
                </a:r>
                <a:r>
                  <a:rPr lang="en-US" sz="3200" dirty="0" err="1" smtClean="0">
                    <a:latin typeface="NikoshBAN"/>
                    <a:cs typeface="NikoshBAN" pitchFamily="2" charset="0"/>
                  </a:rPr>
                  <a:t>প্রমাণ</a:t>
                </a:r>
                <a:r>
                  <a:rPr lang="en-US" sz="32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/>
                    <a:cs typeface="NikoshBAN" pitchFamily="2" charset="0"/>
                  </a:rPr>
                  <a:t>কর</a:t>
                </a:r>
                <a:r>
                  <a:rPr lang="en-US" sz="32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/>
                    <a:cs typeface="NikoshBAN" pitchFamily="2" charset="0"/>
                  </a:rPr>
                  <a:t>যে</a:t>
                </a:r>
                <a:r>
                  <a:rPr lang="en-US" sz="3200" dirty="0" smtClean="0">
                    <a:latin typeface="NikoshBAN"/>
                    <a:cs typeface="NikoshBAN" pitchFamily="2" charset="0"/>
                  </a:rPr>
                  <a:t>,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A(a,0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), B(0,b) </a:t>
                </a:r>
                <a:r>
                  <a:rPr lang="en-US" sz="3200" dirty="0" err="1">
                    <a:latin typeface="NikoshBAN"/>
                    <a:cs typeface="NikoshBAN" pitchFamily="2" charset="0"/>
                  </a:rPr>
                  <a:t>এবং</a:t>
                </a:r>
                <a:r>
                  <a:rPr lang="en-US" sz="32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4000" dirty="0">
                    <a:latin typeface="Times New Roman" pitchFamily="18" charset="0"/>
                    <a:cs typeface="NikoshBAN" pitchFamily="2" charset="0"/>
                  </a:rPr>
                  <a:t>C(1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, </m:t>
                    </m:r>
                    <m:r>
                      <a:rPr lang="en-US" sz="4000" b="0" i="1" smtClean="0">
                        <a:latin typeface="Cambria Math"/>
                      </a:rPr>
                      <m:t>1</m:t>
                    </m:r>
                    <m:r>
                      <a:rPr lang="en-US" sz="40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40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err="1">
                    <a:latin typeface="NikoshBAN"/>
                    <a:cs typeface="NikoshBAN" pitchFamily="2" charset="0"/>
                  </a:rPr>
                  <a:t>সমরেখ</a:t>
                </a:r>
                <a:r>
                  <a:rPr lang="en-US" sz="3200" dirty="0">
                    <a:latin typeface="NikoshBAN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/>
                    <a:cs typeface="NikoshBAN" pitchFamily="2" charset="0"/>
                  </a:rPr>
                  <a:t>হবে, যদি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1 </a:t>
                </a:r>
                <a:r>
                  <a:rPr lang="bn-IN" sz="3200" dirty="0" smtClean="0">
                    <a:latin typeface="NikoshBAN"/>
                    <a:cs typeface="NikoshBAN" pitchFamily="2" charset="0"/>
                  </a:rPr>
                  <a:t>হয়। </a:t>
                </a:r>
                <a:r>
                  <a:rPr lang="en-US" sz="3200" dirty="0" smtClean="0">
                    <a:latin typeface="NikoshBAN"/>
                    <a:cs typeface="NikoshBAN" pitchFamily="2" charset="0"/>
                  </a:rPr>
                  <a:t> </a:t>
                </a:r>
                <a:endParaRPr lang="bn-IN" sz="3200" dirty="0" smtClean="0">
                  <a:ln w="11430"/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59926"/>
                <a:ext cx="7495623" cy="1282787"/>
              </a:xfrm>
              <a:prstGeom prst="rect">
                <a:avLst/>
              </a:prstGeom>
              <a:blipFill rotWithShape="1">
                <a:blip r:embed="rId3"/>
                <a:stretch>
                  <a:fillRect l="-2846" t="-6635" r="-732" b="-12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 descr="C:\Users\Tumpa\Desktop\bg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8" y="1016670"/>
            <a:ext cx="4670473" cy="2789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0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2931" y="1069146"/>
            <a:ext cx="46217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Tumpa\Desktop\New folder (2)\r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982" y="2799471"/>
            <a:ext cx="3924886" cy="277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9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764" y="4996045"/>
            <a:ext cx="67507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পারছ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bn-IN" sz="28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6763" y="682171"/>
            <a:ext cx="4073979" cy="3788229"/>
            <a:chOff x="236764" y="1190171"/>
            <a:chExt cx="3416300" cy="2934607"/>
          </a:xfrm>
        </p:grpSpPr>
        <p:pic>
          <p:nvPicPr>
            <p:cNvPr id="1026" name="Picture 2" descr="C:\Users\Molina\Desktop\uy67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764" y="1190171"/>
              <a:ext cx="3416300" cy="2934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994226" y="2472808"/>
              <a:ext cx="362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44914" y="1625600"/>
              <a:ext cx="362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2915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2873" y="3602182"/>
            <a:ext cx="347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5566" y="3020773"/>
            <a:ext cx="4946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/>
                <a:cs typeface="NikoshBAN" pitchFamily="2" charset="0"/>
              </a:rPr>
              <a:t>সরলরেখার</a:t>
            </a:r>
            <a:r>
              <a:rPr lang="en-US" sz="5400" dirty="0" smtClean="0">
                <a:latin typeface="NikoshBAN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/>
                <a:cs typeface="NikoshBAN" pitchFamily="2" charset="0"/>
              </a:rPr>
              <a:t>ঢাল</a:t>
            </a:r>
            <a:endParaRPr lang="bn-IN" sz="5400" dirty="0" smtClean="0">
              <a:latin typeface="NikoshBAN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60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9515" y="471906"/>
            <a:ext cx="4904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আচরনিক উদ্দেশ্য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516" y="3165452"/>
            <a:ext cx="57252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সরলরেখার ঢাল কী তা বলতে  পারবে 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সরলরেখার ঢাল নির্ণয় করতে পারবে।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 বিন্দুটির সমরেখ নির্ণয় করতে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290648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8560" y="2661062"/>
            <a:ext cx="586377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কোন সরলরেখার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অক্ষের ধনাত্নক দিকের সাথে যে কোণ উৎপন্ন করে তার ত্রিকোণমিতিক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tangent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কে সরলরেখার ঢাল বলে। ঢালকে সাধারণত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দ্বারা সূচিত করা হয়।  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bn-IN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3178" y="228281"/>
            <a:ext cx="2975317" cy="2085591"/>
            <a:chOff x="5959425" y="2176920"/>
            <a:chExt cx="2975317" cy="2085591"/>
          </a:xfrm>
        </p:grpSpPr>
        <p:grpSp>
          <p:nvGrpSpPr>
            <p:cNvPr id="7" name="Group 6"/>
            <p:cNvGrpSpPr/>
            <p:nvPr/>
          </p:nvGrpSpPr>
          <p:grpSpPr>
            <a:xfrm>
              <a:off x="5959425" y="2176920"/>
              <a:ext cx="2975317" cy="2085591"/>
              <a:chOff x="6168683" y="4009292"/>
              <a:chExt cx="2975317" cy="2085591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V="1">
                <a:off x="6386732" y="5233183"/>
                <a:ext cx="2377440" cy="984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00070" y="4193958"/>
                <a:ext cx="182880" cy="1784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6752492" y="4262511"/>
                <a:ext cx="1350499" cy="146304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ight Brace 11"/>
              <p:cNvSpPr/>
              <p:nvPr/>
            </p:nvSpPr>
            <p:spPr>
              <a:xfrm>
                <a:off x="7684477" y="4769422"/>
                <a:ext cx="193431" cy="512997"/>
              </a:xfrm>
              <a:prstGeom prst="rightBrac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102991" y="4009292"/>
                <a:ext cx="4360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8707902" y="5244906"/>
                <a:ext cx="4360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X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7758332" y="5725551"/>
                    <a:ext cx="4360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2" name="TextBox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58332" y="5725551"/>
                    <a:ext cx="436098" cy="369332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6168683" y="5356219"/>
                    <a:ext cx="4360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" name="TextBox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68683" y="5356219"/>
                    <a:ext cx="436098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7" name="TextBox 16"/>
              <p:cNvSpPr txBox="1"/>
              <p:nvPr/>
            </p:nvSpPr>
            <p:spPr>
              <a:xfrm>
                <a:off x="6921304" y="5699201"/>
                <a:ext cx="4360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564901" y="4077845"/>
                <a:ext cx="4360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Y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877908" y="4809365"/>
                <a:ext cx="4360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flipV="1">
                <a:off x="7239584" y="5132530"/>
                <a:ext cx="207499" cy="461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7343333" y="5132530"/>
                <a:ext cx="103751" cy="14988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7172763" y="3154515"/>
                  <a:ext cx="43609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2763" y="3154515"/>
                  <a:ext cx="436098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44481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olina\Desktop\ম্াৈ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29" y="1360100"/>
            <a:ext cx="4698609" cy="376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6229" y="508782"/>
            <a:ext cx="48445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সরলরেখার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ঢাল নির্ণয় সূত্র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05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5145" y="2016553"/>
                <a:ext cx="6037942" cy="32826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cs typeface="NikoshBAN" pitchFamily="2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সমাধান, </a:t>
                </a:r>
              </a:p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এখানে, </a:t>
                </a:r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A(3,5) </a:t>
                </a:r>
                <a:r>
                  <a:rPr lang="en-US" sz="2800" dirty="0" err="1">
                    <a:latin typeface="NikoshBAN"/>
                    <a:cs typeface="NikoshBAN" pitchFamily="2" charset="0"/>
                  </a:rPr>
                  <a:t>এবং</a:t>
                </a:r>
                <a:r>
                  <a:rPr lang="en-US" sz="28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 B(-1,-</a:t>
                </a:r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1)</a:t>
                </a:r>
                <a:r>
                  <a:rPr lang="bn-IN" sz="28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প্রদত্ত বিন্দুদ্বয়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  <a:endParaRPr lang="bn-IN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8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AB 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রেখার ঢাল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2800" dirty="0">
                    <a:latin typeface="NikoshBAN" pitchFamily="2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NikoshBAN" pitchFamily="2" charset="0"/>
                    <a:cs typeface="Times New Roman" pitchFamily="18" charset="0"/>
                  </a:rPr>
                  <a:t>                          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                       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45" y="2016553"/>
                <a:ext cx="6037942" cy="3282694"/>
              </a:xfrm>
              <a:prstGeom prst="rect">
                <a:avLst/>
              </a:prstGeom>
              <a:blipFill rotWithShape="1">
                <a:blip r:embed="rId3"/>
                <a:stretch>
                  <a:fillRect l="-2121" t="-929" b="-1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45144" y="106868"/>
            <a:ext cx="60379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A(3,5) </a:t>
            </a:r>
            <a:r>
              <a:rPr lang="en-US" sz="2800" dirty="0" err="1" smtClean="0">
                <a:latin typeface="NikoshBAN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 B(-1,-1)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বিন্দুগামী সরলরেখার ঢাল নির্ণয় কর।</a:t>
            </a:r>
            <a:endParaRPr lang="bn-IN" sz="28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2773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" y="1991970"/>
                <a:ext cx="5791200" cy="34651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সমাধান,</a:t>
                </a:r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এখানে, </a:t>
                </a:r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A(t,t+1) </a:t>
                </a:r>
                <a:r>
                  <a:rPr lang="en-US" sz="2800" dirty="0" err="1">
                    <a:latin typeface="NikoshBAN"/>
                    <a:cs typeface="NikoshBAN" pitchFamily="2" charset="0"/>
                  </a:rPr>
                  <a:t>এবং</a:t>
                </a:r>
                <a:r>
                  <a:rPr lang="en-US" sz="28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 B(3t,5t+1)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প্রদত্ত বিন্দুদ্বয়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  <a:endParaRPr lang="bn-IN" sz="28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800" i="1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AB 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রেখার ঢাল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5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3200" b="0" i="1" smtClean="0">
                            <a:latin typeface="Cambria Math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200" dirty="0">
                    <a:latin typeface="NikoshBAN" pitchFamily="2" charset="0"/>
                    <a:cs typeface="Times New Roman" pitchFamily="18" charset="0"/>
                  </a:rPr>
                  <a:t>                             </a:t>
                </a:r>
                <a:r>
                  <a:rPr lang="en-US" sz="3200" dirty="0" smtClean="0">
                    <a:latin typeface="NikoshBAN" pitchFamily="2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                           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2 Ans.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1991970"/>
                <a:ext cx="5791200" cy="3465179"/>
              </a:xfrm>
              <a:prstGeom prst="rect">
                <a:avLst/>
              </a:prstGeom>
              <a:blipFill rotWithShape="1">
                <a:blip r:embed="rId2"/>
                <a:stretch>
                  <a:fillRect l="-2632" t="-2289" b="-1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2204" y="163845"/>
            <a:ext cx="56038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প্রশ্নঃ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A(t,t+1) </a:t>
            </a:r>
            <a:r>
              <a:rPr lang="en-US" sz="2800" dirty="0" err="1">
                <a:latin typeface="NikoshBAN"/>
                <a:cs typeface="NikoshBAN" pitchFamily="2" charset="0"/>
              </a:rPr>
              <a:t>এবং</a:t>
            </a:r>
            <a:r>
              <a:rPr lang="en-US" sz="2800" dirty="0">
                <a:latin typeface="NikoshBAN"/>
                <a:cs typeface="NikoshBAN" pitchFamily="2" charset="0"/>
              </a:rPr>
              <a:t> </a:t>
            </a:r>
            <a:r>
              <a:rPr lang="en-US" sz="2800" dirty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B(3t,5t+1)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বিন্দুগামী সরলরেখার ঢাল নির্ণয় কর।</a:t>
            </a:r>
            <a:endParaRPr lang="bn-IN" sz="2800" dirty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n-IN" sz="28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706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44397</TotalTime>
  <Words>1169</Words>
  <Application>Microsoft Office PowerPoint</Application>
  <PresentationFormat>On-screen Show (4:3)</PresentationFormat>
  <Paragraphs>129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Debdas</dc:creator>
  <cp:lastModifiedBy>Molina</cp:lastModifiedBy>
  <cp:revision>4881</cp:revision>
  <dcterms:created xsi:type="dcterms:W3CDTF">2015-11-14T15:10:43Z</dcterms:created>
  <dcterms:modified xsi:type="dcterms:W3CDTF">2020-06-18T12:52:36Z</dcterms:modified>
</cp:coreProperties>
</file>