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3" r:id="rId4"/>
    <p:sldId id="259" r:id="rId5"/>
    <p:sldId id="260" r:id="rId6"/>
    <p:sldId id="262" r:id="rId7"/>
    <p:sldId id="263" r:id="rId8"/>
    <p:sldId id="270" r:id="rId9"/>
    <p:sldId id="271" r:id="rId10"/>
    <p:sldId id="265" r:id="rId11"/>
    <p:sldId id="266" r:id="rId12"/>
    <p:sldId id="269" r:id="rId13"/>
    <p:sldId id="276" r:id="rId14"/>
    <p:sldId id="268" r:id="rId15"/>
    <p:sldId id="267" r:id="rId16"/>
    <p:sldId id="278" r:id="rId17"/>
    <p:sldId id="280" r:id="rId18"/>
    <p:sldId id="282" r:id="rId19"/>
    <p:sldId id="284" r:id="rId20"/>
    <p:sldId id="283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1A1"/>
    <a:srgbClr val="F6F3A3"/>
    <a:srgbClr val="33CC33"/>
    <a:srgbClr val="7A787B"/>
    <a:srgbClr val="E7E7A1"/>
    <a:srgbClr val="6F9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6188-AE78-4350-9503-1DEEDBD35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CA697-0DD4-4E93-9690-3A0682E7E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825AC-1599-49A0-B872-CD3B5B82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87355-DE3F-4EFD-9D27-38D91996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F2141-1B2D-4FB5-BC98-BED40511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7A40-9329-4617-A139-6C3D0F07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B5518-1DB9-4789-A720-C44830EB8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026B-F95F-480D-97AD-47707CF5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CDFBA-5B26-4305-B2C9-2BEC07E7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707EC-87B0-45D7-9A9E-C14D9B36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29BB8B-56B5-452F-9C89-314C31C58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7C4A9-B014-4410-B18A-D7EA8405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FF9C3-AB3B-4BAF-B841-2784AACA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DA01D-C451-426D-9E98-D34CFFB9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986F8-2D49-46DE-8E26-3B8BD304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395F-655C-46FF-8729-D120C254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CBE0A-16BD-4E3B-9AEB-49D89870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AD55F-CF73-488F-80D7-73C351C7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E807A-C212-4C9A-8738-B8504C3D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9E33-DE60-4BB3-B7DA-2410F46E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ADFD-E631-47A7-88B3-E0D5DEC8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6D988-2456-4474-9958-2A6AAAAE9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39E2-6C63-4B91-B92B-9115BCC7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775E2-C52D-408D-8F0A-D53AF791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9BCE-1CFF-4C49-BA39-64B35E78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90A2-695C-480C-BB11-BA13C6F1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E621-7A8F-4741-94E5-5699D9D0F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C459D-3D1F-4538-B04D-737F13728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DE730-14A4-4C9E-B976-08201236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C8952-AC39-4B24-B69D-6DBA5DC5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4E4D1-3776-4C12-B988-50FF8AB1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8779-A943-431B-B2A5-D94403369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A511A-1972-496E-9EFD-0F590AF1F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A329D-774D-47BF-919F-11917B59D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19213-F0DB-4333-9639-3F90DE553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F8903-2D2E-4A5B-B9A6-884BD78BA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3725E-A1C4-41D9-B9D1-B08D302E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09FF3-2AD5-474A-ACF3-92CCD935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74F97-AC53-499A-B045-1C2B3EE8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2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DDEE-12DD-41C4-9954-0E28A5E9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E15AC-F32E-4D05-915A-7BC11681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37956-6E5A-42D5-9078-3F84F260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BCA8C-E162-4C77-A89B-55F8644D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1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B038F8-0A15-426D-8A35-9816B5A802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F0F73-3CC6-4F65-A87A-EA68A1F4F415}"/>
              </a:ext>
            </a:extLst>
          </p:cNvPr>
          <p:cNvSpPr/>
          <p:nvPr/>
        </p:nvSpPr>
        <p:spPr>
          <a:xfrm>
            <a:off x="335280" y="274320"/>
            <a:ext cx="11521440" cy="6309360"/>
          </a:xfrm>
          <a:prstGeom prst="rect">
            <a:avLst/>
          </a:prstGeom>
          <a:gradFill flip="none" rotWithShape="1">
            <a:gsLst>
              <a:gs pos="5000">
                <a:schemeClr val="bg1">
                  <a:lumMod val="95000"/>
                </a:schemeClr>
              </a:gs>
              <a:gs pos="60000">
                <a:schemeClr val="accent6">
                  <a:lumMod val="20000"/>
                  <a:lumOff val="80000"/>
                </a:schemeClr>
              </a:gs>
              <a:gs pos="31000">
                <a:schemeClr val="bg1">
                  <a:lumMod val="88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002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1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EF23-8C50-4BAA-BDAB-9F00B66D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96E5-244E-49A0-BA8E-98A98B4ED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1026C-68C2-4D23-8667-BB7EE340C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D4E68-9A5E-404F-8F4A-020553BF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87EF5-385E-4FE8-A878-D34644FF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B7A5A-33B1-42D3-BBC4-6CFDE6ED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7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746E-EC45-48E4-8BA3-9D97FA05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4C794-E668-481A-B20F-B8DE9E2AF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6CCD7-5C47-4ED7-BF33-C2D406ACB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AF9D4-1C39-41EE-A3B3-C097592C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EB22E-EACB-4F67-B9A4-66F4EC7E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4D679-A1EB-477F-A38B-23ABB476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1000">
              <a:srgbClr val="33CC33">
                <a:tint val="44500"/>
                <a:satMod val="160000"/>
                <a:alpha val="74000"/>
                <a:lumMod val="63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2A1A7-97A9-49D3-8242-7F1D5421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FDE0F-8557-4549-8829-45F13DAA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8155D-86FB-49F8-ACD4-5380BA1CE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9EC6D-3150-47C2-A613-09316E0C246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F232A-02AE-4292-9A5F-E9A10F824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8A14E-FEBE-4A12-BEDD-D269E6847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A7C-C3E7-4835-9DA8-18FE2480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6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17" Type="http://schemas.openxmlformats.org/officeDocument/2006/relationships/image" Target="../media/image101.png"/><Relationship Id="rId2" Type="http://schemas.openxmlformats.org/officeDocument/2006/relationships/image" Target="../media/image86.jpe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11" Type="http://schemas.openxmlformats.org/officeDocument/2006/relationships/image" Target="../media/image95.jpe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jpeg"/><Relationship Id="rId4" Type="http://schemas.openxmlformats.org/officeDocument/2006/relationships/image" Target="../media/image88.png"/><Relationship Id="rId9" Type="http://schemas.openxmlformats.org/officeDocument/2006/relationships/image" Target="../media/image93.jpeg"/><Relationship Id="rId14" Type="http://schemas.openxmlformats.org/officeDocument/2006/relationships/image" Target="../media/image9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jpeg"/><Relationship Id="rId18" Type="http://schemas.openxmlformats.org/officeDocument/2006/relationships/image" Target="../media/image101.png"/><Relationship Id="rId3" Type="http://schemas.openxmlformats.org/officeDocument/2006/relationships/image" Target="../media/image103.jpeg"/><Relationship Id="rId7" Type="http://schemas.openxmlformats.org/officeDocument/2006/relationships/image" Target="../media/image107.png"/><Relationship Id="rId12" Type="http://schemas.openxmlformats.org/officeDocument/2006/relationships/image" Target="../media/image112.jpeg"/><Relationship Id="rId17" Type="http://schemas.openxmlformats.org/officeDocument/2006/relationships/image" Target="../media/image117.png"/><Relationship Id="rId2" Type="http://schemas.openxmlformats.org/officeDocument/2006/relationships/image" Target="../media/image102.jpe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jpe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33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12" Type="http://schemas.openxmlformats.org/officeDocument/2006/relationships/image" Target="../media/image132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11" Type="http://schemas.openxmlformats.org/officeDocument/2006/relationships/image" Target="../media/image131.jpeg"/><Relationship Id="rId5" Type="http://schemas.openxmlformats.org/officeDocument/2006/relationships/image" Target="../media/image125.jpeg"/><Relationship Id="rId15" Type="http://schemas.openxmlformats.org/officeDocument/2006/relationships/image" Target="../media/image135.jpeg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Relationship Id="rId14" Type="http://schemas.openxmlformats.org/officeDocument/2006/relationships/image" Target="../media/image1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7" Type="http://schemas.openxmlformats.org/officeDocument/2006/relationships/image" Target="../media/image141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13" Type="http://schemas.openxmlformats.org/officeDocument/2006/relationships/image" Target="../media/image153.png"/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12" Type="http://schemas.openxmlformats.org/officeDocument/2006/relationships/image" Target="../media/image152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11" Type="http://schemas.openxmlformats.org/officeDocument/2006/relationships/image" Target="../media/image151.jpeg"/><Relationship Id="rId5" Type="http://schemas.openxmlformats.org/officeDocument/2006/relationships/image" Target="../media/image145.jpeg"/><Relationship Id="rId10" Type="http://schemas.openxmlformats.org/officeDocument/2006/relationships/image" Target="../media/image150.png"/><Relationship Id="rId4" Type="http://schemas.openxmlformats.org/officeDocument/2006/relationships/image" Target="../media/image144.jpeg"/><Relationship Id="rId9" Type="http://schemas.openxmlformats.org/officeDocument/2006/relationships/image" Target="../media/image149.jpg"/><Relationship Id="rId14" Type="http://schemas.openxmlformats.org/officeDocument/2006/relationships/image" Target="../media/image1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1.wdp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9.jpeg"/><Relationship Id="rId21" Type="http://schemas.openxmlformats.org/officeDocument/2006/relationships/image" Target="../media/image66.jpeg"/><Relationship Id="rId7" Type="http://schemas.openxmlformats.org/officeDocument/2006/relationships/image" Target="../media/image53.jpe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48.jpeg"/><Relationship Id="rId16" Type="http://schemas.openxmlformats.org/officeDocument/2006/relationships/image" Target="../media/image61.png"/><Relationship Id="rId20" Type="http://schemas.openxmlformats.org/officeDocument/2006/relationships/image" Target="../media/image65.jpe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6.png"/><Relationship Id="rId24" Type="http://schemas.openxmlformats.org/officeDocument/2006/relationships/image" Target="../media/image69.jpeg"/><Relationship Id="rId5" Type="http://schemas.openxmlformats.org/officeDocument/2006/relationships/image" Target="../media/image51.jpeg"/><Relationship Id="rId15" Type="http://schemas.openxmlformats.org/officeDocument/2006/relationships/image" Target="../media/image60.png"/><Relationship Id="rId23" Type="http://schemas.openxmlformats.org/officeDocument/2006/relationships/image" Target="../media/image68.jpe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50.jpe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4CD36-91A0-4E4E-AEDD-22ADEAADE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493"/>
            <a:ext cx="11568546" cy="6334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7E34AD-FBD0-4EE6-9FB1-3B61DA0E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61537" y="4267200"/>
            <a:ext cx="10668925" cy="198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7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যেভাবে তৈরি হয় ক্রিকেটার? | প্রথম আলো">
            <a:extLst>
              <a:ext uri="{FF2B5EF4-FFF2-40B4-BE49-F238E27FC236}">
                <a16:creationId xmlns:a16="http://schemas.microsoft.com/office/drawing/2014/main" id="{A4E11416-D1C7-49DB-B340-F9B05BE6D93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5" y="302597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যে কারণে বই পড়া দরকার প্রতিদিন">
            <a:extLst>
              <a:ext uri="{FF2B5EF4-FFF2-40B4-BE49-F238E27FC236}">
                <a16:creationId xmlns:a16="http://schemas.microsoft.com/office/drawing/2014/main" id="{9299244F-4E89-4839-A8DE-E4B74E4F9A9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45" y="295315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এসএসসি শুরু ৩ ফেব্রুয়ারি">
            <a:extLst>
              <a:ext uri="{FF2B5EF4-FFF2-40B4-BE49-F238E27FC236}">
                <a16:creationId xmlns:a16="http://schemas.microsoft.com/office/drawing/2014/main" id="{BC6ADD1D-E0DD-4B7F-B9F5-B40D736E11C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65" y="298956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5FB8BC-D4F6-442F-ACA6-D16645535C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8858" r="38761" b="37775"/>
          <a:stretch/>
        </p:blipFill>
        <p:spPr>
          <a:xfrm>
            <a:off x="4175092" y="249634"/>
            <a:ext cx="3752105" cy="510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38-4EDC-4FA7-8337-74F9CD163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174" y="5894749"/>
            <a:ext cx="3572566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3A20CA-66FC-4E4A-A22D-1AF45552B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708" y="5830324"/>
            <a:ext cx="3578662" cy="963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24F988-0D22-495B-AF96-57BAF6086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3338" y="5765898"/>
            <a:ext cx="3578662" cy="9632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23023E-8D0B-4C0F-9DF2-E01B979C20CC}"/>
              </a:ext>
            </a:extLst>
          </p:cNvPr>
          <p:cNvSpPr/>
          <p:nvPr/>
        </p:nvSpPr>
        <p:spPr>
          <a:xfrm>
            <a:off x="592720" y="425023"/>
            <a:ext cx="1100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এরা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করছে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5D5-367D-479D-9AE7-0826F8FCAE47}"/>
              </a:ext>
            </a:extLst>
          </p:cNvPr>
          <p:cNvSpPr/>
          <p:nvPr/>
        </p:nvSpPr>
        <p:spPr>
          <a:xfrm>
            <a:off x="2754116" y="1210317"/>
            <a:ext cx="7406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কাজগুলো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কখন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সমস্যা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097B81-8C0B-4750-8B7A-2B82F876B251}"/>
              </a:ext>
            </a:extLst>
          </p:cNvPr>
          <p:cNvSpPr/>
          <p:nvPr/>
        </p:nvSpPr>
        <p:spPr>
          <a:xfrm>
            <a:off x="4656031" y="1177186"/>
            <a:ext cx="7406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কিশোর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সময়ে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6EF8B-FC79-40E5-8A10-9BAC8852A713}"/>
              </a:ext>
            </a:extLst>
          </p:cNvPr>
          <p:cNvSpPr/>
          <p:nvPr/>
        </p:nvSpPr>
        <p:spPr>
          <a:xfrm>
            <a:off x="3412825" y="1153782"/>
            <a:ext cx="7406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2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1" grpId="1"/>
      <p:bldP spid="14" grpId="0"/>
      <p:bldP spid="14" grpId="1"/>
      <p:bldP spid="15" grpId="0" build="allAtOnce"/>
      <p:bldP spid="15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প্রতিবন্ধী সন্তানদের নিয়ে আবুল কাশেমের মানবেতর জীবনযাপন!">
            <a:extLst>
              <a:ext uri="{FF2B5EF4-FFF2-40B4-BE49-F238E27FC236}">
                <a16:creationId xmlns:a16="http://schemas.microsoft.com/office/drawing/2014/main" id="{8122FCF6-144E-4BA6-A0F5-87D66BF0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55" y="2324727"/>
            <a:ext cx="3807333" cy="32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পরিবেশ দূষনে বছরে ক্ষতি ৬৫০ কোটি ডলার: বিশ্বব্যাংক">
            <a:extLst>
              <a:ext uri="{FF2B5EF4-FFF2-40B4-BE49-F238E27FC236}">
                <a16:creationId xmlns:a16="http://schemas.microsoft.com/office/drawing/2014/main" id="{1742B757-72C5-49C1-9750-CB65A36C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0" y="2421910"/>
            <a:ext cx="3807333" cy="30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0EBC7D-4D39-45FA-9FAB-65FC8C1195F4}"/>
              </a:ext>
            </a:extLst>
          </p:cNvPr>
          <p:cNvSpPr/>
          <p:nvPr/>
        </p:nvSpPr>
        <p:spPr>
          <a:xfrm>
            <a:off x="568119" y="398364"/>
            <a:ext cx="339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5C9F71-46A5-4D1C-98E2-632AEE647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30" y="5642450"/>
            <a:ext cx="4438273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298B6-9D04-48DB-AC29-ECDB43FC0F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356" b="32901"/>
          <a:stretch/>
        </p:blipFill>
        <p:spPr>
          <a:xfrm>
            <a:off x="9139927" y="5651126"/>
            <a:ext cx="1382931" cy="646331"/>
          </a:xfrm>
          <a:prstGeom prst="rect">
            <a:avLst/>
          </a:prstGeom>
        </p:spPr>
      </p:pic>
      <p:pic>
        <p:nvPicPr>
          <p:cNvPr id="20" name="Picture 2" descr="বাংলাদেশিদের সম্পদ বৃদ্ধি ১ লাখ ৬৩ হাজার কোটি টাকা&amp;#39; | জাতীয় | The Daily  Ittefaq">
            <a:extLst>
              <a:ext uri="{FF2B5EF4-FFF2-40B4-BE49-F238E27FC236}">
                <a16:creationId xmlns:a16="http://schemas.microsoft.com/office/drawing/2014/main" id="{80863DAB-9AA2-40AC-BE88-F971D9A7B96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9" y="902706"/>
            <a:ext cx="26517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F1D73F-0A6F-4A5D-BB4E-5CB7FF98260C}"/>
              </a:ext>
            </a:extLst>
          </p:cNvPr>
          <p:cNvSpPr txBox="1"/>
          <p:nvPr/>
        </p:nvSpPr>
        <p:spPr>
          <a:xfrm>
            <a:off x="773796" y="3069470"/>
            <a:ext cx="200000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ৈ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</a:p>
        </p:txBody>
      </p:sp>
      <p:pic>
        <p:nvPicPr>
          <p:cNvPr id="22" name="Picture 4" descr="বাবা মায়ের ঝগড়া কী প্রভাব ফেলে শিশুর উপর - শীর্ষবিন্দু">
            <a:extLst>
              <a:ext uri="{FF2B5EF4-FFF2-40B4-BE49-F238E27FC236}">
                <a16:creationId xmlns:a16="http://schemas.microsoft.com/office/drawing/2014/main" id="{959F2922-FEB4-4CFB-ACD1-3E4CC71679B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875653"/>
            <a:ext cx="26517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676A84-CDC0-4E33-900C-D67AF2DDFF2C}"/>
              </a:ext>
            </a:extLst>
          </p:cNvPr>
          <p:cNvSpPr txBox="1"/>
          <p:nvPr/>
        </p:nvSpPr>
        <p:spPr>
          <a:xfrm>
            <a:off x="5454576" y="3163439"/>
            <a:ext cx="1715482" cy="3145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</a:p>
        </p:txBody>
      </p:sp>
      <p:pic>
        <p:nvPicPr>
          <p:cNvPr id="24" name="Picture 6" descr="Chant these mantras to get rid of family problems dgtl - Anandabazar">
            <a:extLst>
              <a:ext uri="{FF2B5EF4-FFF2-40B4-BE49-F238E27FC236}">
                <a16:creationId xmlns:a16="http://schemas.microsoft.com/office/drawing/2014/main" id="{F747375F-542E-45A9-9B55-B9A4A760F87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88" y="834115"/>
            <a:ext cx="26517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426809-0F29-4A4B-B639-E1BF0BDA86FF}"/>
              </a:ext>
            </a:extLst>
          </p:cNvPr>
          <p:cNvSpPr txBox="1"/>
          <p:nvPr/>
        </p:nvSpPr>
        <p:spPr>
          <a:xfrm>
            <a:off x="1482489" y="6223899"/>
            <a:ext cx="93371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হতাশা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6" name="Picture 8" descr="হতাশা ও বিপদ-মুসিবতে করণীয়">
            <a:extLst>
              <a:ext uri="{FF2B5EF4-FFF2-40B4-BE49-F238E27FC236}">
                <a16:creationId xmlns:a16="http://schemas.microsoft.com/office/drawing/2014/main" id="{7D16A1A6-A2D7-43E8-AC1E-CC3BC957E74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7" y="4012058"/>
            <a:ext cx="26517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বাংলাদেশ সহ মাত্র পাঁচটি দেশেই বিশ্বের অর্ধেক গরীব! | 733952 | কালের কণ্ঠ |  kalerkantho">
            <a:extLst>
              <a:ext uri="{FF2B5EF4-FFF2-40B4-BE49-F238E27FC236}">
                <a16:creationId xmlns:a16="http://schemas.microsoft.com/office/drawing/2014/main" id="{B6647419-9945-4DAD-84D5-5A62E07E738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09" y="3897779"/>
            <a:ext cx="26517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058890-36E4-4D9E-9639-EAE763EF164E}"/>
              </a:ext>
            </a:extLst>
          </p:cNvPr>
          <p:cNvSpPr txBox="1"/>
          <p:nvPr/>
        </p:nvSpPr>
        <p:spPr>
          <a:xfrm>
            <a:off x="9144000" y="2726096"/>
            <a:ext cx="161404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্ছেদ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BE8EF2-EA42-46C3-9ADE-49CD9BAD1593}"/>
              </a:ext>
            </a:extLst>
          </p:cNvPr>
          <p:cNvSpPr txBox="1"/>
          <p:nvPr/>
        </p:nvSpPr>
        <p:spPr>
          <a:xfrm>
            <a:off x="8882069" y="6159092"/>
            <a:ext cx="2366339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</a:p>
        </p:txBody>
      </p:sp>
      <p:pic>
        <p:nvPicPr>
          <p:cNvPr id="30" name="Picture 8" descr="স্বাধীনতা দিবসে সাংস্কৃতিক অনুষ্ঠান | সারাদেশ বিনোদন | The Daily Ittefaq">
            <a:extLst>
              <a:ext uri="{FF2B5EF4-FFF2-40B4-BE49-F238E27FC236}">
                <a16:creationId xmlns:a16="http://schemas.microsoft.com/office/drawing/2014/main" id="{145E4909-1E21-4338-BDF1-BA95FA2430A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27" y="3677393"/>
            <a:ext cx="32918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নেয়ামত যখন ঘুম হয় - তখন তা ধনী গরিব বিচার করে না | habibhosenঅপু | Flickr">
            <a:extLst>
              <a:ext uri="{FF2B5EF4-FFF2-40B4-BE49-F238E27FC236}">
                <a16:creationId xmlns:a16="http://schemas.microsoft.com/office/drawing/2014/main" id="{811E4397-6554-4C9B-8DCE-C88F92F2BDB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9" y="1128565"/>
            <a:ext cx="32918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মিঃ গরিব (@XtnbyMjp58wkDvC) | Twitter">
            <a:extLst>
              <a:ext uri="{FF2B5EF4-FFF2-40B4-BE49-F238E27FC236}">
                <a16:creationId xmlns:a16="http://schemas.microsoft.com/office/drawing/2014/main" id="{35CDE4DA-9D07-4031-9DFB-8A494E27A3C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08" y="1071030"/>
            <a:ext cx="32918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7144DD5-E80B-4189-929F-6E30CFBD0A50}"/>
              </a:ext>
            </a:extLst>
          </p:cNvPr>
          <p:cNvSpPr txBox="1"/>
          <p:nvPr/>
        </p:nvSpPr>
        <p:spPr>
          <a:xfrm>
            <a:off x="7906043" y="566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4" name="Picture 6" descr="খেলাধুলা ও বিনোদন - নলকুড়া ইউনিয়ন">
            <a:extLst>
              <a:ext uri="{FF2B5EF4-FFF2-40B4-BE49-F238E27FC236}">
                <a16:creationId xmlns:a16="http://schemas.microsoft.com/office/drawing/2014/main" id="{ABBA19D8-E43E-45A9-8F9A-6962E5B5C3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7" y="3586190"/>
            <a:ext cx="32918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9D02C5E-DF3E-42CB-97FD-981E769B8B2D}"/>
              </a:ext>
            </a:extLst>
          </p:cNvPr>
          <p:cNvGrpSpPr/>
          <p:nvPr/>
        </p:nvGrpSpPr>
        <p:grpSpPr>
          <a:xfrm>
            <a:off x="4247041" y="1492055"/>
            <a:ext cx="3454400" cy="983144"/>
            <a:chOff x="4028021" y="1208514"/>
            <a:chExt cx="3454400" cy="983144"/>
          </a:xfrm>
        </p:grpSpPr>
        <p:sp>
          <p:nvSpPr>
            <p:cNvPr id="36" name="Arrow: Left-Right 35">
              <a:extLst>
                <a:ext uri="{FF2B5EF4-FFF2-40B4-BE49-F238E27FC236}">
                  <a16:creationId xmlns:a16="http://schemas.microsoft.com/office/drawing/2014/main" id="{27E55977-E281-4FAB-8588-2C66FDB5029A}"/>
                </a:ext>
              </a:extLst>
            </p:cNvPr>
            <p:cNvSpPr/>
            <p:nvPr/>
          </p:nvSpPr>
          <p:spPr>
            <a:xfrm>
              <a:off x="4028021" y="1208514"/>
              <a:ext cx="3454400" cy="983144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71AC91-EF9D-486E-BF9B-BEB84FADBB27}"/>
                </a:ext>
              </a:extLst>
            </p:cNvPr>
            <p:cNvSpPr txBox="1"/>
            <p:nvPr/>
          </p:nvSpPr>
          <p:spPr>
            <a:xfrm>
              <a:off x="4534275" y="1469003"/>
              <a:ext cx="2496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</a:t>
              </a:r>
              <a:r>
                <a:rPr lang="as-IN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ি</a:t>
              </a:r>
              <a:r>
                <a:rPr lang="en-US" sz="3200" b="1" dirty="0" err="1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ম্ন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as-IN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য়</a:t>
              </a:r>
              <a:r>
                <a:rPr lang="as-IN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ে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র </a:t>
              </a:r>
              <a:r>
                <a:rPr lang="as-IN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জ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</a:t>
              </a:r>
              <a:r>
                <a:rPr lang="as-IN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্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য</a:t>
              </a:r>
              <a:endParaRPr lang="en-US" sz="14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217E51F-0BD5-4102-BC2E-AF361D4C88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28495" y="5847201"/>
            <a:ext cx="3081990" cy="9831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B5056B-14B6-45BE-A83A-C217D70A40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515" y="5723924"/>
            <a:ext cx="3309264" cy="988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17DDDC-077B-4733-92F6-BB6A1D71E2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47863" y="335429"/>
            <a:ext cx="4310246" cy="3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1" grpId="1"/>
      <p:bldP spid="23" grpId="0"/>
      <p:bldP spid="23" grpId="1"/>
      <p:bldP spid="25" grpId="0"/>
      <p:bldP spid="25" grpId="1"/>
      <p:bldP spid="28" grpId="0"/>
      <p:bldP spid="28" grpId="1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56BBE4-9315-4824-8B0B-B289A4E3D8DF}"/>
              </a:ext>
            </a:extLst>
          </p:cNvPr>
          <p:cNvSpPr txBox="1"/>
          <p:nvPr/>
        </p:nvSpPr>
        <p:spPr>
          <a:xfrm>
            <a:off x="7906043" y="566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86C53D-6541-4791-AC6A-DF9CD98BC28B}"/>
              </a:ext>
            </a:extLst>
          </p:cNvPr>
          <p:cNvSpPr/>
          <p:nvPr/>
        </p:nvSpPr>
        <p:spPr>
          <a:xfrm>
            <a:off x="568119" y="386797"/>
            <a:ext cx="1275195" cy="47243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as-IN" sz="28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en-US" sz="28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8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8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5" name="Picture 2" descr="হিজড়াদের শারীরিক গঠন ও যৌন জীবন!">
            <a:extLst>
              <a:ext uri="{FF2B5EF4-FFF2-40B4-BE49-F238E27FC236}">
                <a16:creationId xmlns:a16="http://schemas.microsoft.com/office/drawing/2014/main" id="{72F55981-4258-46A6-A90D-ED125946F0A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7" y="1411620"/>
            <a:ext cx="3141124" cy="20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অটিজম কি এবং এর লক্ষণ ও প্রতিকার - সাপ্তাহিক দেওয়ানবাগ - Weekly Dewanbag">
            <a:extLst>
              <a:ext uri="{FF2B5EF4-FFF2-40B4-BE49-F238E27FC236}">
                <a16:creationId xmlns:a16="http://schemas.microsoft.com/office/drawing/2014/main" id="{31B2FC88-10AF-414A-AECA-6B8CE3A8078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74" y="1156503"/>
            <a:ext cx="3376701" cy="22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সিয়েরা লিওন : হালুয়া-রুটি ভাগাভাগির দেশ - স্বপ্নের শঙ্খচিল এর বাংলা ব্লগ  । bangla blog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E874B371-1B74-4EE0-B241-556BF70B561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7" y="3799684"/>
            <a:ext cx="3153774" cy="20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প্রকৃত বন্ধু সমাচার">
            <a:extLst>
              <a:ext uri="{FF2B5EF4-FFF2-40B4-BE49-F238E27FC236}">
                <a16:creationId xmlns:a16="http://schemas.microsoft.com/office/drawing/2014/main" id="{7791FB71-4F14-401C-A0C4-5B80CDC46D6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64" y="3651900"/>
            <a:ext cx="3153773" cy="233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A61C9F-11CA-4C29-9946-3D243AA041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16" b="31319"/>
          <a:stretch/>
        </p:blipFill>
        <p:spPr>
          <a:xfrm>
            <a:off x="999807" y="6001820"/>
            <a:ext cx="2053647" cy="5897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9C01C6-A44F-460A-B01D-A9D380E55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868" y="946564"/>
            <a:ext cx="2005382" cy="7082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94836E-C364-413E-BC97-93B7860A7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281" y="656197"/>
            <a:ext cx="2327355" cy="6596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C595B6C-8AC6-4EBB-8BCE-6F3993389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3603" y="5903853"/>
            <a:ext cx="2462867" cy="785646"/>
          </a:xfrm>
          <a:prstGeom prst="rect">
            <a:avLst/>
          </a:prstGeom>
        </p:spPr>
      </p:pic>
      <p:pic>
        <p:nvPicPr>
          <p:cNvPr id="22" name="Picture 2" descr="দৈনিক জনকন্ঠ || স্মার্টফোনে বদলে গেছে তরুণ প্রজন্মের জীবন, স্বপ্ন">
            <a:extLst>
              <a:ext uri="{FF2B5EF4-FFF2-40B4-BE49-F238E27FC236}">
                <a16:creationId xmlns:a16="http://schemas.microsoft.com/office/drawing/2014/main" id="{722F374D-D3E4-41A3-A49F-5F16CFCB1CC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59" y="3796546"/>
            <a:ext cx="3487169" cy="21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যেভাবে ক্ষতি করছে ইন্টারনেট আসক্তি">
            <a:extLst>
              <a:ext uri="{FF2B5EF4-FFF2-40B4-BE49-F238E27FC236}">
                <a16:creationId xmlns:a16="http://schemas.microsoft.com/office/drawing/2014/main" id="{19194B63-98A2-4905-B65A-6DEE4B2B281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8" y="986046"/>
            <a:ext cx="3487169" cy="21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বাংলাদেশ মানবাধিকার কমিশন বাঙ্গরা বাজার থানা শাখা ১নং শ্রীকাইল ইউনিয়ন  কর্তৃক করোনা ভাইরাস প্রতিরোধে কর্মসূচি! - GSB24 TV">
            <a:extLst>
              <a:ext uri="{FF2B5EF4-FFF2-40B4-BE49-F238E27FC236}">
                <a16:creationId xmlns:a16="http://schemas.microsoft.com/office/drawing/2014/main" id="{6F1F6D9A-2883-4B36-816E-3D5FFAAE12A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4" y="3922467"/>
            <a:ext cx="3487169" cy="21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When Anger Separates Family Members - Dr. James G. Johnson">
            <a:extLst>
              <a:ext uri="{FF2B5EF4-FFF2-40B4-BE49-F238E27FC236}">
                <a16:creationId xmlns:a16="http://schemas.microsoft.com/office/drawing/2014/main" id="{E4C0CDE9-9F62-441B-AA75-9D8F63D6463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74" y="931167"/>
            <a:ext cx="3487169" cy="21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074FA3-198B-43C0-8ED8-735CB42B1B5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698" r="24007" b="30355"/>
          <a:stretch/>
        </p:blipFill>
        <p:spPr>
          <a:xfrm>
            <a:off x="1361839" y="3090542"/>
            <a:ext cx="2268077" cy="4857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1AF974-318D-430A-8998-D465F5A2161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20481" b="30788"/>
          <a:stretch/>
        </p:blipFill>
        <p:spPr>
          <a:xfrm>
            <a:off x="1361840" y="6075691"/>
            <a:ext cx="2205022" cy="4866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9EA6BC9-4AE1-4FD3-A6DA-17838DDEA10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30917"/>
          <a:stretch/>
        </p:blipFill>
        <p:spPr>
          <a:xfrm>
            <a:off x="9239424" y="3047844"/>
            <a:ext cx="1712547" cy="4857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3F70EF-9E82-48B6-B5A7-D98B6394555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30917"/>
          <a:stretch/>
        </p:blipFill>
        <p:spPr>
          <a:xfrm>
            <a:off x="8792112" y="6076599"/>
            <a:ext cx="2228095" cy="4857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562897-E769-4258-A2C3-7C9B642442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76543" y="349025"/>
            <a:ext cx="3945263" cy="51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85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4FEDF4C-C9D5-43B6-A716-3678D5ECE288}"/>
              </a:ext>
            </a:extLst>
          </p:cNvPr>
          <p:cNvSpPr txBox="1"/>
          <p:nvPr/>
        </p:nvSpPr>
        <p:spPr>
          <a:xfrm>
            <a:off x="800810" y="1325201"/>
            <a:ext cx="10337642" cy="50167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দারিদ্রতা।এছাড়াও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অভাব,সন্তানদের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পারা,পিতা-মাতার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বিচ্ছেদ,অভিবাবকদের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কাযাবলিতে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পাওয়া,সঙ্গদোষ,অল্প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সহজলভ্যতা,মোবাইল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দেখা,অর্থ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লোভ,রাজনৈতিক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অস্তিরতা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EA884C-0CA7-4728-B358-39F84DC2A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531" y="255281"/>
            <a:ext cx="5240199" cy="9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2E308-12C0-41D6-B921-F78D630D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642" y="582392"/>
            <a:ext cx="3198788" cy="1113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4DB21-DDD2-4503-8A8D-F6B3DE6C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67" y="4001129"/>
            <a:ext cx="10871338" cy="1302771"/>
          </a:xfrm>
          <a:prstGeom prst="rect">
            <a:avLst/>
          </a:prstGeom>
        </p:spPr>
      </p:pic>
      <p:pic>
        <p:nvPicPr>
          <p:cNvPr id="5124" name="Picture 4" descr="আদিবাসী মহিলা News in Bengali, Latest আদিবাসী মহিলা Bangla Khobor, photos,  videos | Zee News Bangla">
            <a:extLst>
              <a:ext uri="{FF2B5EF4-FFF2-40B4-BE49-F238E27FC236}">
                <a16:creationId xmlns:a16="http://schemas.microsoft.com/office/drawing/2014/main" id="{9DC159C8-82C3-47BB-BFAE-5E86A8B0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42" y="1899672"/>
            <a:ext cx="3640561" cy="20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88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34A247-E26C-495A-95E2-3FCC6BB7EC0A}"/>
              </a:ext>
            </a:extLst>
          </p:cNvPr>
          <p:cNvSpPr txBox="1"/>
          <p:nvPr/>
        </p:nvSpPr>
        <p:spPr>
          <a:xfrm>
            <a:off x="557144" y="526773"/>
            <a:ext cx="981359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5F6C6-3E22-49E2-8A09-D926CB6C27A7}"/>
              </a:ext>
            </a:extLst>
          </p:cNvPr>
          <p:cNvSpPr txBox="1"/>
          <p:nvPr/>
        </p:nvSpPr>
        <p:spPr>
          <a:xfrm>
            <a:off x="3910834" y="379575"/>
            <a:ext cx="3288080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শোর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অপরাধের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098" name="Picture 2" descr="সিলেটে নিয়ন্ত্রণহীন কিশোর অপরাধ">
            <a:extLst>
              <a:ext uri="{FF2B5EF4-FFF2-40B4-BE49-F238E27FC236}">
                <a16:creationId xmlns:a16="http://schemas.microsoft.com/office/drawing/2014/main" id="{12764CDA-C391-4B59-8C28-1DFF5B1D8BB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768" y="1373099"/>
            <a:ext cx="30175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0154C-8CE4-49D2-97B4-0F7F710ED9B9}"/>
              </a:ext>
            </a:extLst>
          </p:cNvPr>
          <p:cNvSpPr txBox="1"/>
          <p:nvPr/>
        </p:nvSpPr>
        <p:spPr>
          <a:xfrm>
            <a:off x="9289939" y="3325121"/>
            <a:ext cx="2209029" cy="4024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12650-C951-45FA-BE59-5D4D5357B7C0}"/>
              </a:ext>
            </a:extLst>
          </p:cNvPr>
          <p:cNvSpPr txBox="1"/>
          <p:nvPr/>
        </p:nvSpPr>
        <p:spPr>
          <a:xfrm>
            <a:off x="1231509" y="3227788"/>
            <a:ext cx="1982746" cy="3926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ঁধ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</a:p>
        </p:txBody>
      </p:sp>
      <p:pic>
        <p:nvPicPr>
          <p:cNvPr id="4102" name="Picture 6" descr="কিশোর গ্যাং প্রধান&amp;#39; পিচ্চি রাজা ৮ সহযোগীসহ আটক | Dhaka Tribune Bangla">
            <a:extLst>
              <a:ext uri="{FF2B5EF4-FFF2-40B4-BE49-F238E27FC236}">
                <a16:creationId xmlns:a16="http://schemas.microsoft.com/office/drawing/2014/main" id="{98B72B7A-00A3-4975-B7CE-3DC25544A3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23" y="1347209"/>
            <a:ext cx="30175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বাড়ছে কিশোর অপরাধ: প্রয়োজন উপযুক্ত ব্যবস্থা - Kishore Bangla">
            <a:extLst>
              <a:ext uri="{FF2B5EF4-FFF2-40B4-BE49-F238E27FC236}">
                <a16:creationId xmlns:a16="http://schemas.microsoft.com/office/drawing/2014/main" id="{E7CDE495-E16D-4948-A3C3-0B2972B1330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96" y="1398988"/>
            <a:ext cx="30175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96017-9852-4EDF-96CF-D7CC3928A2BC}"/>
              </a:ext>
            </a:extLst>
          </p:cNvPr>
          <p:cNvSpPr txBox="1"/>
          <p:nvPr/>
        </p:nvSpPr>
        <p:spPr>
          <a:xfrm>
            <a:off x="4348454" y="3288186"/>
            <a:ext cx="2850460" cy="40242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য়েদের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উত্যক্ত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106" name="Picture 10" descr="চি‌রিরবন্দ‌রে চোর আটক – ক্রাইম পেট্রোল বাংলাদেশ">
            <a:extLst>
              <a:ext uri="{FF2B5EF4-FFF2-40B4-BE49-F238E27FC236}">
                <a16:creationId xmlns:a16="http://schemas.microsoft.com/office/drawing/2014/main" id="{B7F99CC1-0DCC-44F0-8B9E-20D1E9B2DB5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7" y="4165704"/>
            <a:ext cx="30175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46E6C3-7D27-435F-8181-FEE359D2B74C}"/>
              </a:ext>
            </a:extLst>
          </p:cNvPr>
          <p:cNvSpPr txBox="1"/>
          <p:nvPr/>
        </p:nvSpPr>
        <p:spPr>
          <a:xfrm>
            <a:off x="1231509" y="5994504"/>
            <a:ext cx="1276164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F5221A-25A6-4A2D-B890-451F7022A411}"/>
              </a:ext>
            </a:extLst>
          </p:cNvPr>
          <p:cNvGrpSpPr>
            <a:grpSpLocks/>
          </p:cNvGrpSpPr>
          <p:nvPr/>
        </p:nvGrpSpPr>
        <p:grpSpPr>
          <a:xfrm>
            <a:off x="8502672" y="4165704"/>
            <a:ext cx="3017520" cy="1828800"/>
            <a:chOff x="6773137" y="3967382"/>
            <a:chExt cx="3691663" cy="1903572"/>
          </a:xfrm>
        </p:grpSpPr>
        <p:pic>
          <p:nvPicPr>
            <p:cNvPr id="4110" name="Picture 14" descr="আসানসোল: থানায় হামলা ইসলামিক জনতার, পুলিশের গাড়িতে ভাঙচুর ও আগুন - Hindu  Voice">
              <a:extLst>
                <a:ext uri="{FF2B5EF4-FFF2-40B4-BE49-F238E27FC236}">
                  <a16:creationId xmlns:a16="http://schemas.microsoft.com/office/drawing/2014/main" id="{75DB498B-77A5-41B4-BC32-A4947137E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6287" y="3989146"/>
              <a:ext cx="2728513" cy="1881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আসানসোল: থানায় হামলা ইসলামিক জনতার, পুলিশের গাড়িতে ভাঙচুর ও আগুন - Hindu  Voice">
              <a:extLst>
                <a:ext uri="{FF2B5EF4-FFF2-40B4-BE49-F238E27FC236}">
                  <a16:creationId xmlns:a16="http://schemas.microsoft.com/office/drawing/2014/main" id="{59DE99D2-A9D7-4ED6-80E4-FFC30308CC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r="35594"/>
            <a:stretch/>
          </p:blipFill>
          <p:spPr bwMode="auto">
            <a:xfrm>
              <a:off x="6773137" y="3967382"/>
              <a:ext cx="1722839" cy="190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9F8EAA-E3E2-4C30-8495-A42D60BA187E}"/>
              </a:ext>
            </a:extLst>
          </p:cNvPr>
          <p:cNvSpPr txBox="1"/>
          <p:nvPr/>
        </p:nvSpPr>
        <p:spPr>
          <a:xfrm>
            <a:off x="8950035" y="6034260"/>
            <a:ext cx="2082087" cy="4834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যানবাহনে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হামলা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112" name="Picture 16" descr="প্রিয় | ইন্টারনেট লাইফ">
            <a:extLst>
              <a:ext uri="{FF2B5EF4-FFF2-40B4-BE49-F238E27FC236}">
                <a16:creationId xmlns:a16="http://schemas.microsoft.com/office/drawing/2014/main" id="{9D222030-8BDE-4C41-8A1D-FA468E04E8FA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40" y="4165704"/>
            <a:ext cx="30175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0B1F8F-2AE1-45E5-AF74-E7A5B0039854}"/>
              </a:ext>
            </a:extLst>
          </p:cNvPr>
          <p:cNvSpPr txBox="1"/>
          <p:nvPr/>
        </p:nvSpPr>
        <p:spPr>
          <a:xfrm>
            <a:off x="4491828" y="6000545"/>
            <a:ext cx="2239716" cy="4690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ৈ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ণে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89A23C-FC0C-48D4-82CA-A9B9BA29A22A}"/>
              </a:ext>
            </a:extLst>
          </p:cNvPr>
          <p:cNvSpPr/>
          <p:nvPr/>
        </p:nvSpPr>
        <p:spPr>
          <a:xfrm>
            <a:off x="8644952" y="3114579"/>
            <a:ext cx="1731612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Bokul UNICODE" panose="02000506000000020003" pitchFamily="2" charset="0"/>
                <a:cs typeface="Bokul UNICODE" panose="02000506000000020003" pitchFamily="2" charset="0"/>
              </a:rPr>
              <a:t>রাজনৈতিক</a:t>
            </a:r>
            <a:r>
              <a:rPr lang="en-US" dirty="0">
                <a:latin typeface="Bokul UNICODE" panose="02000506000000020003" pitchFamily="2" charset="0"/>
                <a:cs typeface="Bokul UNICODE" panose="02000506000000020003" pitchFamily="2" charset="0"/>
              </a:rPr>
              <a:t> </a:t>
            </a:r>
            <a:r>
              <a:rPr lang="en-US" dirty="0" err="1">
                <a:latin typeface="Bokul UNICODE" panose="02000506000000020003" pitchFamily="2" charset="0"/>
                <a:cs typeface="Bokul UNICODE" panose="02000506000000020003" pitchFamily="2" charset="0"/>
              </a:rPr>
              <a:t>অস্থিরতা</a:t>
            </a:r>
            <a:endParaRPr lang="en-US" dirty="0">
              <a:latin typeface="Bokul UNICODE" panose="02000506000000020003" pitchFamily="2" charset="0"/>
              <a:cs typeface="Bokul UNICODE" panose="02000506000000020003" pitchFamily="2" charset="0"/>
            </a:endParaRPr>
          </a:p>
        </p:txBody>
      </p:sp>
      <p:pic>
        <p:nvPicPr>
          <p:cNvPr id="24" name="Picture 2" descr="মার্কেটে ডেকে নিয়ে স্ত্রীকে এসিড নিক্ষেপ করলেন স্বামী! – Dainik Amader  Shomoy">
            <a:extLst>
              <a:ext uri="{FF2B5EF4-FFF2-40B4-BE49-F238E27FC236}">
                <a16:creationId xmlns:a16="http://schemas.microsoft.com/office/drawing/2014/main" id="{8BD3F99D-C09F-4EE3-A63B-67C66F22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9" y="1158417"/>
            <a:ext cx="3212856" cy="20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257BF1D-8E7C-446E-8114-2ADE14A163C6}"/>
              </a:ext>
            </a:extLst>
          </p:cNvPr>
          <p:cNvSpPr/>
          <p:nvPr/>
        </p:nvSpPr>
        <p:spPr>
          <a:xfrm>
            <a:off x="804523" y="3643407"/>
            <a:ext cx="2265148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Bokul UNICODE" panose="02000506000000020003" pitchFamily="2" charset="0"/>
                <a:cs typeface="Bokul UNICODE" panose="02000506000000020003" pitchFamily="2" charset="0"/>
              </a:rPr>
              <a:t>এসিড</a:t>
            </a:r>
            <a:r>
              <a:rPr lang="en-US" dirty="0">
                <a:latin typeface="Bokul UNICODE" panose="02000506000000020003" pitchFamily="2" charset="0"/>
                <a:cs typeface="Bokul UNICODE" panose="02000506000000020003" pitchFamily="2" charset="0"/>
              </a:rPr>
              <a:t> </a:t>
            </a:r>
            <a:r>
              <a:rPr lang="en-US" dirty="0" err="1">
                <a:latin typeface="Bokul UNICODE" panose="02000506000000020003" pitchFamily="2" charset="0"/>
                <a:cs typeface="Bokul UNICODE" panose="02000506000000020003" pitchFamily="2" charset="0"/>
              </a:rPr>
              <a:t>নিক্ষেপ</a:t>
            </a:r>
            <a:r>
              <a:rPr lang="en-US" dirty="0">
                <a:latin typeface="Bokul UNICODE" panose="02000506000000020003" pitchFamily="2" charset="0"/>
                <a:cs typeface="Bokul UNICODE" panose="02000506000000020003" pitchFamily="2" charset="0"/>
              </a:rPr>
              <a:t> </a:t>
            </a:r>
            <a:r>
              <a:rPr lang="en-US" dirty="0" err="1">
                <a:latin typeface="Bokul UNICODE" panose="02000506000000020003" pitchFamily="2" charset="0"/>
                <a:cs typeface="Bokul UNICODE" panose="02000506000000020003" pitchFamily="2" charset="0"/>
              </a:rPr>
              <a:t>করা</a:t>
            </a:r>
            <a:endParaRPr lang="en-US" dirty="0">
              <a:latin typeface="Bokul UNICODE" panose="02000506000000020003" pitchFamily="2" charset="0"/>
              <a:cs typeface="Bokul UNICODE" panose="02000506000000020003" pitchFamily="2" charset="0"/>
            </a:endParaRPr>
          </a:p>
        </p:txBody>
      </p:sp>
      <p:pic>
        <p:nvPicPr>
          <p:cNvPr id="26" name="Picture 4" descr="নির্বাচন পরবর্তী সহিংসতা বুড়িচংয়ে বাড়ি-ঘর ও দোকান পাট ভাংচুর">
            <a:extLst>
              <a:ext uri="{FF2B5EF4-FFF2-40B4-BE49-F238E27FC236}">
                <a16:creationId xmlns:a16="http://schemas.microsoft.com/office/drawing/2014/main" id="{7B92BABB-FD10-4B71-BA57-5DBF0799C73F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3029"/>
          <a:stretch/>
        </p:blipFill>
        <p:spPr bwMode="auto">
          <a:xfrm>
            <a:off x="3974490" y="1158417"/>
            <a:ext cx="265176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মুন্ডমালাতে মাস্টার মোড়ে হামলা প্রতিকার পাচ্ছে না অসহায় দোকানদার ও তার  পরিবার">
            <a:extLst>
              <a:ext uri="{FF2B5EF4-FFF2-40B4-BE49-F238E27FC236}">
                <a16:creationId xmlns:a16="http://schemas.microsoft.com/office/drawing/2014/main" id="{819E6AC1-D303-444D-83D7-75D47D3A941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/>
          <a:stretch/>
        </p:blipFill>
        <p:spPr bwMode="auto">
          <a:xfrm>
            <a:off x="3974490" y="1158417"/>
            <a:ext cx="265176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859E6D-97F6-4792-9EA1-9C872F843FD2}"/>
              </a:ext>
            </a:extLst>
          </p:cNvPr>
          <p:cNvSpPr/>
          <p:nvPr/>
        </p:nvSpPr>
        <p:spPr>
          <a:xfrm>
            <a:off x="4746453" y="3129633"/>
            <a:ext cx="1731612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Bokul UNICODE" panose="02000506000000020003" pitchFamily="2" charset="0"/>
                <a:cs typeface="Bokul UNICODE" panose="02000506000000020003" pitchFamily="2" charset="0"/>
              </a:rPr>
              <a:t>ভাংচুর</a:t>
            </a:r>
            <a:r>
              <a:rPr lang="en-US" dirty="0">
                <a:latin typeface="Bokul UNICODE" panose="02000506000000020003" pitchFamily="2" charset="0"/>
                <a:cs typeface="Bokul UNICODE" panose="02000506000000020003" pitchFamily="2" charset="0"/>
              </a:rPr>
              <a:t> </a:t>
            </a:r>
            <a:r>
              <a:rPr lang="en-US" dirty="0" err="1">
                <a:latin typeface="Bokul UNICODE" panose="02000506000000020003" pitchFamily="2" charset="0"/>
                <a:cs typeface="Bokul UNICODE" panose="02000506000000020003" pitchFamily="2" charset="0"/>
              </a:rPr>
              <a:t>কাজ</a:t>
            </a:r>
            <a:endParaRPr lang="en-US" dirty="0">
              <a:latin typeface="Bokul UNICODE" panose="02000506000000020003" pitchFamily="2" charset="0"/>
              <a:cs typeface="Bokul UNICODE" panose="02000506000000020003" pitchFamily="2" charset="0"/>
            </a:endParaRPr>
          </a:p>
        </p:txBody>
      </p:sp>
      <p:pic>
        <p:nvPicPr>
          <p:cNvPr id="29" name="Picture 2" descr="রাজনীতিতে ফের অস্থিরতা">
            <a:extLst>
              <a:ext uri="{FF2B5EF4-FFF2-40B4-BE49-F238E27FC236}">
                <a16:creationId xmlns:a16="http://schemas.microsoft.com/office/drawing/2014/main" id="{7A9C1407-FD4A-4F8E-AD48-BEC60CB5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89" y="1348063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তিউনিসিয়ার রাজনৈতিক অস্থিরতার পেছনের চারটি কারণ">
            <a:extLst>
              <a:ext uri="{FF2B5EF4-FFF2-40B4-BE49-F238E27FC236}">
                <a16:creationId xmlns:a16="http://schemas.microsoft.com/office/drawing/2014/main" id="{99E07F32-5B62-4940-A806-FB05039E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423" y="1348063"/>
            <a:ext cx="2790825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বুধহাটায় মেয়েদের উত্যক্তের প্রতিবাদকারীদের পিটিয়ে জখম – দৈনিক সাতক্ষীরা">
            <a:extLst>
              <a:ext uri="{FF2B5EF4-FFF2-40B4-BE49-F238E27FC236}">
                <a16:creationId xmlns:a16="http://schemas.microsoft.com/office/drawing/2014/main" id="{61AF7E5C-11E0-4AD2-A1B2-2B21CFEC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3" y="4259404"/>
            <a:ext cx="2622808" cy="15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72FEA3C-671B-41C1-BE77-5A9623C77C91}"/>
              </a:ext>
            </a:extLst>
          </p:cNvPr>
          <p:cNvSpPr/>
          <p:nvPr/>
        </p:nvSpPr>
        <p:spPr>
          <a:xfrm>
            <a:off x="1444698" y="6077057"/>
            <a:ext cx="1731612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Bokul UNICODE" panose="02000506000000020003" pitchFamily="2" charset="0"/>
                <a:cs typeface="Bokul UNICODE" panose="02000506000000020003" pitchFamily="2" charset="0"/>
              </a:rPr>
              <a:t>মেয়েদের</a:t>
            </a:r>
            <a:r>
              <a:rPr lang="en-US" dirty="0">
                <a:latin typeface="Bokul UNICODE" panose="02000506000000020003" pitchFamily="2" charset="0"/>
                <a:cs typeface="Bokul UNICODE" panose="02000506000000020003" pitchFamily="2" charset="0"/>
              </a:rPr>
              <a:t> </a:t>
            </a:r>
            <a:r>
              <a:rPr lang="en-US" dirty="0" err="1">
                <a:latin typeface="Bokul UNICODE" panose="02000506000000020003" pitchFamily="2" charset="0"/>
                <a:cs typeface="Bokul UNICODE" panose="02000506000000020003" pitchFamily="2" charset="0"/>
              </a:rPr>
              <a:t>উত্যক্ত</a:t>
            </a:r>
            <a:r>
              <a:rPr lang="en-US" dirty="0">
                <a:latin typeface="Bokul UNICODE" panose="02000506000000020003" pitchFamily="2" charset="0"/>
                <a:cs typeface="Bokul UNICODE" panose="02000506000000020003" pitchFamily="2" charset="0"/>
              </a:rPr>
              <a:t> </a:t>
            </a:r>
            <a:r>
              <a:rPr lang="en-US" dirty="0" err="1">
                <a:latin typeface="Bokul UNICODE" panose="02000506000000020003" pitchFamily="2" charset="0"/>
                <a:cs typeface="Bokul UNICODE" panose="02000506000000020003" pitchFamily="2" charset="0"/>
              </a:rPr>
              <a:t>করা</a:t>
            </a:r>
            <a:endParaRPr lang="en-US" dirty="0">
              <a:latin typeface="Bokul UNICODE" panose="02000506000000020003" pitchFamily="2" charset="0"/>
              <a:cs typeface="Bokul UNICODE" panose="02000506000000020003" pitchFamily="2" charset="0"/>
            </a:endParaRPr>
          </a:p>
        </p:txBody>
      </p:sp>
      <p:pic>
        <p:nvPicPr>
          <p:cNvPr id="33" name="Picture 6" descr="ফেসবুকে নগ্ন ছবি দেয়ার কথা বলে ছাত্রীকে উত্যক্ত">
            <a:extLst>
              <a:ext uri="{FF2B5EF4-FFF2-40B4-BE49-F238E27FC236}">
                <a16:creationId xmlns:a16="http://schemas.microsoft.com/office/drawing/2014/main" id="{71B6EF7F-322D-445C-AD85-A2C582E6B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3" y="4261799"/>
            <a:ext cx="2622808" cy="15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9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9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9" grpId="0"/>
      <p:bldP spid="9" grpId="1"/>
      <p:bldP spid="13" grpId="0"/>
      <p:bldP spid="13" grpId="1"/>
      <p:bldP spid="16" grpId="0"/>
      <p:bldP spid="16" grpId="1"/>
      <p:bldP spid="21" grpId="0"/>
      <p:bldP spid="21" grpId="1"/>
      <p:bldP spid="22" grpId="0"/>
      <p:bldP spid="22" grpId="1"/>
      <p:bldP spid="23" grpId="0"/>
      <p:bldP spid="25" grpId="0"/>
      <p:bldP spid="28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18DC37-DA33-4817-B01A-978F028FCF4D}"/>
              </a:ext>
            </a:extLst>
          </p:cNvPr>
          <p:cNvSpPr txBox="1"/>
          <p:nvPr/>
        </p:nvSpPr>
        <p:spPr>
          <a:xfrm>
            <a:off x="3430771" y="355747"/>
            <a:ext cx="3368687" cy="4517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িশ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প্রতির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ধ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836D2A-2D0E-44BD-AB85-94D56D7F6517}"/>
              </a:ext>
            </a:extLst>
          </p:cNvPr>
          <p:cNvGrpSpPr/>
          <p:nvPr/>
        </p:nvGrpSpPr>
        <p:grpSpPr>
          <a:xfrm>
            <a:off x="695592" y="1224153"/>
            <a:ext cx="3368687" cy="2204847"/>
            <a:chOff x="6096000" y="647907"/>
            <a:chExt cx="5715000" cy="3810000"/>
          </a:xfrm>
        </p:grpSpPr>
        <p:pic>
          <p:nvPicPr>
            <p:cNvPr id="6146" name="Picture 2" descr="অভিভাবক সভা | 299585 | কালের কণ্ঠ | kalerkantho">
              <a:extLst>
                <a:ext uri="{FF2B5EF4-FFF2-40B4-BE49-F238E27FC236}">
                  <a16:creationId xmlns:a16="http://schemas.microsoft.com/office/drawing/2014/main" id="{28E3F1FE-751C-4DB3-BAFD-ECE30499E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647907"/>
              <a:ext cx="5715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B7B901-4D2C-4747-B9FF-929EE6BE1735}"/>
                </a:ext>
              </a:extLst>
            </p:cNvPr>
            <p:cNvSpPr/>
            <p:nvPr/>
          </p:nvSpPr>
          <p:spPr>
            <a:xfrm>
              <a:off x="6647621" y="1247982"/>
              <a:ext cx="2517913" cy="511451"/>
            </a:xfrm>
            <a:prstGeom prst="rect">
              <a:avLst/>
            </a:prstGeom>
            <a:solidFill>
              <a:srgbClr val="7A7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148" name="Picture 4" descr="শিক্ষার মান উন্নয়নে অভিভাবক সমাবেশ">
            <a:extLst>
              <a:ext uri="{FF2B5EF4-FFF2-40B4-BE49-F238E27FC236}">
                <a16:creationId xmlns:a16="http://schemas.microsoft.com/office/drawing/2014/main" id="{A631B5AF-13B5-4515-81EA-EF21520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03" y="1224153"/>
            <a:ext cx="3368687" cy="22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31F894-1E67-4EF1-8B5B-E7419EE63576}"/>
              </a:ext>
            </a:extLst>
          </p:cNvPr>
          <p:cNvSpPr txBox="1"/>
          <p:nvPr/>
        </p:nvSpPr>
        <p:spPr>
          <a:xfrm>
            <a:off x="498300" y="3996847"/>
            <a:ext cx="11195400" cy="201301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30"/>
              </a:avLst>
            </a:prstTxWarp>
            <a:spAutoFit/>
          </a:bodyPr>
          <a:lstStyle/>
          <a:p>
            <a:r>
              <a:rPr lang="en-US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as-IN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 </a:t>
            </a:r>
            <a:r>
              <a:rPr lang="as-IN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as-IN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6600" b="1" u="sng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ায়িত্ব</a:t>
            </a:r>
            <a:r>
              <a:rPr lang="en-US" sz="66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োর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অপরাধের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প্রবনতা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ধ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ন, 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মাতাপিতা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শ্রেণির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পেশাজীবি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ল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ক 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ঠ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কিশ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রেরা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সুস্থ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বিকশিত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ে।</a:t>
            </a:r>
          </a:p>
        </p:txBody>
      </p:sp>
      <p:pic>
        <p:nvPicPr>
          <p:cNvPr id="7170" name="Picture 2" descr="অভিভাবক সচেতনতা বিষয়ক কর্মশালা-৭ | জ্ঞানদীপ গণ গ্রন্থাগার">
            <a:extLst>
              <a:ext uri="{FF2B5EF4-FFF2-40B4-BE49-F238E27FC236}">
                <a16:creationId xmlns:a16="http://schemas.microsoft.com/office/drawing/2014/main" id="{9F0B1C50-9B05-4D3E-8299-2E64DEC46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13" y="1224152"/>
            <a:ext cx="3368687" cy="22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748F96-066E-4D16-9024-09294ECDE7E1}"/>
              </a:ext>
            </a:extLst>
          </p:cNvPr>
          <p:cNvSpPr txBox="1"/>
          <p:nvPr/>
        </p:nvSpPr>
        <p:spPr>
          <a:xfrm>
            <a:off x="695592" y="394696"/>
            <a:ext cx="995185" cy="4875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F0131-80DA-47C9-9A53-9730C5AEC485}"/>
              </a:ext>
            </a:extLst>
          </p:cNvPr>
          <p:cNvSpPr txBox="1"/>
          <p:nvPr/>
        </p:nvSpPr>
        <p:spPr>
          <a:xfrm>
            <a:off x="632651" y="3770889"/>
            <a:ext cx="10665441" cy="15081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আর্থ</a:t>
            </a:r>
            <a:r>
              <a:rPr lang="en-US" sz="36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600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6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কর্মস</a:t>
            </a:r>
            <a:r>
              <a:rPr lang="as-IN" sz="36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en-US" sz="3600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  <a:r>
              <a:rPr lang="en-US" sz="36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োর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অপরা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ম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ণ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দারিদ্র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য।স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ই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য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বকদের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আর্থিক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স্বচ্ছলতা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কর্মসংস্থান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কারিগরি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প্রশিক্ষণ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গ্রহনের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বেসরকারী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াকে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এগিয়ে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আসা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697B1-AB19-490A-83CC-22F3F5B73070}"/>
              </a:ext>
            </a:extLst>
          </p:cNvPr>
          <p:cNvSpPr/>
          <p:nvPr/>
        </p:nvSpPr>
        <p:spPr>
          <a:xfrm>
            <a:off x="7142956" y="2635289"/>
            <a:ext cx="944269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6B2A38-4F7D-4B93-8192-9AEC4E47ECF4}"/>
              </a:ext>
            </a:extLst>
          </p:cNvPr>
          <p:cNvSpPr/>
          <p:nvPr/>
        </p:nvSpPr>
        <p:spPr>
          <a:xfrm>
            <a:off x="1443576" y="2701853"/>
            <a:ext cx="1205133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0B75EA-172E-4E03-BFF3-3939219C7F18}"/>
              </a:ext>
            </a:extLst>
          </p:cNvPr>
          <p:cNvSpPr/>
          <p:nvPr/>
        </p:nvSpPr>
        <p:spPr>
          <a:xfrm>
            <a:off x="4449248" y="2666034"/>
            <a:ext cx="1205133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en-US" dirty="0"/>
          </a:p>
        </p:txBody>
      </p:sp>
      <p:pic>
        <p:nvPicPr>
          <p:cNvPr id="16" name="Picture 2" descr="কম্পিউটার প্রশিক্ষণ ফাউন্ডেশন অব বাংলাদেশ - Home | Facebook">
            <a:extLst>
              <a:ext uri="{FF2B5EF4-FFF2-40B4-BE49-F238E27FC236}">
                <a16:creationId xmlns:a16="http://schemas.microsoft.com/office/drawing/2014/main" id="{2BDE6C74-AF1C-44FA-B673-BDC0CF55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08" y="1077996"/>
            <a:ext cx="2139074" cy="138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পশুপালন নিয়ে পড়ালেখা | 48710 | কালের কণ্ঠ | kalerkantho">
            <a:extLst>
              <a:ext uri="{FF2B5EF4-FFF2-40B4-BE49-F238E27FC236}">
                <a16:creationId xmlns:a16="http://schemas.microsoft.com/office/drawing/2014/main" id="{EED0ED2B-48DD-46C6-B61E-09E33252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26" y="1193543"/>
            <a:ext cx="2083601" cy="138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আইটি পার্কে তিন লাখ লোকের কর্মসংস্থান হবে | 591580 | কালের কণ্ঠ |  kalerkantho">
            <a:extLst>
              <a:ext uri="{FF2B5EF4-FFF2-40B4-BE49-F238E27FC236}">
                <a16:creationId xmlns:a16="http://schemas.microsoft.com/office/drawing/2014/main" id="{DACDAACE-E4CE-4269-8316-E10B2A06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08" y="1149371"/>
            <a:ext cx="2174191" cy="13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  <p:bldP spid="7" grpId="1" build="allAtOnce"/>
      <p:bldP spid="9" grpId="0"/>
      <p:bldP spid="10" grpId="0"/>
      <p:bldP spid="1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শতভাগ পাস: উচ্চশিক্ষার সুযোগ কতটা মিলবে? | সমাজ সংস্কৃতি | DW | 31.01.2021">
            <a:extLst>
              <a:ext uri="{FF2B5EF4-FFF2-40B4-BE49-F238E27FC236}">
                <a16:creationId xmlns:a16="http://schemas.microsoft.com/office/drawing/2014/main" id="{9A776365-BC4D-462B-80CD-A49609E1B2E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0" y="1001541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এসএসসি-এইচএসসি পরীক্ষার সিলেবাস প্রকাশ | Sylhet Voice">
            <a:extLst>
              <a:ext uri="{FF2B5EF4-FFF2-40B4-BE49-F238E27FC236}">
                <a16:creationId xmlns:a16="http://schemas.microsoft.com/office/drawing/2014/main" id="{C057BF63-7F3D-416F-ADE9-E4764CBE895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09" y="900378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E9FA7F-849A-4593-B439-CF509DAC5430}"/>
              </a:ext>
            </a:extLst>
          </p:cNvPr>
          <p:cNvSpPr/>
          <p:nvPr/>
        </p:nvSpPr>
        <p:spPr>
          <a:xfrm>
            <a:off x="494220" y="5031030"/>
            <a:ext cx="11203560" cy="138499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োগ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:-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ু-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োরকে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প্রতিষ্ঠানিক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আওতায়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আনতে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সুস্থ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্ষার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বিকল্প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জাতি, ধর্ম, বর্ণ, নির্বিশেষে সকল শিক্ষার্থীকে সমান সুযোগ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দানের মর্যাদা দিতে হবে, এবং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তার জন্য সার্বিক প্রচেষ্টা করতে হবে।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2" descr="জ্ঞানী ব্যক্তি ও সাধারণ মানুষের চিন্তার মধ্যে পার্থক্য! — Steemit">
            <a:extLst>
              <a:ext uri="{FF2B5EF4-FFF2-40B4-BE49-F238E27FC236}">
                <a16:creationId xmlns:a16="http://schemas.microsoft.com/office/drawing/2014/main" id="{63C864C6-96EE-4913-AD22-E8840F20C6D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00" y="889232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ধর্মীয় প্রতিষ্ঠানের নেতৃত্ব কারা দেবে | 855464 | কালের কণ্ঠ | kalerkantho">
            <a:extLst>
              <a:ext uri="{FF2B5EF4-FFF2-40B4-BE49-F238E27FC236}">
                <a16:creationId xmlns:a16="http://schemas.microsoft.com/office/drawing/2014/main" id="{5A74B5CA-44DE-4BCB-8FDF-3037D66F0D3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08" y="900378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তপশিলি জাতি উপজাতি তাদের শত্রু মিত্র চিনে নিন – Bharat Utthan">
            <a:extLst>
              <a:ext uri="{FF2B5EF4-FFF2-40B4-BE49-F238E27FC236}">
                <a16:creationId xmlns:a16="http://schemas.microsoft.com/office/drawing/2014/main" id="{F6458553-B3E4-4334-A386-B555CF47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0" y="3038063"/>
            <a:ext cx="2715074" cy="18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he Violent Legacy Of Stigma: Ex-Criminal Tribes In India">
            <a:extLst>
              <a:ext uri="{FF2B5EF4-FFF2-40B4-BE49-F238E27FC236}">
                <a16:creationId xmlns:a16="http://schemas.microsoft.com/office/drawing/2014/main" id="{85BD85EF-7D8C-4D5E-AC21-8A12EB21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58" y="3038064"/>
            <a:ext cx="2762250" cy="18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he almost extinct dark-skinned Andamanese people of India who are also  called the &amp;#39;Negritos&amp;#39; - Face2Face Africa">
            <a:extLst>
              <a:ext uri="{FF2B5EF4-FFF2-40B4-BE49-F238E27FC236}">
                <a16:creationId xmlns:a16="http://schemas.microsoft.com/office/drawing/2014/main" id="{226E61D7-F338-46F2-8D0E-E1519517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25" y="3057412"/>
            <a:ext cx="2543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195D7D-A866-4380-9BC0-9ED4D3C23F20}"/>
              </a:ext>
            </a:extLst>
          </p:cNvPr>
          <p:cNvSpPr txBox="1"/>
          <p:nvPr/>
        </p:nvSpPr>
        <p:spPr>
          <a:xfrm>
            <a:off x="494220" y="261106"/>
            <a:ext cx="981359" cy="37602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400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as-IN" sz="14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1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14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14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CD4FF-D2EB-4CC7-9EB9-320F4B90070A}"/>
              </a:ext>
            </a:extLst>
          </p:cNvPr>
          <p:cNvSpPr txBox="1"/>
          <p:nvPr/>
        </p:nvSpPr>
        <p:spPr>
          <a:xfrm>
            <a:off x="3821277" y="219359"/>
            <a:ext cx="3288080" cy="37602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1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1400" dirty="0" err="1">
                <a:latin typeface="Kalpurush" panose="02000600000000000000" pitchFamily="2" charset="0"/>
                <a:cs typeface="Kalpurush" panose="02000600000000000000" pitchFamily="2" charset="0"/>
              </a:rPr>
              <a:t>শোর</a:t>
            </a:r>
            <a:r>
              <a:rPr lang="en-US" sz="1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400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অপরাধের</a:t>
            </a:r>
            <a:r>
              <a:rPr lang="en-US" sz="1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প্রতিরোধ</a:t>
            </a:r>
            <a:endParaRPr lang="en-US" sz="1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55E497-8F52-4871-9F5A-774EEDAD0E9B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60" y="2962366"/>
            <a:ext cx="2560320" cy="1828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BF0E945-DA1B-4389-8850-42A5E46D85B9}"/>
              </a:ext>
            </a:extLst>
          </p:cNvPr>
          <p:cNvSpPr/>
          <p:nvPr/>
        </p:nvSpPr>
        <p:spPr>
          <a:xfrm>
            <a:off x="2120166" y="4843678"/>
            <a:ext cx="1361181" cy="25362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endParaRPr lang="en-US" dirty="0"/>
          </a:p>
        </p:txBody>
      </p:sp>
      <p:pic>
        <p:nvPicPr>
          <p:cNvPr id="20" name="Picture 8" descr="মে মাসে পড়া ১৮ টি বই | Bangladesh Study Forum">
            <a:extLst>
              <a:ext uri="{FF2B5EF4-FFF2-40B4-BE49-F238E27FC236}">
                <a16:creationId xmlns:a16="http://schemas.microsoft.com/office/drawing/2014/main" id="{E81FCEE0-73A2-4E2C-94B5-05AE89A60A9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6" y="550452"/>
            <a:ext cx="25383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0162C74-FA61-416E-9C8F-3DEE486C0967}"/>
              </a:ext>
            </a:extLst>
          </p:cNvPr>
          <p:cNvSpPr/>
          <p:nvPr/>
        </p:nvSpPr>
        <p:spPr>
          <a:xfrm>
            <a:off x="9631823" y="2474761"/>
            <a:ext cx="1261924" cy="29045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ঞ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ক 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ই </a:t>
            </a:r>
            <a:r>
              <a:rPr lang="en-US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FE28E6-BF56-4578-9A66-C7A663A76281}"/>
              </a:ext>
            </a:extLst>
          </p:cNvPr>
          <p:cNvSpPr/>
          <p:nvPr/>
        </p:nvSpPr>
        <p:spPr>
          <a:xfrm>
            <a:off x="2120166" y="2512557"/>
            <a:ext cx="1122432" cy="35655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ইন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েইম</a:t>
            </a:r>
            <a:endParaRPr lang="en-US" dirty="0"/>
          </a:p>
        </p:txBody>
      </p:sp>
      <p:pic>
        <p:nvPicPr>
          <p:cNvPr id="23" name="Picture 12" descr="কবে থেকে দেশে নিষিদ্ধ হচ্ছে ফ্রি ফায়ার ও পাবজি গেম?">
            <a:extLst>
              <a:ext uri="{FF2B5EF4-FFF2-40B4-BE49-F238E27FC236}">
                <a16:creationId xmlns:a16="http://schemas.microsoft.com/office/drawing/2014/main" id="{D79F95B3-A045-4F90-BB2F-5A6D58F2F57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19" y="637128"/>
            <a:ext cx="25603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E6345A-A0A6-4FCD-9D87-66C3D73F208D}"/>
              </a:ext>
            </a:extLst>
          </p:cNvPr>
          <p:cNvSpPr/>
          <p:nvPr/>
        </p:nvSpPr>
        <p:spPr>
          <a:xfrm>
            <a:off x="494220" y="5042029"/>
            <a:ext cx="11203226" cy="152092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600" b="1" u="sng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ন:</a:t>
            </a:r>
            <a:r>
              <a:rPr lang="en-US" sz="24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য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াড়া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মহল্লায়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ঠ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ভৃতি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ন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আবাসিক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এলাকায়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খেলার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জ্ঞান-বিজ্ঞান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তথ্যমূলক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সুস্থ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দেশি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বিদেশি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ছায়াছবি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ু-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কিশ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অশ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র্শে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া।</a:t>
            </a:r>
            <a:endParaRPr lang="en-US" sz="2400" dirty="0"/>
          </a:p>
        </p:txBody>
      </p:sp>
      <p:pic>
        <p:nvPicPr>
          <p:cNvPr id="25" name="Picture 2" descr="আরও ৬ খাতে শিশুশ্রম ঝুঁকিপূর্ণ ঘোষণার সুপারিশ">
            <a:extLst>
              <a:ext uri="{FF2B5EF4-FFF2-40B4-BE49-F238E27FC236}">
                <a16:creationId xmlns:a16="http://schemas.microsoft.com/office/drawing/2014/main" id="{ED9A9743-C061-4207-BD3B-D08ED0D8D67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08" y="2869109"/>
            <a:ext cx="254515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পথের পাঁচালী">
            <a:extLst>
              <a:ext uri="{FF2B5EF4-FFF2-40B4-BE49-F238E27FC236}">
                <a16:creationId xmlns:a16="http://schemas.microsoft.com/office/drawing/2014/main" id="{D726403F-0F2F-46C8-A168-2495F52036B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627" y="2919370"/>
            <a:ext cx="25383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upload.wikimedia.org/wikipedia/bn/7/72/%E0%A6%A6%E0%A7%80%E0%A6%AA%E0%A7%81_%E0%A6%A8%E0%A6%BE%E0%A6%AE%E0%A7%8D%E0%A6%AC%E0%A6%BE%E0%A6%B0_%E0%A6%9F%E0%A7%81.jpg">
            <a:extLst>
              <a:ext uri="{FF2B5EF4-FFF2-40B4-BE49-F238E27FC236}">
                <a16:creationId xmlns:a16="http://schemas.microsoft.com/office/drawing/2014/main" id="{3BA4B1BA-EC96-46C4-B9D9-73E9EB29AFB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55" y="550452"/>
            <a:ext cx="25603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64D66E-1EE7-4C03-B2FA-841870A7EEE5}"/>
              </a:ext>
            </a:extLst>
          </p:cNvPr>
          <p:cNvSpPr/>
          <p:nvPr/>
        </p:nvSpPr>
        <p:spPr>
          <a:xfrm>
            <a:off x="5465317" y="2552315"/>
            <a:ext cx="1733128" cy="31679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দেশি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ছায়াছবি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602936-8DA8-4955-A6D4-ECC1ACF4288F}"/>
              </a:ext>
            </a:extLst>
          </p:cNvPr>
          <p:cNvSpPr/>
          <p:nvPr/>
        </p:nvSpPr>
        <p:spPr>
          <a:xfrm>
            <a:off x="5574996" y="4748170"/>
            <a:ext cx="1361181" cy="3182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62D842-1EC8-4F07-9FF4-DB9AEA2393C2}"/>
              </a:ext>
            </a:extLst>
          </p:cNvPr>
          <p:cNvSpPr/>
          <p:nvPr/>
        </p:nvSpPr>
        <p:spPr>
          <a:xfrm>
            <a:off x="9532565" y="4843679"/>
            <a:ext cx="1361182" cy="25362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5" grpId="0"/>
      <p:bldP spid="19" grpId="0"/>
      <p:bldP spid="21" grpId="0"/>
      <p:bldP spid="22" grpId="0"/>
      <p:bldP spid="24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865DCF-3F14-4CC1-89E8-5A8C9EAB0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6621"/>
          <a:stretch/>
        </p:blipFill>
        <p:spPr>
          <a:xfrm>
            <a:off x="1516153" y="2447010"/>
            <a:ext cx="9779058" cy="1369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D56AF-22F5-4684-8DB2-B7A9C7A4F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26621"/>
          <a:stretch/>
        </p:blipFill>
        <p:spPr>
          <a:xfrm>
            <a:off x="4711452" y="736472"/>
            <a:ext cx="3774641" cy="118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2A52A-E2C2-4432-9EDE-21AF66BFD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61" r="14512"/>
          <a:stretch/>
        </p:blipFill>
        <p:spPr>
          <a:xfrm>
            <a:off x="4663368" y="628650"/>
            <a:ext cx="2156532" cy="819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FFD89-ED6B-4F7D-A043-F50A34978649}"/>
              </a:ext>
            </a:extLst>
          </p:cNvPr>
          <p:cNvSpPr txBox="1"/>
          <p:nvPr/>
        </p:nvSpPr>
        <p:spPr>
          <a:xfrm>
            <a:off x="781050" y="1628775"/>
            <a:ext cx="1085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দেশে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কিশ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াধের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D29AB-9548-46E6-A7BD-9405F178209C}"/>
              </a:ext>
            </a:extLst>
          </p:cNvPr>
          <p:cNvSpPr txBox="1"/>
          <p:nvPr/>
        </p:nvSpPr>
        <p:spPr>
          <a:xfrm>
            <a:off x="1244876" y="1999181"/>
            <a:ext cx="1094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আদর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ত্নের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অভাব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গ.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বিবাহবিচ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দ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নোদনের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অভাব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087F5-19CB-4FC2-B0B0-D203765F8CC5}"/>
              </a:ext>
            </a:extLst>
          </p:cNvPr>
          <p:cNvSpPr txBox="1"/>
          <p:nvPr/>
        </p:nvSpPr>
        <p:spPr>
          <a:xfrm>
            <a:off x="691442" y="2552105"/>
            <a:ext cx="1028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। ম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দকাসক্তি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ব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8B279-85B0-4375-8801-DB3CAD23DE4C}"/>
              </a:ext>
            </a:extLst>
          </p:cNvPr>
          <p:cNvSpPr txBox="1"/>
          <p:nvPr/>
        </p:nvSpPr>
        <p:spPr>
          <a:xfrm>
            <a:off x="590549" y="2928224"/>
            <a:ext cx="1104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)ধ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i,i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ৈ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বোধ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শেখান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i,i,i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) ম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উৎপাদন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নিষিদ্ধ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47FCF-615F-4C8A-9DC7-AB8DD74FDA21}"/>
              </a:ext>
            </a:extLst>
          </p:cNvPr>
          <p:cNvSpPr txBox="1"/>
          <p:nvPr/>
        </p:nvSpPr>
        <p:spPr>
          <a:xfrm>
            <a:off x="1244876" y="3304343"/>
            <a:ext cx="1028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হ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 ?   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i,ii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i,ii,iii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3B198-86E1-4CAA-A892-912CAFF8F563}"/>
              </a:ext>
            </a:extLst>
          </p:cNvPr>
          <p:cNvSpPr txBox="1"/>
          <p:nvPr/>
        </p:nvSpPr>
        <p:spPr>
          <a:xfrm>
            <a:off x="691441" y="3837980"/>
            <a:ext cx="1085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দেশে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কিশ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াধের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ত ?</a:t>
            </a: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B232117F-B430-4D5E-938B-F306EDE24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898" y="3277195"/>
            <a:ext cx="369332" cy="369332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EB135902-7ECD-42A8-B85D-1258ADB23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4876" y="1977746"/>
            <a:ext cx="369332" cy="3693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7F0D8B-D8C8-47E9-9720-1204DF9ACA67}"/>
              </a:ext>
            </a:extLst>
          </p:cNvPr>
          <p:cNvSpPr txBox="1"/>
          <p:nvPr/>
        </p:nvSpPr>
        <p:spPr>
          <a:xfrm>
            <a:off x="691441" y="4280177"/>
            <a:ext cx="10854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ক. ৭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১৬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বছর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বয়সী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১৬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বছর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বয়সী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বছর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বয়সী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বছর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বয়সী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A83FA718-A8CE-4BB9-B68D-686E68D0E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23" y="4234010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7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5C65B5-2A14-4425-A303-F9CBCA42B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33" y="1641863"/>
            <a:ext cx="249584" cy="49233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4C02B9-92C5-4E7B-AE1B-E514F70B55B6}"/>
              </a:ext>
            </a:extLst>
          </p:cNvPr>
          <p:cNvSpPr/>
          <p:nvPr/>
        </p:nvSpPr>
        <p:spPr>
          <a:xfrm>
            <a:off x="6675217" y="2622884"/>
            <a:ext cx="52119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76A58-7C7E-4986-AF16-3C7A6AA4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72" y="3441302"/>
            <a:ext cx="5395491" cy="3365079"/>
          </a:xfrm>
          <a:prstGeom prst="rect">
            <a:avLst/>
          </a:prstGeom>
        </p:spPr>
      </p:pic>
      <p:pic>
        <p:nvPicPr>
          <p:cNvPr id="10242" name="Picture 2" descr="অষ্টম শ্রেণির বাংলাদেশ ও বিশ্বপরিচয় বই ২০২১ pdf download | ৮ম শ্রেণির বাংলাদেশ  ও বিশ্বপরিচয় বই PDF">
            <a:extLst>
              <a:ext uri="{FF2B5EF4-FFF2-40B4-BE49-F238E27FC236}">
                <a16:creationId xmlns:a16="http://schemas.microsoft.com/office/drawing/2014/main" id="{6DBC01A6-9DC7-417F-882A-763EE70C4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05" y="1641863"/>
            <a:ext cx="3370606" cy="43182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7DA3C8D-0CEF-4791-8894-32FF0DC3B0C3}"/>
              </a:ext>
            </a:extLst>
          </p:cNvPr>
          <p:cNvSpPr/>
          <p:nvPr/>
        </p:nvSpPr>
        <p:spPr>
          <a:xfrm>
            <a:off x="1476489" y="346775"/>
            <a:ext cx="3005059" cy="301830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effectLst>
            <a:glow rad="127000">
              <a:schemeClr val="tx1">
                <a:alpha val="8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8C331A-1DEF-4CEE-8265-E8985A5994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85" t="12133" r="23295" b="37859"/>
          <a:stretch/>
        </p:blipFill>
        <p:spPr>
          <a:xfrm>
            <a:off x="4791074" y="294348"/>
            <a:ext cx="3005059" cy="11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9906C-D454-4EC1-A53F-A8ACA69D796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1" y="2796659"/>
            <a:ext cx="9348556" cy="1264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EBA4C9-1DD5-4045-9AA1-FCB568DAC13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177901" y="726486"/>
            <a:ext cx="3836198" cy="12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4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75217B-F839-46F6-8250-2FB43E275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9080"/>
            <a:ext cx="11544300" cy="6341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75634-1031-4CC9-962E-473736EB2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20" b="20133"/>
          <a:stretch/>
        </p:blipFill>
        <p:spPr>
          <a:xfrm>
            <a:off x="1663855" y="1896836"/>
            <a:ext cx="9410812" cy="24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স্কুল শিক্ষার্থীদের টিকা দেয়ার কথা ভাবছে সরকার">
            <a:extLst>
              <a:ext uri="{FF2B5EF4-FFF2-40B4-BE49-F238E27FC236}">
                <a16:creationId xmlns:a16="http://schemas.microsoft.com/office/drawing/2014/main" id="{2E8C87FD-94BC-4A51-A512-442A437D653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45" y="2559655"/>
            <a:ext cx="347472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৫ হাজার কিশোর ক্লাবের যাত্রা">
            <a:extLst>
              <a:ext uri="{FF2B5EF4-FFF2-40B4-BE49-F238E27FC236}">
                <a16:creationId xmlns:a16="http://schemas.microsoft.com/office/drawing/2014/main" id="{EF202F46-D550-45D5-9DA8-B73C952D087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41" y="2559655"/>
            <a:ext cx="347472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সচেতনতা বাড়াতে হবে কিশোর-কিশোরীদের">
            <a:extLst>
              <a:ext uri="{FF2B5EF4-FFF2-40B4-BE49-F238E27FC236}">
                <a16:creationId xmlns:a16="http://schemas.microsoft.com/office/drawing/2014/main" id="{AC34D41B-D467-4889-9F4D-535124ED49F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50" y="2559655"/>
            <a:ext cx="347472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FA86A-7AD0-45CE-99D0-935A854688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112"/>
          <a:stretch/>
        </p:blipFill>
        <p:spPr>
          <a:xfrm>
            <a:off x="526213" y="4804381"/>
            <a:ext cx="4002310" cy="691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FB3347-4997-409B-BC6E-54313589AE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112"/>
          <a:stretch/>
        </p:blipFill>
        <p:spPr>
          <a:xfrm>
            <a:off x="5019052" y="4784213"/>
            <a:ext cx="2416339" cy="732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0F6047-210C-4D7E-A89F-299037F7B4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b="28112"/>
          <a:stretch/>
        </p:blipFill>
        <p:spPr>
          <a:xfrm>
            <a:off x="8493772" y="4749677"/>
            <a:ext cx="2969060" cy="691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F6E8FE-3655-4F78-8B3A-296D43F4BD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689"/>
          <a:stretch/>
        </p:blipFill>
        <p:spPr>
          <a:xfrm>
            <a:off x="3321685" y="294854"/>
            <a:ext cx="6353775" cy="779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0C1BC-43BB-438F-B9E8-DBB82EDCC4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126" r="10831" b="27019"/>
          <a:stretch/>
        </p:blipFill>
        <p:spPr>
          <a:xfrm>
            <a:off x="350519" y="182197"/>
            <a:ext cx="1800665" cy="892517"/>
          </a:xfrm>
          <a:prstGeom prst="rect">
            <a:avLst/>
          </a:prstGeom>
        </p:spPr>
      </p:pic>
      <p:pic>
        <p:nvPicPr>
          <p:cNvPr id="16" name="Picture 8" descr="স্কুল কলেজ পালানো শিক্ষার্থীদের পার্কে না আসার ব্যতিক্রমী উদ্যোগ প্রশাসনের  | BD Times365">
            <a:extLst>
              <a:ext uri="{FF2B5EF4-FFF2-40B4-BE49-F238E27FC236}">
                <a16:creationId xmlns:a16="http://schemas.microsoft.com/office/drawing/2014/main" id="{68A4B59E-8923-42DF-A3DE-1881577C700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54" y="289442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কিশোর অপরাধ : আইনি ও ইসলামী দৃষ্টিকোণ">
            <a:extLst>
              <a:ext uri="{FF2B5EF4-FFF2-40B4-BE49-F238E27FC236}">
                <a16:creationId xmlns:a16="http://schemas.microsoft.com/office/drawing/2014/main" id="{1BE5F562-87FE-4C6E-9641-95E945CE689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289442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পরীক্ষা, নাকি নকলের মচ্ছব! | প্রথম আলো">
            <a:extLst>
              <a:ext uri="{FF2B5EF4-FFF2-40B4-BE49-F238E27FC236}">
                <a16:creationId xmlns:a16="http://schemas.microsoft.com/office/drawing/2014/main" id="{47F7028D-89A2-4890-943F-640E8B3454E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427" y="289442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A99C32-730D-49F4-9172-F18C5658CC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7" t="12488" r="5873" b="26121"/>
          <a:stretch/>
        </p:blipFill>
        <p:spPr>
          <a:xfrm>
            <a:off x="1459743" y="5755698"/>
            <a:ext cx="1768415" cy="4956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D3FA6F-3D12-4723-9F1D-07B15E8B7DD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09"/>
          <a:stretch/>
        </p:blipFill>
        <p:spPr>
          <a:xfrm>
            <a:off x="5123895" y="5755698"/>
            <a:ext cx="1944210" cy="5033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1BC266-26F5-4318-911B-7FD8F57F91A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09"/>
          <a:stretch/>
        </p:blipFill>
        <p:spPr>
          <a:xfrm>
            <a:off x="9056858" y="5637693"/>
            <a:ext cx="2123087" cy="621345"/>
          </a:xfrm>
          <a:prstGeom prst="rect">
            <a:avLst/>
          </a:prstGeom>
        </p:spPr>
      </p:pic>
      <p:pic>
        <p:nvPicPr>
          <p:cNvPr id="22" name="Picture 10" descr="বগুড়ায় মাদক বিক্রির নয়া কৌশল">
            <a:extLst>
              <a:ext uri="{FF2B5EF4-FFF2-40B4-BE49-F238E27FC236}">
                <a16:creationId xmlns:a16="http://schemas.microsoft.com/office/drawing/2014/main" id="{202D60DC-1715-44DA-9DE5-CA4C4ED1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2789694"/>
            <a:ext cx="3657600" cy="28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600331-3443-4D6C-B451-4FAB73F5127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09"/>
          <a:stretch/>
        </p:blipFill>
        <p:spPr>
          <a:xfrm>
            <a:off x="3547072" y="577065"/>
            <a:ext cx="6549428" cy="6389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5D0331-FB73-4011-BCAA-C3B364E982A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511"/>
          <a:stretch/>
        </p:blipFill>
        <p:spPr>
          <a:xfrm>
            <a:off x="5059504" y="551613"/>
            <a:ext cx="3524564" cy="6898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65BD9B-AD94-4264-9BF6-F7E0108D213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6121"/>
          <a:stretch/>
        </p:blipFill>
        <p:spPr>
          <a:xfrm>
            <a:off x="4246223" y="513158"/>
            <a:ext cx="5151127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lassroom">
            <a:extLst>
              <a:ext uri="{FF2B5EF4-FFF2-40B4-BE49-F238E27FC236}">
                <a16:creationId xmlns:a16="http://schemas.microsoft.com/office/drawing/2014/main" id="{D67E082D-9A1C-4BE6-ACFA-B43F92822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3885" y="1639843"/>
            <a:ext cx="5250426" cy="5250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0DE7E-B0E2-4422-9E54-4226F94C89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8147" b="17202"/>
          <a:stretch/>
        </p:blipFill>
        <p:spPr>
          <a:xfrm>
            <a:off x="2023625" y="287063"/>
            <a:ext cx="3061252" cy="1196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E35FC-8451-4179-BFFC-FF7492B234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6463" r="19278" b="18237"/>
          <a:stretch/>
        </p:blipFill>
        <p:spPr>
          <a:xfrm>
            <a:off x="492998" y="1639843"/>
            <a:ext cx="6294783" cy="110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7E911-AAD3-4709-A222-224BDB338F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7"/>
          <a:stretch/>
        </p:blipFill>
        <p:spPr>
          <a:xfrm>
            <a:off x="7565656" y="2190723"/>
            <a:ext cx="2294746" cy="773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25DAC7-03A6-4013-8198-19935391F3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0711"/>
          <a:stretch/>
        </p:blipFill>
        <p:spPr>
          <a:xfrm>
            <a:off x="7647777" y="2321561"/>
            <a:ext cx="2143550" cy="6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F4F5D-92A7-4A34-81AE-332097706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19060" r="2686" b="31285"/>
          <a:stretch/>
        </p:blipFill>
        <p:spPr>
          <a:xfrm>
            <a:off x="405617" y="2071302"/>
            <a:ext cx="11380764" cy="717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A5856B-CFF9-46B9-A053-8D0D3F541A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21363" r="2266" b="28982"/>
          <a:stretch/>
        </p:blipFill>
        <p:spPr>
          <a:xfrm>
            <a:off x="309460" y="2966823"/>
            <a:ext cx="11169748" cy="717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AF224-7AB7-4507-883C-CF24C3467D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21266" r="2154" b="39128"/>
          <a:stretch/>
        </p:blipFill>
        <p:spPr>
          <a:xfrm>
            <a:off x="405617" y="3995224"/>
            <a:ext cx="10977434" cy="613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A8D34A-9AEA-4D74-A79A-4582A99BE8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27281" r="11342" b="21651"/>
          <a:stretch/>
        </p:blipFill>
        <p:spPr>
          <a:xfrm>
            <a:off x="4536801" y="724917"/>
            <a:ext cx="2715065" cy="11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উন্নয়নে কিশোর-কিশোরী | UNICEF বাংলাদেশ">
            <a:extLst>
              <a:ext uri="{FF2B5EF4-FFF2-40B4-BE49-F238E27FC236}">
                <a16:creationId xmlns:a16="http://schemas.microsoft.com/office/drawing/2014/main" id="{DE4E65AA-0BD0-4676-8917-2F8CBFB53EA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68" y="258417"/>
            <a:ext cx="38404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বয়ঃসন্ধি: কিশোর কিশোরীদের বয়ঃসন্ধিকাল কখন আসে, কীভাবে বুঝবেন, কী আচরণ  করবেন? - BBC News বাংলা">
            <a:extLst>
              <a:ext uri="{FF2B5EF4-FFF2-40B4-BE49-F238E27FC236}">
                <a16:creationId xmlns:a16="http://schemas.microsoft.com/office/drawing/2014/main" id="{6ED9A98F-703A-47EF-884F-F16F066B46C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552" y="258417"/>
            <a:ext cx="38404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কিশোর-কিশোরীর বয়ঃসন্ধির মধ্যে কিছু পার্থক্য – শেয়ার বিজ">
            <a:extLst>
              <a:ext uri="{FF2B5EF4-FFF2-40B4-BE49-F238E27FC236}">
                <a16:creationId xmlns:a16="http://schemas.microsoft.com/office/drawing/2014/main" id="{70CF1DD5-3DC0-4571-A6A4-50780843CFC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68" y="4313583"/>
            <a:ext cx="38404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কিশোর–কিশোরীর স্বাস্থ্যের জন্য বছরে মাথাপিছু ব্যয় ৮৬ পয়সা | BD Times365">
            <a:extLst>
              <a:ext uri="{FF2B5EF4-FFF2-40B4-BE49-F238E27FC236}">
                <a16:creationId xmlns:a16="http://schemas.microsoft.com/office/drawing/2014/main" id="{7AD51DF1-A773-4D4E-896D-04D954D6C22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552" y="4313583"/>
            <a:ext cx="38404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৫ হাজার কিশোর ক্লাবের যাত্রা">
            <a:extLst>
              <a:ext uri="{FF2B5EF4-FFF2-40B4-BE49-F238E27FC236}">
                <a16:creationId xmlns:a16="http://schemas.microsoft.com/office/drawing/2014/main" id="{1931255D-DE79-4BDE-980A-5E8D772F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201" y="2220517"/>
            <a:ext cx="4001599" cy="241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0F1746-EB8F-4F72-ABD7-3F0EFB27C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840" y="392542"/>
            <a:ext cx="3063044" cy="846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A6036-A3EE-4670-93D2-5FF40631E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019" y="2774945"/>
            <a:ext cx="6656129" cy="1278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D26D0E-372F-4384-BFDA-3D06773FD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213" y="2688569"/>
            <a:ext cx="6897740" cy="1451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9DE3B-76BC-4CA6-A084-5584C6E54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4409931" y="2892626"/>
            <a:ext cx="3932261" cy="807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05BC03-46F9-4A63-BD28-9600B566EE7D}"/>
              </a:ext>
            </a:extLst>
          </p:cNvPr>
          <p:cNvSpPr txBox="1"/>
          <p:nvPr/>
        </p:nvSpPr>
        <p:spPr>
          <a:xfrm>
            <a:off x="3897378" y="-626166"/>
            <a:ext cx="518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dirty="0">
                <a:latin typeface="Shorif Shishir Unicode" panose="02000506000000020003" pitchFamily="2" charset="0"/>
                <a:cs typeface="Shorif Shishir Unicode" panose="02000506000000020003" pitchFamily="2" charset="0"/>
              </a:rPr>
              <a:t>জৈবিক কারণ, পরিবেশগত কারণ এবং সামাজিকীকরণ।</a:t>
            </a:r>
            <a:endParaRPr lang="en-US" sz="4400" dirty="0">
              <a:latin typeface="Shorif Shishir Unicode" panose="02000506000000020003" pitchFamily="2" charset="0"/>
              <a:cs typeface="Shorif Shishir Unicode" panose="0200050600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82E5A1-3F23-45ED-AA90-41F293E501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7333" y="2774945"/>
            <a:ext cx="8431499" cy="143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477628-195D-4194-932A-4C3191A492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3951" y="2872748"/>
            <a:ext cx="5230821" cy="11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পছন্দ না হওয়ায় চুরি করা ফোন ফিরিয়ে দিল চোর! – বরিশাল ক্রাইম ট্রেস">
            <a:extLst>
              <a:ext uri="{FF2B5EF4-FFF2-40B4-BE49-F238E27FC236}">
                <a16:creationId xmlns:a16="http://schemas.microsoft.com/office/drawing/2014/main" id="{F66D914E-2E3A-47BE-AD52-28B9B867A38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37116"/>
            <a:ext cx="2286000" cy="2194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ing Mothers Photo Pickpocket Ships Wallet Back To Owner | ভেতরে মায়ের  ছবি, চুরি করা ওয়ালেট ফেরত দিল আবেগাপ্লুত চোর">
            <a:extLst>
              <a:ext uri="{FF2B5EF4-FFF2-40B4-BE49-F238E27FC236}">
                <a16:creationId xmlns:a16="http://schemas.microsoft.com/office/drawing/2014/main" id="{DCF6531F-A0CC-4C2B-9465-18AD50F49C0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9" y="3530056"/>
            <a:ext cx="2286000" cy="2194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হালুয়াঘাটে অবাধে চলছে জুয়া খেলা">
            <a:extLst>
              <a:ext uri="{FF2B5EF4-FFF2-40B4-BE49-F238E27FC236}">
                <a16:creationId xmlns:a16="http://schemas.microsoft.com/office/drawing/2014/main" id="{FF6FDFF2-750F-4DBF-B21E-C3B8A07C7BB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479528"/>
            <a:ext cx="2286000" cy="2194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on নম্বর One ll স্কুল পালানো বন্ধুদল// গ্রাম্য পরিবেশে বাংলার সেরা  মুভি//বাংলা মুভি // ঢাকাই সিনেমা">
            <a:extLst>
              <a:ext uri="{FF2B5EF4-FFF2-40B4-BE49-F238E27FC236}">
                <a16:creationId xmlns:a16="http://schemas.microsoft.com/office/drawing/2014/main" id="{D71DF00D-4698-4466-8B66-D5EEF1E8B58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3429000"/>
            <a:ext cx="2286000" cy="2194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শহরতলীর তাবির শাহ মেলায় দিনের বেলায় প্রকাশ্যে চলছে জুয়া খেলা - Amar  Habiganj-আমার হবিগঞ্জ">
            <a:extLst>
              <a:ext uri="{FF2B5EF4-FFF2-40B4-BE49-F238E27FC236}">
                <a16:creationId xmlns:a16="http://schemas.microsoft.com/office/drawing/2014/main" id="{6756368E-3AEF-4C7B-9BCC-2DC30C3EB26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75" y="3580584"/>
            <a:ext cx="2286000" cy="2194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কিশোর-যুবকদের মধ্যে বাড়ছে মোবাইল ফোনে পাবজি খেলার আসক্তি – দিনাজপুর নিউজ –  All Bangla Newspapers- Bangladesh District Newspaper Updates">
            <a:extLst>
              <a:ext uri="{FF2B5EF4-FFF2-40B4-BE49-F238E27FC236}">
                <a16:creationId xmlns:a16="http://schemas.microsoft.com/office/drawing/2014/main" id="{115F5311-BDC0-4FAB-AE29-31C40A6B0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7116"/>
            <a:ext cx="2286000" cy="2194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2DA5E-7965-4CFA-8FCF-A941A50A3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8681" y="-456185"/>
            <a:ext cx="1809710" cy="500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F9136-ED35-4F5B-B87B-093460EB67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818" b="31972"/>
          <a:stretch/>
        </p:blipFill>
        <p:spPr>
          <a:xfrm>
            <a:off x="1360046" y="764495"/>
            <a:ext cx="3692553" cy="658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7F2F7-D37F-4646-A988-339E6B76C6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139" y="2453178"/>
            <a:ext cx="2328874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08F8C-61D7-4AC4-9562-212EC10F0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3555" y="2497051"/>
            <a:ext cx="233497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018D5-B291-4DF6-BB96-9615BD260A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529" y="5623560"/>
            <a:ext cx="1579001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BC7F02-DB71-49AF-A276-3BC017E86B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1739" y="5676657"/>
            <a:ext cx="2176461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3C19E-84F2-4DF6-B89D-CD1263F57F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3861" y="5713790"/>
            <a:ext cx="2170364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7903A8-C231-49BB-942A-1E5DDE4669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43417" y="5784686"/>
            <a:ext cx="1835055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4CD6C1-2E76-400F-8FDF-E7CDB6F73BB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9243" b="31972"/>
          <a:stretch/>
        </p:blipFill>
        <p:spPr>
          <a:xfrm>
            <a:off x="249506" y="798206"/>
            <a:ext cx="5913633" cy="5913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40595A-C4DE-4544-B2D2-5913A693D0F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5598" b="28574"/>
          <a:stretch/>
        </p:blipFill>
        <p:spPr>
          <a:xfrm>
            <a:off x="966348" y="717712"/>
            <a:ext cx="4479948" cy="7523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7EB1E5-88F3-4F48-944C-571981FDF45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1887" b="31634"/>
          <a:stretch/>
        </p:blipFill>
        <p:spPr>
          <a:xfrm>
            <a:off x="1276771" y="717712"/>
            <a:ext cx="3859102" cy="752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AC29A5-B795-4936-98DA-28998D612BE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18333" b="32931"/>
          <a:stretch/>
        </p:blipFill>
        <p:spPr>
          <a:xfrm>
            <a:off x="1585060" y="749329"/>
            <a:ext cx="3242525" cy="689153"/>
          </a:xfrm>
          <a:prstGeom prst="rect">
            <a:avLst/>
          </a:prstGeom>
        </p:spPr>
      </p:pic>
      <p:pic>
        <p:nvPicPr>
          <p:cNvPr id="46" name="Picture 2" descr="সুস্থ জাতি গঠনে মাদক প্রতিরোধ জরুরি – শেয়ার বিজ">
            <a:extLst>
              <a:ext uri="{FF2B5EF4-FFF2-40B4-BE49-F238E27FC236}">
                <a16:creationId xmlns:a16="http://schemas.microsoft.com/office/drawing/2014/main" id="{9A73E6AE-2E60-4440-B3F5-60BA73F7C4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020894"/>
            <a:ext cx="2286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স্কুল পালিয়ে বনভোজন">
            <a:extLst>
              <a:ext uri="{FF2B5EF4-FFF2-40B4-BE49-F238E27FC236}">
                <a16:creationId xmlns:a16="http://schemas.microsoft.com/office/drawing/2014/main" id="{330A40EC-1B89-4C79-9758-65D61FC2F28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20894"/>
            <a:ext cx="2286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আপনি কি কখনও পরীক্ষায় নকল (অসদুপায় অবলম্বন) করেছেন? করে থাকলে, কোন ক্লাসে  প্রথমবার করেছিলেন অভিজ্ঞতা কেমন ছিলো? - Quora">
            <a:extLst>
              <a:ext uri="{FF2B5EF4-FFF2-40B4-BE49-F238E27FC236}">
                <a16:creationId xmlns:a16="http://schemas.microsoft.com/office/drawing/2014/main" id="{8E4EC227-964E-4D68-824B-10C90DA9651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1" y="3020894"/>
            <a:ext cx="2286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United News Bangladesh | Latest online Bangladesh news | bd Sports Video  live | English news of bangladesh">
            <a:extLst>
              <a:ext uri="{FF2B5EF4-FFF2-40B4-BE49-F238E27FC236}">
                <a16:creationId xmlns:a16="http://schemas.microsoft.com/office/drawing/2014/main" id="{40AB5D96-15E1-465D-AFA3-A3CF25B54F1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020894"/>
            <a:ext cx="2286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শিশু-কিশোরদের আইডিয়াগুলো কাজে লাগান">
            <a:extLst>
              <a:ext uri="{FF2B5EF4-FFF2-40B4-BE49-F238E27FC236}">
                <a16:creationId xmlns:a16="http://schemas.microsoft.com/office/drawing/2014/main" id="{D830D0B6-0BDE-435F-BAE2-66C05BCD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29" y="341136"/>
            <a:ext cx="2770257" cy="20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CC62736-5A7F-49B7-B7B8-EAF310DD813E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7362" r="32560" b="37481"/>
          <a:stretch/>
        </p:blipFill>
        <p:spPr>
          <a:xfrm>
            <a:off x="706452" y="5851209"/>
            <a:ext cx="1965301" cy="5847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4CB79F-8FB3-4161-BDC4-4ED5CC915C93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24959" r="34031" b="38775"/>
          <a:stretch/>
        </p:blipFill>
        <p:spPr>
          <a:xfrm>
            <a:off x="3581461" y="5851209"/>
            <a:ext cx="2195903" cy="5847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3F6894B-C738-4A5B-BB51-53E694E88DE0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4086" t="30845" r="17305" b="37697"/>
          <a:stretch/>
        </p:blipFill>
        <p:spPr>
          <a:xfrm>
            <a:off x="6146403" y="5851209"/>
            <a:ext cx="2286000" cy="5847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6040E6E-04F0-4D0E-9406-9A08987AFC85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6201" t="14376" r="37048" b="31440"/>
          <a:stretch/>
        </p:blipFill>
        <p:spPr>
          <a:xfrm>
            <a:off x="8800305" y="5654542"/>
            <a:ext cx="2286000" cy="81191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ED6655C-F1AF-428E-98CF-96153424BD2F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3893" t="22216" r="46752" b="39551"/>
          <a:stretch/>
        </p:blipFill>
        <p:spPr>
          <a:xfrm>
            <a:off x="9123362" y="2383789"/>
            <a:ext cx="1438276" cy="4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0FBD77-7897-4011-A9A1-38B6FBF8B0B1}"/>
              </a:ext>
            </a:extLst>
          </p:cNvPr>
          <p:cNvSpPr/>
          <p:nvPr/>
        </p:nvSpPr>
        <p:spPr>
          <a:xfrm>
            <a:off x="778668" y="1066800"/>
            <a:ext cx="5945982" cy="452431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কিশোর</a:t>
            </a:r>
            <a:r>
              <a:rPr lang="as-IN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বয়সীদের দ্বারা সংঘটিত সমাজে বিদ্যমান মূল্যবোধ ও নিয়মনীতি বিরোধী কাজই </a:t>
            </a:r>
            <a:r>
              <a:rPr lang="as-IN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কিশোর অপরাধ</a:t>
            </a:r>
            <a:r>
              <a:rPr lang="as-IN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আবার </a:t>
            </a:r>
            <a:r>
              <a:rPr lang="as-IN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অপরাধ</a:t>
            </a:r>
            <a:r>
              <a:rPr lang="as-IN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বিজ্ঞানী বার্ট বলেছেন- কোনো শিশুকে তখনই অপরাধী মনে করতে হবে যখন তার অসামাজিক কাজ বা </a:t>
            </a:r>
            <a:r>
              <a:rPr lang="as-IN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অপরাধ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বাড়ছে কিশোর অপরাধ: প্রয়োজন উপযুক্ত ব্যবস্থা - Kishore Bangla">
            <a:extLst>
              <a:ext uri="{FF2B5EF4-FFF2-40B4-BE49-F238E27FC236}">
                <a16:creationId xmlns:a16="http://schemas.microsoft.com/office/drawing/2014/main" id="{C9A3335E-8BF6-44F0-8126-0A9623807A4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1" y="1066800"/>
            <a:ext cx="448056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kushey-tv.com/media/imgAll/2019June/kisore-inner-1908200652.jpg">
            <a:extLst>
              <a:ext uri="{FF2B5EF4-FFF2-40B4-BE49-F238E27FC236}">
                <a16:creationId xmlns:a16="http://schemas.microsoft.com/office/drawing/2014/main" id="{30475BB6-1AC5-4F8D-9990-DB08D5C3A629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11"/>
          <a:stretch/>
        </p:blipFill>
        <p:spPr bwMode="auto">
          <a:xfrm>
            <a:off x="7148511" y="1066800"/>
            <a:ext cx="448056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আতঙ্কের নাম জুনিয়র গ্যাংস্টার">
            <a:extLst>
              <a:ext uri="{FF2B5EF4-FFF2-40B4-BE49-F238E27FC236}">
                <a16:creationId xmlns:a16="http://schemas.microsoft.com/office/drawing/2014/main" id="{751AE787-5DBD-4182-918E-9489DF1B113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1" y="1066800"/>
            <a:ext cx="448056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আতঙ্কের নাম জুনিয়র গ্যাংস্টার">
            <a:extLst>
              <a:ext uri="{FF2B5EF4-FFF2-40B4-BE49-F238E27FC236}">
                <a16:creationId xmlns:a16="http://schemas.microsoft.com/office/drawing/2014/main" id="{AF90DA80-CD74-41F2-BB1F-66E0130ADEF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1" y="1066800"/>
            <a:ext cx="448056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445732-5FA3-4083-A67A-36008962C96C}"/>
              </a:ext>
            </a:extLst>
          </p:cNvPr>
          <p:cNvSpPr/>
          <p:nvPr/>
        </p:nvSpPr>
        <p:spPr>
          <a:xfrm>
            <a:off x="2893218" y="1371720"/>
            <a:ext cx="6288882" cy="102858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0BE72-27A8-48FB-9D17-91EEFA5B3785}"/>
              </a:ext>
            </a:extLst>
          </p:cNvPr>
          <p:cNvSpPr/>
          <p:nvPr/>
        </p:nvSpPr>
        <p:spPr>
          <a:xfrm>
            <a:off x="2893218" y="3962520"/>
            <a:ext cx="6288882" cy="102858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কিশোর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অপরাধ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33007A7-E3B9-46F3-8DC6-D3F128B460F5}" vid="{79480277-5875-47B1-9A45-1E99754091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1724</TotalTime>
  <Words>962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Bokul UNICODE</vt:lpstr>
      <vt:lpstr>Calibri</vt:lpstr>
      <vt:lpstr>Calibri Light</vt:lpstr>
      <vt:lpstr>Kalpurush</vt:lpstr>
      <vt:lpstr>NikoshBAN</vt:lpstr>
      <vt:lpstr>Shorif Shishir Unicode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MASUD</cp:lastModifiedBy>
  <cp:revision>69</cp:revision>
  <dcterms:created xsi:type="dcterms:W3CDTF">2021-10-02T15:15:58Z</dcterms:created>
  <dcterms:modified xsi:type="dcterms:W3CDTF">2021-10-18T15:54:47Z</dcterms:modified>
</cp:coreProperties>
</file>