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9" r:id="rId3"/>
    <p:sldId id="261" r:id="rId4"/>
    <p:sldId id="263" r:id="rId5"/>
    <p:sldId id="267" r:id="rId6"/>
    <p:sldId id="265" r:id="rId7"/>
    <p:sldId id="266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2F7A2-3EFE-4F6F-B349-0804697FE576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F2F24-19AA-4BE3-9170-4A8FE7298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06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CBAA6-89CC-4C1A-B070-CA5D99EFAE8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43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CBAA6-89CC-4C1A-B070-CA5D99EFAE8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3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" y="-19842"/>
            <a:ext cx="9143999" cy="6877842"/>
          </a:xfrm>
          <a:prstGeom prst="rect">
            <a:avLst/>
          </a:prstGeom>
          <a:noFill/>
          <a:scene3d>
            <a:camera prst="perspectiveRelaxed"/>
            <a:lightRig rig="threePt" dir="t"/>
          </a:scene3d>
        </p:spPr>
        <p:txBody>
          <a:bodyPr wrap="square" rtlCol="0">
            <a:prstTxWarp prst="textButtonPour">
              <a:avLst/>
            </a:prstTxWarp>
            <a:spAutoFit/>
          </a:bodyPr>
          <a:lstStyle/>
          <a:p>
            <a:r>
              <a:rPr lang="en-US" sz="7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bn-BD" sz="7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bn-BD" sz="7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7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en-US" sz="7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7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BD" sz="7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endParaRPr lang="en-US" sz="72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 descr="Mar_2014_desh139513143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62199"/>
            <a:ext cx="4443212" cy="6920199"/>
          </a:xfrm>
          <a:prstGeom prst="rect">
            <a:avLst/>
          </a:prstGeom>
        </p:spPr>
      </p:pic>
      <p:pic>
        <p:nvPicPr>
          <p:cNvPr id="14" name="Picture 13" descr="Mar_2014_desh139513143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4443211" y="-22515"/>
            <a:ext cx="4700789" cy="6900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1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9274" y="2474029"/>
            <a:ext cx="3763943" cy="238916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rgbClr val="FF0000"/>
                      </a:gs>
                      <a:gs pos="100000">
                        <a:srgbClr val="FFC000"/>
                      </a:gs>
                    </a:gsLst>
                    <a:path path="rect">
                      <a:fillToRect t="100000" r="100000"/>
                    </a:path>
                    <a:tileRect l="-100000" b="-100000"/>
                  </a:gradFill>
                  <a:prstDash val="sysDot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2800" b="1" dirty="0" smtClean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rgbClr val="FF0000"/>
                      </a:gs>
                      <a:gs pos="100000">
                        <a:srgbClr val="FFC000"/>
                      </a:gs>
                    </a:gsLst>
                    <a:path path="rect">
                      <a:fillToRect t="100000" r="100000"/>
                    </a:path>
                    <a:tileRect l="-100000" b="-100000"/>
                  </a:gradFill>
                  <a:prstDash val="sysDot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 smtClean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rgbClr val="FF0000"/>
                      </a:gs>
                      <a:gs pos="100000">
                        <a:srgbClr val="FFC000"/>
                      </a:gs>
                    </a:gsLst>
                    <a:path path="rect">
                      <a:fillToRect t="100000" r="100000"/>
                    </a:path>
                    <a:tileRect l="-100000" b="-100000"/>
                  </a:gradFill>
                  <a:prstDash val="sysDot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2800" b="1" dirty="0" smtClean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rgbClr val="FF0000"/>
                      </a:gs>
                      <a:gs pos="100000">
                        <a:srgbClr val="FFC000"/>
                      </a:gs>
                    </a:gsLst>
                    <a:path path="rect">
                      <a:fillToRect t="100000" r="100000"/>
                    </a:path>
                    <a:tileRect l="-100000" b="-100000"/>
                  </a:gradFill>
                  <a:prstDash val="sysDot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rgbClr val="FF0000"/>
                      </a:gs>
                      <a:gs pos="100000">
                        <a:srgbClr val="FFC000"/>
                      </a:gs>
                    </a:gsLst>
                    <a:path path="rect">
                      <a:fillToRect t="100000" r="100000"/>
                    </a:path>
                    <a:tileRect l="-100000" b="-100000"/>
                  </a:gradFill>
                  <a:prstDash val="sysDot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শাহাবুদ্দীন</a:t>
            </a:r>
            <a:r>
              <a:rPr lang="en-US" sz="2800" b="1" dirty="0" smtClean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rgbClr val="FF0000"/>
                      </a:gs>
                      <a:gs pos="100000">
                        <a:srgbClr val="FFC000"/>
                      </a:gs>
                    </a:gsLst>
                    <a:path path="rect">
                      <a:fillToRect t="100000" r="100000"/>
                    </a:path>
                    <a:tileRect l="-100000" b="-100000"/>
                  </a:gradFill>
                  <a:prstDash val="sysDot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rgbClr val="FF0000"/>
                      </a:gs>
                      <a:gs pos="100000">
                        <a:srgbClr val="FFC000"/>
                      </a:gs>
                    </a:gsLst>
                    <a:path path="rect">
                      <a:fillToRect t="100000" r="100000"/>
                    </a:path>
                    <a:tileRect l="-100000" b="-100000"/>
                  </a:gradFill>
                  <a:prstDash val="sysDot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বিশ্বাস</a:t>
            </a:r>
            <a:r>
              <a:rPr lang="en-US" sz="2800" b="1" dirty="0" smtClean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rgbClr val="FF0000"/>
                      </a:gs>
                      <a:gs pos="100000">
                        <a:srgbClr val="FFC000"/>
                      </a:gs>
                    </a:gsLst>
                    <a:path path="rect">
                      <a:fillToRect t="100000" r="100000"/>
                    </a:path>
                    <a:tileRect l="-100000" b="-100000"/>
                  </a:gradFill>
                  <a:prstDash val="sysDot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>
              <a:ln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rgbClr val="FF0000"/>
                    </a:gs>
                    <a:gs pos="100000">
                      <a:srgbClr val="FFC000"/>
                    </a:gs>
                  </a:gsLst>
                  <a:path path="rect">
                    <a:fillToRect t="100000" r="100000"/>
                  </a:path>
                  <a:tileRect l="-100000" b="-100000"/>
                </a:gradFill>
                <a:prstDash val="sysDot"/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dirty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rgbClr val="FF0000"/>
                      </a:gs>
                      <a:gs pos="100000">
                        <a:srgbClr val="FFC000"/>
                      </a:gs>
                    </a:gsLst>
                    <a:path path="rect">
                      <a:fillToRect t="100000" r="100000"/>
                    </a:path>
                    <a:tileRect l="-100000" b="-100000"/>
                  </a:gradFill>
                  <a:prstDash val="sysDot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2800" b="1" dirty="0" err="1" smtClean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rgbClr val="FF0000"/>
                      </a:gs>
                      <a:gs pos="100000">
                        <a:srgbClr val="FFC000"/>
                      </a:gs>
                    </a:gsLst>
                    <a:path path="rect">
                      <a:fillToRect t="100000" r="100000"/>
                    </a:path>
                    <a:tileRect l="-100000" b="-100000"/>
                  </a:gradFill>
                  <a:prstDash val="sysDot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2800" b="1" dirty="0" smtClean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rgbClr val="FF0000"/>
                      </a:gs>
                      <a:gs pos="100000">
                        <a:srgbClr val="FFC000"/>
                      </a:gs>
                    </a:gsLst>
                    <a:path path="rect">
                      <a:fillToRect t="100000" r="100000"/>
                    </a:path>
                    <a:tileRect l="-100000" b="-100000"/>
                  </a:gradFill>
                  <a:prstDash val="sysDot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rgbClr val="FF0000"/>
                      </a:gs>
                      <a:gs pos="100000">
                        <a:srgbClr val="FFC000"/>
                      </a:gs>
                    </a:gsLst>
                    <a:path path="rect">
                      <a:fillToRect t="100000" r="100000"/>
                    </a:path>
                    <a:tileRect l="-100000" b="-100000"/>
                  </a:gradFill>
                  <a:prstDash val="sysDot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bn-BD" sz="2800" b="1" dirty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rgbClr val="FF0000"/>
                      </a:gs>
                      <a:gs pos="100000">
                        <a:srgbClr val="FFC000"/>
                      </a:gs>
                    </a:gsLst>
                    <a:path path="rect">
                      <a:fillToRect t="100000" r="100000"/>
                    </a:path>
                    <a:tileRect l="-100000" b="-100000"/>
                  </a:gradFill>
                  <a:prstDash val="sysDot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 smtClean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rgbClr val="FF0000"/>
                      </a:gs>
                      <a:gs pos="100000">
                        <a:srgbClr val="FFC000"/>
                      </a:gs>
                    </a:gsLst>
                    <a:path path="rect">
                      <a:fillToRect t="100000" r="100000"/>
                    </a:path>
                    <a:tileRect l="-100000" b="-100000"/>
                  </a:gradFill>
                  <a:prstDash val="sysDot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800" b="1" dirty="0" smtClean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rgbClr val="FF0000"/>
                      </a:gs>
                      <a:gs pos="100000">
                        <a:srgbClr val="FFC000"/>
                      </a:gs>
                    </a:gsLst>
                    <a:path path="rect">
                      <a:fillToRect t="100000" r="100000"/>
                    </a:path>
                    <a:tileRect l="-100000" b="-100000"/>
                  </a:gradFill>
                  <a:prstDash val="sysDot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rgbClr val="FF0000"/>
                      </a:gs>
                      <a:gs pos="100000">
                        <a:srgbClr val="FFC000"/>
                      </a:gs>
                    </a:gsLst>
                    <a:path path="rect">
                      <a:fillToRect t="100000" r="100000"/>
                    </a:path>
                    <a:tileRect l="-100000" b="-100000"/>
                  </a:gradFill>
                  <a:prstDash val="sysDot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ক্রীড়া</a:t>
            </a:r>
            <a:r>
              <a:rPr lang="bn-BD" sz="2800" b="1" dirty="0" smtClean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rgbClr val="FF0000"/>
                      </a:gs>
                      <a:gs pos="100000">
                        <a:srgbClr val="FFC000"/>
                      </a:gs>
                    </a:gsLst>
                    <a:path path="rect">
                      <a:fillToRect t="100000" r="100000"/>
                    </a:path>
                    <a:tileRect l="-100000" b="-100000"/>
                  </a:gradFill>
                  <a:prstDash val="sysDot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2800" b="1" dirty="0" smtClean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rgbClr val="FF0000"/>
                      </a:gs>
                      <a:gs pos="100000">
                        <a:srgbClr val="FFC000"/>
                      </a:gs>
                    </a:gsLst>
                    <a:path path="rect">
                      <a:fillToRect t="100000" r="100000"/>
                    </a:path>
                    <a:tileRect l="-100000" b="-100000"/>
                  </a:gradFill>
                  <a:prstDash val="sysDot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>
              <a:ln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rgbClr val="FF0000"/>
                    </a:gs>
                    <a:gs pos="100000">
                      <a:srgbClr val="FFC000"/>
                    </a:gs>
                  </a:gsLst>
                  <a:path path="rect">
                    <a:fillToRect t="100000" r="100000"/>
                  </a:path>
                  <a:tileRect l="-100000" b="-100000"/>
                </a:gradFill>
                <a:prstDash val="sysDot"/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dirty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rgbClr val="FF0000"/>
                      </a:gs>
                      <a:gs pos="100000">
                        <a:srgbClr val="FFC000"/>
                      </a:gs>
                    </a:gsLst>
                    <a:path path="rect">
                      <a:fillToRect t="100000" r="100000"/>
                    </a:path>
                    <a:tileRect l="-100000" b="-100000"/>
                  </a:gradFill>
                  <a:prstDash val="sysDot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smtClean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rgbClr val="FF0000"/>
                      </a:gs>
                      <a:gs pos="100000">
                        <a:srgbClr val="FFC000"/>
                      </a:gs>
                    </a:gsLst>
                    <a:path path="rect">
                      <a:fillToRect t="100000" r="100000"/>
                    </a:path>
                    <a:tileRect l="-100000" b="-100000"/>
                  </a:gradFill>
                  <a:prstDash val="sysDot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rgbClr val="FF0000"/>
                      </a:gs>
                      <a:gs pos="100000">
                        <a:srgbClr val="FFC000"/>
                      </a:gs>
                    </a:gsLst>
                    <a:path path="rect">
                      <a:fillToRect t="100000" r="100000"/>
                    </a:path>
                    <a:tileRect l="-100000" b="-100000"/>
                  </a:gradFill>
                  <a:prstDash val="sysDot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মান্দাবাড়িয়া</a:t>
            </a:r>
            <a:r>
              <a:rPr lang="en-US" sz="2800" b="1" dirty="0" smtClean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rgbClr val="FF0000"/>
                      </a:gs>
                      <a:gs pos="100000">
                        <a:srgbClr val="FFC000"/>
                      </a:gs>
                    </a:gsLst>
                    <a:path path="rect">
                      <a:fillToRect t="100000" r="100000"/>
                    </a:path>
                    <a:tileRect l="-100000" b="-100000"/>
                  </a:gradFill>
                  <a:prstDash val="sysDot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rgbClr val="FF0000"/>
                      </a:gs>
                      <a:gs pos="100000">
                        <a:srgbClr val="FFC000"/>
                      </a:gs>
                    </a:gsLst>
                    <a:path path="rect">
                      <a:fillToRect t="100000" r="100000"/>
                    </a:path>
                    <a:tileRect l="-100000" b="-100000"/>
                  </a:gradFill>
                  <a:prstDash val="sysDot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চাঁদপাড়া</a:t>
            </a:r>
            <a:r>
              <a:rPr lang="en-US" sz="2800" b="1" dirty="0" smtClean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rgbClr val="FF0000"/>
                      </a:gs>
                      <a:gs pos="100000">
                        <a:srgbClr val="FFC000"/>
                      </a:gs>
                    </a:gsLst>
                    <a:path path="rect">
                      <a:fillToRect t="100000" r="100000"/>
                    </a:path>
                    <a:tileRect l="-100000" b="-100000"/>
                  </a:gradFill>
                  <a:prstDash val="sysDot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 smtClean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rgbClr val="FF0000"/>
                      </a:gs>
                      <a:gs pos="100000">
                        <a:srgbClr val="FFC000"/>
                      </a:gs>
                    </a:gsLst>
                    <a:path path="rect">
                      <a:fillToRect t="100000" r="100000"/>
                    </a:path>
                    <a:tileRect l="-100000" b="-100000"/>
                  </a:gradFill>
                  <a:prstDash val="sysDot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2800" b="1" dirty="0" smtClean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rgbClr val="FF0000"/>
                      </a:gs>
                      <a:gs pos="100000">
                        <a:srgbClr val="FFC000"/>
                      </a:gs>
                    </a:gsLst>
                    <a:path path="rect">
                      <a:fillToRect t="100000" r="100000"/>
                    </a:path>
                    <a:tileRect l="-100000" b="-100000"/>
                  </a:gradFill>
                  <a:prstDash val="sysDot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rgbClr val="FF0000"/>
                      </a:gs>
                      <a:gs pos="100000">
                        <a:srgbClr val="FFC000"/>
                      </a:gs>
                    </a:gsLst>
                    <a:path path="rect">
                      <a:fillToRect t="100000" r="100000"/>
                    </a:path>
                    <a:tileRect l="-100000" b="-100000"/>
                  </a:gradFill>
                  <a:prstDash val="sysDot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2800" b="1" dirty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rgbClr val="FF0000"/>
                      </a:gs>
                      <a:gs pos="100000">
                        <a:srgbClr val="FFC000"/>
                      </a:gs>
                    </a:gsLst>
                    <a:path path="rect">
                      <a:fillToRect t="100000" r="100000"/>
                    </a:path>
                    <a:tileRect l="-100000" b="-100000"/>
                  </a:gradFill>
                  <a:prstDash val="sysDot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2800" b="1" dirty="0" smtClean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rgbClr val="FF0000"/>
                      </a:gs>
                      <a:gs pos="100000">
                        <a:srgbClr val="FFC000"/>
                      </a:gs>
                    </a:gsLst>
                    <a:path path="rect">
                      <a:fillToRect t="100000" r="100000"/>
                    </a:path>
                    <a:tileRect l="-100000" b="-100000"/>
                  </a:gradFill>
                  <a:prstDash val="sysDot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rgbClr val="FF0000"/>
                      </a:gs>
                      <a:gs pos="100000">
                        <a:srgbClr val="FFC000"/>
                      </a:gs>
                    </a:gsLst>
                    <a:path path="rect">
                      <a:fillToRect t="100000" r="100000"/>
                    </a:path>
                    <a:tileRect l="-100000" b="-100000"/>
                  </a:gradFill>
                  <a:prstDash val="sysDot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কালীগঞ্জ,ঝিনাইদহ</a:t>
            </a:r>
            <a:r>
              <a:rPr lang="en-US" sz="2800" b="1" dirty="0" smtClean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rgbClr val="FF0000"/>
                      </a:gs>
                      <a:gs pos="100000">
                        <a:srgbClr val="FFC000"/>
                      </a:gs>
                    </a:gsLst>
                    <a:path path="rect">
                      <a:fillToRect t="100000" r="100000"/>
                    </a:path>
                    <a:tileRect l="-100000" b="-100000"/>
                  </a:gradFill>
                  <a:prstDash val="sysDot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b="1" dirty="0">
              <a:ln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rgbClr val="FF0000"/>
                    </a:gs>
                    <a:gs pos="100000">
                      <a:srgbClr val="FFC000"/>
                    </a:gs>
                  </a:gsLst>
                  <a:path path="rect">
                    <a:fillToRect t="100000" r="100000"/>
                  </a:path>
                  <a:tileRect l="-100000" b="-100000"/>
                </a:gradFill>
                <a:prstDash val="sysDot"/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1709671" y="1"/>
            <a:ext cx="6110220" cy="1854558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prstTxWarp prst="textStop">
              <a:avLst/>
            </a:prstTxWarp>
          </a:bodyPr>
          <a:lstStyle/>
          <a:p>
            <a:pPr algn="ctr"/>
            <a:r>
              <a:rPr lang="en-US" sz="9600" dirty="0" err="1">
                <a:ln w="38100">
                  <a:solidFill>
                    <a:schemeClr val="tx1"/>
                  </a:solidFill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9600" dirty="0">
                <a:ln w="38100">
                  <a:solidFill>
                    <a:schemeClr val="tx1"/>
                  </a:solidFill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>
                <a:ln w="38100">
                  <a:solidFill>
                    <a:schemeClr val="tx1"/>
                  </a:solidFill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dirty="0">
              <a:ln w="38100">
                <a:solidFill>
                  <a:schemeClr val="tx1"/>
                </a:solidFill>
              </a:ln>
              <a:blipFill>
                <a:blip r:embed="rId3"/>
                <a:tile tx="0" ty="0" sx="100000" sy="100000" flip="none" algn="tl"/>
              </a:blip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sajhabudidn si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4758" y="2536874"/>
            <a:ext cx="1551842" cy="183583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238963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1177636" y="304800"/>
            <a:ext cx="6858000" cy="487251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DoubleWave1">
              <a:avLst/>
            </a:prstTxWarp>
            <a:spAutoFit/>
          </a:bodyPr>
          <a:lstStyle/>
          <a:p>
            <a:r>
              <a:rPr lang="bn-BD" sz="6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BD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bn-BD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 –শ্রেণী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(</a:t>
            </a:r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অর্থনীতি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তৃতীয় অধ্যায়ঃ উপযোগ, চাহিদা, যোগান ও 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</a:t>
            </a: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ভারসাম্য ।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 পাঠঃ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ভারসাম্য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দাম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নির্ধারণ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401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143000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ভারসাম দাম ও পরিমাণ  নির্ধারণ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590800"/>
            <a:ext cx="74676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বাজারের একটি সাধারণ দৃশ্য হলো ক্রেতা- বিক্রেতার মধ্যে দ্রব্যের দাম নিয়ে দর-কষাকশষি করা। ক্রেতা চেষ্টা করে সর্বনিম্ন দামে দ্রব্যটি ক্রয় করতে। আবার বিক্রেতা চেষ্টা করে সর্বোচ্চ দামে দ্রব্যটি বিক্রয় করতে। 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ক্রেতা- বিক্রেতার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দর-কষাকশষি ফলে এমন একটি দামে  দ্রব্যেটি  ক্রয় বিক্রয় হয়, যেখানে চাহিদা ও যোগান পরস্পর সমান। যে দামে চাহিদা ও যোগান সমান হয়, তাকে ভারসাম্য দাম বলে।  ভারসাম্য দামে যে পরিমাণ দ্রব্য কেনা-বেচা হয়, তাকে ভারসাম্য পরিমাণ বলে।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43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Straight Connector 63"/>
          <p:cNvCxnSpPr/>
          <p:nvPr/>
        </p:nvCxnSpPr>
        <p:spPr>
          <a:xfrm>
            <a:off x="2286000" y="4876800"/>
            <a:ext cx="464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2286000" y="1143000"/>
            <a:ext cx="0" cy="373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3338945" y="2258291"/>
            <a:ext cx="0" cy="2618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4502727" y="2258291"/>
            <a:ext cx="0" cy="2618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5715000" y="2258291"/>
            <a:ext cx="0" cy="2618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H="1">
            <a:off x="1905000" y="3962400"/>
            <a:ext cx="3810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>
            <a:off x="1905000" y="3103418"/>
            <a:ext cx="3810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>
            <a:off x="1905000" y="2258291"/>
            <a:ext cx="3810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 flipV="1">
            <a:off x="2971800" y="1981200"/>
            <a:ext cx="32004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2895600" y="1600200"/>
            <a:ext cx="3733800" cy="266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1295399" y="803564"/>
            <a:ext cx="75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>
                <a:latin typeface="+mj-lt"/>
              </a:rPr>
              <a:t>Y</a:t>
            </a:r>
            <a:endParaRPr lang="en-US" dirty="0">
              <a:latin typeface="+mj-lt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295400" y="205521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+mj-lt"/>
              </a:rPr>
              <a:t>A</a:t>
            </a:r>
            <a:endParaRPr lang="en-US" dirty="0">
              <a:latin typeface="+mj-lt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278082" y="2942997"/>
            <a:ext cx="706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>
                <a:latin typeface="+mj-lt"/>
              </a:rPr>
              <a:t>P</a:t>
            </a:r>
            <a:endParaRPr lang="en-US" dirty="0">
              <a:latin typeface="+mj-lt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278082" y="3777734"/>
            <a:ext cx="626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+mj-lt"/>
              </a:rPr>
              <a:t>C</a:t>
            </a:r>
            <a:endParaRPr lang="en-US" dirty="0">
              <a:latin typeface="+mj-lt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278082" y="4692134"/>
            <a:ext cx="706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>
                <a:latin typeface="+mj-lt"/>
              </a:rPr>
              <a:t>O</a:t>
            </a:r>
            <a:endParaRPr lang="en-US" dirty="0">
              <a:latin typeface="+mj-lt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124200" y="5061466"/>
            <a:ext cx="796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+mj-lt"/>
              </a:rPr>
              <a:t>E</a:t>
            </a:r>
            <a:endParaRPr lang="en-US" dirty="0">
              <a:latin typeface="+mj-lt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158095" y="5105400"/>
            <a:ext cx="689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>
                <a:latin typeface="+mj-lt"/>
              </a:rPr>
              <a:t>M</a:t>
            </a:r>
            <a:endParaRPr lang="en-US" dirty="0">
              <a:latin typeface="+mj-lt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54864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+mj-lt"/>
              </a:rPr>
              <a:t>H</a:t>
            </a:r>
            <a:endParaRPr lang="en-US" dirty="0">
              <a:latin typeface="+mj-lt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6913418" y="50521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>
                <a:latin typeface="+mj-lt"/>
              </a:rPr>
              <a:t>X</a:t>
            </a:r>
            <a:endParaRPr lang="en-US" dirty="0">
              <a:latin typeface="+mj-lt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2769177" y="1230868"/>
            <a:ext cx="75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+mj-lt"/>
              </a:rPr>
              <a:t>D</a:t>
            </a:r>
            <a:r>
              <a:rPr lang="bn-BD" dirty="0" smtClean="0">
                <a:latin typeface="Times New Roman"/>
              </a:rPr>
              <a:t>⸍</a:t>
            </a:r>
            <a:endParaRPr lang="en-US" dirty="0">
              <a:latin typeface="+mj-lt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6077815" y="1415534"/>
            <a:ext cx="75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+mj-lt"/>
              </a:rPr>
              <a:t>S</a:t>
            </a:r>
            <a:r>
              <a:rPr lang="bn-BD" dirty="0" smtClean="0">
                <a:latin typeface="Times New Roman"/>
              </a:rPr>
              <a:t>⸍</a:t>
            </a:r>
            <a:endParaRPr lang="en-US" dirty="0">
              <a:latin typeface="+mj-lt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961782" y="4404110"/>
            <a:ext cx="75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+mj-lt"/>
              </a:rPr>
              <a:t>D</a:t>
            </a:r>
            <a:endParaRPr lang="en-US" dirty="0">
              <a:latin typeface="+mj-lt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427142" y="4244599"/>
            <a:ext cx="75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+mj-lt"/>
              </a:rPr>
              <a:t>S</a:t>
            </a:r>
            <a:endParaRPr lang="en-US" dirty="0">
              <a:latin typeface="+mj-lt"/>
            </a:endParaRPr>
          </a:p>
        </p:txBody>
      </p:sp>
      <p:sp>
        <p:nvSpPr>
          <p:cNvPr id="125" name="TextBox 124"/>
          <p:cNvSpPr txBox="1"/>
          <p:nvPr/>
        </p:nvSpPr>
        <p:spPr>
          <a:xfrm rot="16200000">
            <a:off x="-297760" y="3213602"/>
            <a:ext cx="24338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দ্রব্যের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230149" y="5529590"/>
            <a:ext cx="4545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চাহিদা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যোগানের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কুইন্টাল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02727" y="2545957"/>
            <a:ext cx="75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37462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112" grpId="0"/>
      <p:bldP spid="113" grpId="0"/>
      <p:bldP spid="114" grpId="0"/>
      <p:bldP spid="115" grpId="0"/>
      <p:bldP spid="116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2038529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উপরের রেখাচিত্রে ভূমি অক্ষে চাহিদা ও যোগানের এবং লম্ব অক্ষে দ্রব্যের দাম নির্দেশ করা হয়েছে। রেখাচিত্রে বাজার চাহিদা রেখা </a:t>
            </a:r>
            <a:r>
              <a:rPr lang="bn-BD" sz="2400" dirty="0" smtClean="0">
                <a:cs typeface="NikoshBAN" pitchFamily="2" charset="0"/>
              </a:rPr>
              <a:t>DD</a:t>
            </a:r>
            <a:r>
              <a:rPr lang="bn-BD" sz="2400" dirty="0" smtClean="0">
                <a:latin typeface="Times New Roman"/>
                <a:cs typeface="NikoshBAN" pitchFamily="2" charset="0"/>
              </a:rPr>
              <a:t>⸍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বাজার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যোগান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রেখা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+mj-lt"/>
                <a:cs typeface="NikoshBAN" pitchFamily="2" charset="0"/>
              </a:rPr>
              <a:t>SS</a:t>
            </a:r>
            <a:r>
              <a:rPr lang="en-US" sz="2400" dirty="0" smtClean="0">
                <a:latin typeface="Times New Roman"/>
                <a:cs typeface="Times New Roman"/>
              </a:rPr>
              <a:t>⸍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অঙ্কন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24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09600"/>
            <a:ext cx="7848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ধরো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smtClean="0">
                <a:latin typeface="+mj-lt"/>
                <a:cs typeface="NikoshBAN" pitchFamily="2" charset="0"/>
              </a:rPr>
              <a:t>OA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দামে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চাহিদা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যোগানের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যথাক্রমে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+mj-lt"/>
                <a:cs typeface="NikoshBAN" pitchFamily="2" charset="0"/>
              </a:rPr>
              <a:t>OE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400" dirty="0" smtClean="0">
                <a:latin typeface="+mj-lt"/>
                <a:cs typeface="NikoshBAN" pitchFamily="2" charset="0"/>
              </a:rPr>
              <a:t>OH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এ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দামে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চাহিদা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অপেক্ষা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যোগানের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চাহিদা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অপেক্ষা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যোগান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কমবে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কমে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+mj-lt"/>
                <a:cs typeface="NikoshBAN" pitchFamily="2" charset="0"/>
              </a:rPr>
              <a:t>OA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ও</a:t>
            </a:r>
            <a:r>
              <a:rPr lang="en-US" sz="2400" dirty="0" smtClean="0">
                <a:latin typeface="+mj-lt"/>
                <a:cs typeface="NikoshBAN" pitchFamily="2" charset="0"/>
              </a:rPr>
              <a:t> Op-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যেখানে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চাহিদা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যোগান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+mj-lt"/>
                <a:cs typeface="NikoshBAN" pitchFamily="2" charset="0"/>
              </a:rPr>
              <a:t>OC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যোগানের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cs typeface="NikoshBAN" pitchFamily="2" charset="0"/>
              </a:rPr>
              <a:t>OE </a:t>
            </a:r>
            <a:r>
              <a:rPr lang="en-US" sz="2400" dirty="0" err="1" smtClean="0">
                <a:cs typeface="NikoshBAN" pitchFamily="2" charset="0"/>
              </a:rPr>
              <a:t>এবং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চাহিদার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পরিমাণ</a:t>
            </a:r>
            <a:r>
              <a:rPr lang="en-US" sz="2400" dirty="0" smtClean="0">
                <a:cs typeface="NikoshBAN" pitchFamily="2" charset="0"/>
              </a:rPr>
              <a:t> OH ।</a:t>
            </a:r>
            <a:r>
              <a:rPr lang="bn-BD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অর্থা</a:t>
            </a:r>
            <a:r>
              <a:rPr lang="en-US" sz="2400" dirty="0" smtClean="0">
                <a:cs typeface="NikoshBAN" pitchFamily="2" charset="0"/>
              </a:rPr>
              <a:t>ৎ </a:t>
            </a:r>
            <a:r>
              <a:rPr lang="en-US" sz="2400" dirty="0" err="1" smtClean="0">
                <a:cs typeface="NikoshBAN" pitchFamily="2" charset="0"/>
              </a:rPr>
              <a:t>এখানে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যোগানের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তুলনায়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চাহিদার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পরিমাণ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বেশি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ফলে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দ্রব্যের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দাম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অবশ্যই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বাড়বে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এবং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দাম</a:t>
            </a:r>
            <a:r>
              <a:rPr lang="en-US" sz="2400" dirty="0" smtClean="0">
                <a:cs typeface="NikoshBAN" pitchFamily="2" charset="0"/>
              </a:rPr>
              <a:t> Op- </a:t>
            </a:r>
            <a:r>
              <a:rPr lang="en-US" sz="2400" dirty="0" err="1" smtClean="0">
                <a:cs typeface="NikoshBAN" pitchFamily="2" charset="0"/>
              </a:rPr>
              <a:t>তে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গিয়ে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স্থির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হবে</a:t>
            </a:r>
            <a:r>
              <a:rPr lang="en-US" sz="2400" dirty="0" smtClean="0">
                <a:cs typeface="NikoshBAN" pitchFamily="2" charset="0"/>
              </a:rPr>
              <a:t>। </a:t>
            </a:r>
            <a:r>
              <a:rPr lang="en-US" sz="2400" dirty="0" err="1" smtClean="0">
                <a:cs typeface="NikoshBAN" pitchFamily="2" charset="0"/>
              </a:rPr>
              <a:t>যেখানে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চাহিদা</a:t>
            </a:r>
            <a:r>
              <a:rPr lang="en-US" sz="2400" dirty="0" smtClean="0">
                <a:cs typeface="NikoshBAN" pitchFamily="2" charset="0"/>
              </a:rPr>
              <a:t> ও </a:t>
            </a:r>
            <a:r>
              <a:rPr lang="en-US" sz="2400" dirty="0" err="1" smtClean="0">
                <a:cs typeface="NikoshBAN" pitchFamily="2" charset="0"/>
              </a:rPr>
              <a:t>যোগানের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পরিমাণ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পরস্পর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সমান</a:t>
            </a:r>
            <a:r>
              <a:rPr lang="en-US" sz="2400" dirty="0" smtClean="0">
                <a:cs typeface="NikoshBAN" pitchFamily="2" charset="0"/>
              </a:rPr>
              <a:t>। </a:t>
            </a:r>
            <a:r>
              <a:rPr lang="en-US" sz="2400" dirty="0" err="1" smtClean="0">
                <a:cs typeface="NikoshBAN" pitchFamily="2" charset="0"/>
              </a:rPr>
              <a:t>এভাবে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দেখা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যায়</a:t>
            </a:r>
            <a:r>
              <a:rPr lang="en-US" sz="2400" dirty="0" smtClean="0">
                <a:cs typeface="NikoshBAN" pitchFamily="2" charset="0"/>
              </a:rPr>
              <a:t>, </a:t>
            </a:r>
            <a:r>
              <a:rPr lang="en-US" sz="2400" dirty="0" err="1" smtClean="0">
                <a:cs typeface="NikoshBAN" pitchFamily="2" charset="0"/>
              </a:rPr>
              <a:t>দাম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যখন</a:t>
            </a:r>
            <a:r>
              <a:rPr lang="en-US" sz="2400" dirty="0" smtClean="0">
                <a:cs typeface="NikoshBAN" pitchFamily="2" charset="0"/>
              </a:rPr>
              <a:t> Op </a:t>
            </a:r>
            <a:r>
              <a:rPr lang="en-US" sz="2400" dirty="0" err="1" smtClean="0">
                <a:cs typeface="NikoshBAN" pitchFamily="2" charset="0"/>
              </a:rPr>
              <a:t>হয়</a:t>
            </a:r>
            <a:r>
              <a:rPr lang="en-US" sz="2400" dirty="0" smtClean="0">
                <a:cs typeface="NikoshBAN" pitchFamily="2" charset="0"/>
              </a:rPr>
              <a:t>, </a:t>
            </a:r>
            <a:r>
              <a:rPr lang="en-US" sz="2400" dirty="0" err="1" smtClean="0">
                <a:cs typeface="NikoshBAN" pitchFamily="2" charset="0"/>
              </a:rPr>
              <a:t>কেবল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তখনই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চাহিদা</a:t>
            </a:r>
            <a:r>
              <a:rPr lang="en-US" sz="2400" dirty="0" smtClean="0">
                <a:cs typeface="NikoshBAN" pitchFamily="2" charset="0"/>
              </a:rPr>
              <a:t> ও </a:t>
            </a:r>
            <a:r>
              <a:rPr lang="en-US" sz="2400" dirty="0" err="1" smtClean="0">
                <a:cs typeface="NikoshBAN" pitchFamily="2" charset="0"/>
              </a:rPr>
              <a:t>যোগানের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মোট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পরিমাণ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সমান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অর্থা</a:t>
            </a:r>
            <a:r>
              <a:rPr lang="en-US" sz="2400" dirty="0" smtClean="0">
                <a:cs typeface="NikoshBAN" pitchFamily="2" charset="0"/>
              </a:rPr>
              <a:t>ৎ </a:t>
            </a:r>
            <a:r>
              <a:rPr lang="en-US" sz="2400" dirty="0" smtClean="0">
                <a:latin typeface="+mj-lt"/>
                <a:cs typeface="NikoshBAN" pitchFamily="2" charset="0"/>
              </a:rPr>
              <a:t>OM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cs typeface="NikoshBAN" pitchFamily="2" charset="0"/>
              </a:rPr>
              <a:t>Op </a:t>
            </a:r>
            <a:r>
              <a:rPr lang="en-US" sz="2400" dirty="0" err="1" smtClean="0">
                <a:cs typeface="NikoshBAN" pitchFamily="2" charset="0"/>
              </a:rPr>
              <a:t>দামে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চাহিদা</a:t>
            </a:r>
            <a:r>
              <a:rPr lang="en-US" sz="2400" dirty="0" smtClean="0">
                <a:cs typeface="NikoshBAN" pitchFamily="2" charset="0"/>
              </a:rPr>
              <a:t> ও </a:t>
            </a:r>
            <a:r>
              <a:rPr lang="en-US" sz="2400" dirty="0" err="1" smtClean="0">
                <a:cs typeface="NikoshBAN" pitchFamily="2" charset="0"/>
              </a:rPr>
              <a:t>যোগান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সমান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থাকে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এবং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দাম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বাড়া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কিংবা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কমার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কোনো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প্রবণতা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থাকে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না</a:t>
            </a:r>
            <a:r>
              <a:rPr lang="en-US" sz="2400" dirty="0" smtClean="0">
                <a:cs typeface="NikoshBAN" pitchFamily="2" charset="0"/>
              </a:rPr>
              <a:t>। </a:t>
            </a:r>
            <a:r>
              <a:rPr lang="en-US" sz="2400" dirty="0" err="1" smtClean="0">
                <a:cs typeface="NikoshBAN" pitchFamily="2" charset="0"/>
              </a:rPr>
              <a:t>কাজেই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>
                <a:cs typeface="NikoshBAN" pitchFamily="2" charset="0"/>
              </a:rPr>
              <a:t>Op </a:t>
            </a:r>
            <a:r>
              <a:rPr lang="en-US" sz="2400" dirty="0" err="1" smtClean="0">
                <a:cs typeface="NikoshBAN" pitchFamily="2" charset="0"/>
              </a:rPr>
              <a:t>হলো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ভারসাম্য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দাম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এবং</a:t>
            </a:r>
            <a:r>
              <a:rPr lang="en-US" sz="2400" dirty="0" smtClean="0">
                <a:cs typeface="NikoshBAN" pitchFamily="2" charset="0"/>
              </a:rPr>
              <a:t> OM </a:t>
            </a:r>
            <a:r>
              <a:rPr lang="en-US" sz="2400" dirty="0" err="1" smtClean="0">
                <a:cs typeface="NikoshBAN" pitchFamily="2" charset="0"/>
              </a:rPr>
              <a:t>হলো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ভারসাম্য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পরিমাণ</a:t>
            </a:r>
            <a:r>
              <a:rPr lang="en-US" sz="2400" dirty="0" smtClean="0">
                <a:cs typeface="NikoshBAN" pitchFamily="2" charset="0"/>
              </a:rPr>
              <a:t>। </a:t>
            </a:r>
            <a:r>
              <a:rPr lang="en-US" sz="2400" dirty="0" smtClean="0">
                <a:latin typeface="+mj-lt"/>
                <a:cs typeface="NikoshBAN" pitchFamily="2" charset="0"/>
              </a:rPr>
              <a:t>R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+mj-lt"/>
                <a:cs typeface="NikoshBAN" pitchFamily="2" charset="0"/>
              </a:rPr>
              <a:t>DD</a:t>
            </a:r>
            <a:r>
              <a:rPr lang="en-US" sz="2400" dirty="0" smtClean="0">
                <a:latin typeface="Times New Roman"/>
                <a:cs typeface="Times New Roman"/>
              </a:rPr>
              <a:t>⸍</a:t>
            </a:r>
            <a:r>
              <a:rPr lang="en-US" sz="2400" dirty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এবং</a:t>
            </a:r>
            <a:r>
              <a:rPr lang="en-US" sz="2400" dirty="0" smtClean="0">
                <a:cs typeface="NikoshBAN" pitchFamily="2" charset="0"/>
              </a:rPr>
              <a:t> SS</a:t>
            </a:r>
            <a:r>
              <a:rPr lang="en-US" sz="2400" dirty="0" smtClean="0">
                <a:latin typeface="Times New Roman"/>
                <a:cs typeface="Times New Roman"/>
              </a:rPr>
              <a:t>⸍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রেখাদ্বয়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পরস্পরকে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ছেদ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cs typeface="NikoshBAN" pitchFamily="2" charset="0"/>
              </a:rPr>
              <a:t>R 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ছেদ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বিন্দুতে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নির্দেশিত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হলো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ভারসাম্য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দাম</a:t>
            </a:r>
            <a:r>
              <a:rPr lang="en-US" sz="2400" dirty="0" smtClean="0">
                <a:cs typeface="NikoshBAN" pitchFamily="2" charset="0"/>
              </a:rPr>
              <a:t> ও </a:t>
            </a:r>
            <a:r>
              <a:rPr lang="en-US" sz="2400" dirty="0" err="1" smtClean="0">
                <a:cs typeface="NikoshBAN" pitchFamily="2" charset="0"/>
              </a:rPr>
              <a:t>ভারসাম্য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পরিমাণ</a:t>
            </a:r>
            <a:r>
              <a:rPr lang="en-US" sz="2400" dirty="0" smtClean="0">
                <a:cs typeface="NikoshBAN" pitchFamily="2" charset="0"/>
              </a:rPr>
              <a:t>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86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09531" y="1060175"/>
            <a:ext cx="5705061" cy="4055165"/>
          </a:xfrm>
          <a:prstGeom prst="rect">
            <a:avLst/>
          </a:prstGeom>
          <a:noFill/>
        </p:spPr>
        <p:txBody>
          <a:bodyPr wrap="square" rtlCol="0">
            <a:prstTxWarp prst="textArchUp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IN" sz="7200" b="1" spc="38" dirty="0" smtClean="0">
                <a:ln w="11430"/>
                <a:solidFill>
                  <a:schemeClr val="accent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sz="7200" b="1" spc="38" dirty="0" smtClean="0">
                <a:ln w="11430"/>
                <a:solidFill>
                  <a:schemeClr val="accent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সবাইকে</a:t>
            </a:r>
            <a:r>
              <a:rPr lang="bn-IN" sz="7200" b="1" spc="38" dirty="0" smtClean="0">
                <a:ln w="11430"/>
                <a:solidFill>
                  <a:schemeClr val="accent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7200" b="1" spc="38" dirty="0">
              <a:ln w="11430"/>
              <a:solidFill>
                <a:schemeClr val="accent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Mar_2014_desh139513143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71" y="-97181"/>
            <a:ext cx="4430460" cy="6976359"/>
          </a:xfrm>
          <a:prstGeom prst="rect">
            <a:avLst/>
          </a:prstGeom>
        </p:spPr>
      </p:pic>
      <p:pic>
        <p:nvPicPr>
          <p:cNvPr id="10" name="Picture 9" descr="Mar_2014_desh139513143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4441330" y="-21179"/>
            <a:ext cx="4713540" cy="690035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20666" y="1540126"/>
            <a:ext cx="5193926" cy="4615704"/>
          </a:xfrm>
          <a:prstGeom prst="rect">
            <a:avLst/>
          </a:prstGeom>
          <a:noFill/>
        </p:spPr>
        <p:txBody>
          <a:bodyPr wrap="square" rtlCol="0">
            <a:prstTxWarp prst="textWave4">
              <a:avLst/>
            </a:prstTxWarp>
            <a:spAutoFit/>
          </a:bodyPr>
          <a:lstStyle/>
          <a:p>
            <a:r>
              <a:rPr lang="bn-IN" sz="6600" b="1" dirty="0">
                <a:ln w="19050">
                  <a:solidFill>
                    <a:srgbClr val="FFFF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সমাপ্ত</a:t>
            </a:r>
            <a:r>
              <a:rPr lang="bn-IN" sz="6600" b="1" dirty="0">
                <a:ln w="19050">
                  <a:solidFill>
                    <a:srgbClr val="FFFF0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600" b="1" dirty="0">
              <a:ln w="19050">
                <a:solidFill>
                  <a:srgbClr val="FFFF00"/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252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1981200" y="1101436"/>
            <a:ext cx="5579918" cy="4191000"/>
            <a:chOff x="1018309" y="1066800"/>
            <a:chExt cx="5579918" cy="4191000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1149927" y="1066800"/>
              <a:ext cx="0" cy="419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149927" y="5257800"/>
              <a:ext cx="54483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1018309" y="4267200"/>
              <a:ext cx="419100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2299857" y="2105891"/>
              <a:ext cx="0" cy="31519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3719947" y="2105891"/>
              <a:ext cx="13853" cy="31519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5209310" y="2105891"/>
              <a:ext cx="0" cy="31519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>
              <a:off x="1018309" y="3200400"/>
              <a:ext cx="419100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1018309" y="2105891"/>
              <a:ext cx="419100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 flipV="1">
              <a:off x="1752600" y="1731818"/>
              <a:ext cx="3962400" cy="2895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1752600" y="1543050"/>
              <a:ext cx="4239495" cy="31051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1489362" y="1944377"/>
            <a:ext cx="348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452995" y="2951201"/>
            <a:ext cx="273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489362" y="50521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981701" y="550007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439140" y="4117170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239000" y="5454134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511875" y="1045472"/>
            <a:ext cx="370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889177" y="1208354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S⸍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553200" y="4724399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D⸍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369127" y="138846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286000" y="4682836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072248" y="550007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506191" y="547710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66" name="TextBox 65"/>
          <p:cNvSpPr txBox="1"/>
          <p:nvPr/>
        </p:nvSpPr>
        <p:spPr>
          <a:xfrm rot="16200000">
            <a:off x="-151762" y="3148795"/>
            <a:ext cx="2331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দ্রব্যের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)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369127" y="5883257"/>
            <a:ext cx="380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চাহিদা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যোগানের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57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200</TotalTime>
  <Words>364</Words>
  <Application>Microsoft Office PowerPoint</Application>
  <PresentationFormat>On-screen Show (4:3)</PresentationFormat>
  <Paragraphs>48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RC</dc:creator>
  <cp:lastModifiedBy>Windows User</cp:lastModifiedBy>
  <cp:revision>28</cp:revision>
  <dcterms:created xsi:type="dcterms:W3CDTF">2006-08-16T00:00:00Z</dcterms:created>
  <dcterms:modified xsi:type="dcterms:W3CDTF">2021-10-11T14:41:02Z</dcterms:modified>
</cp:coreProperties>
</file>