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0" r:id="rId3"/>
    <p:sldId id="278" r:id="rId4"/>
    <p:sldId id="286" r:id="rId5"/>
    <p:sldId id="287" r:id="rId6"/>
    <p:sldId id="277" r:id="rId7"/>
    <p:sldId id="276" r:id="rId8"/>
    <p:sldId id="296" r:id="rId9"/>
    <p:sldId id="275" r:id="rId10"/>
    <p:sldId id="273" r:id="rId11"/>
    <p:sldId id="294" r:id="rId12"/>
    <p:sldId id="295" r:id="rId13"/>
    <p:sldId id="288" r:id="rId14"/>
    <p:sldId id="274" r:id="rId15"/>
    <p:sldId id="282" r:id="rId16"/>
    <p:sldId id="272" r:id="rId17"/>
    <p:sldId id="281" r:id="rId18"/>
    <p:sldId id="271" r:id="rId19"/>
    <p:sldId id="270" r:id="rId20"/>
    <p:sldId id="290" r:id="rId21"/>
    <p:sldId id="291" r:id="rId22"/>
    <p:sldId id="268"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97F"/>
    <a:srgbClr val="00FF00"/>
    <a:srgbClr val="FAD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5" d="100"/>
          <a:sy n="65" d="100"/>
        </p:scale>
        <p:origin x="153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EB822-7A4F-4C6B-BC25-C0184169EC91}" type="datetimeFigureOut">
              <a:rPr lang="en-US" smtClean="0"/>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E4192-8F85-46FD-AAF3-86045A4BDAE9}" type="slidenum">
              <a:rPr lang="en-US" smtClean="0"/>
              <a:t>‹#›</a:t>
            </a:fld>
            <a:endParaRPr lang="en-US"/>
          </a:p>
        </p:txBody>
      </p:sp>
    </p:spTree>
    <p:extLst>
      <p:ext uri="{BB962C8B-B14F-4D97-AF65-F5344CB8AC3E}">
        <p14:creationId xmlns:p14="http://schemas.microsoft.com/office/powerpoint/2010/main" val="35928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4192-8F85-46FD-AAF3-86045A4BDAE9}" type="slidenum">
              <a:rPr lang="en-US" smtClean="0"/>
              <a:t>1</a:t>
            </a:fld>
            <a:endParaRPr lang="en-US"/>
          </a:p>
        </p:txBody>
      </p:sp>
    </p:spTree>
    <p:extLst>
      <p:ext uri="{BB962C8B-B14F-4D97-AF65-F5344CB8AC3E}">
        <p14:creationId xmlns:p14="http://schemas.microsoft.com/office/powerpoint/2010/main" val="88385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4B54B-33D4-4330-BB1B-FE8C41D5E5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2093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B54B-33D4-4330-BB1B-FE8C41D5E5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394807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B54B-33D4-4330-BB1B-FE8C41D5E5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218177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B54B-33D4-4330-BB1B-FE8C41D5E5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150033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4B54B-33D4-4330-BB1B-FE8C41D5E5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395693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4B54B-33D4-4330-BB1B-FE8C41D5E5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362050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4B54B-33D4-4330-BB1B-FE8C41D5E584}"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17390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4B54B-33D4-4330-BB1B-FE8C41D5E584}"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165921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4B54B-33D4-4330-BB1B-FE8C41D5E584}"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62390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B54B-33D4-4330-BB1B-FE8C41D5E5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23710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B54B-33D4-4330-BB1B-FE8C41D5E5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311AF-4732-4ED0-AADB-57E851920307}" type="slidenum">
              <a:rPr lang="en-US" smtClean="0"/>
              <a:t>‹#›</a:t>
            </a:fld>
            <a:endParaRPr lang="en-US"/>
          </a:p>
        </p:txBody>
      </p:sp>
    </p:spTree>
    <p:extLst>
      <p:ext uri="{BB962C8B-B14F-4D97-AF65-F5344CB8AC3E}">
        <p14:creationId xmlns:p14="http://schemas.microsoft.com/office/powerpoint/2010/main" val="99940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4B54B-33D4-4330-BB1B-FE8C41D5E584}" type="datetimeFigureOut">
              <a:rPr lang="en-US" smtClean="0"/>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311AF-4732-4ED0-AADB-57E851920307}" type="slidenum">
              <a:rPr lang="en-US" smtClean="0"/>
              <a:t>‹#›</a:t>
            </a:fld>
            <a:endParaRPr lang="en-US"/>
          </a:p>
        </p:txBody>
      </p:sp>
    </p:spTree>
    <p:extLst>
      <p:ext uri="{BB962C8B-B14F-4D97-AF65-F5344CB8AC3E}">
        <p14:creationId xmlns:p14="http://schemas.microsoft.com/office/powerpoint/2010/main" val="379168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0"/>
            <a:ext cx="5867400" cy="1569660"/>
          </a:xfrm>
          <a:prstGeom prst="rect">
            <a:avLst/>
          </a:prstGeom>
          <a:noFill/>
        </p:spPr>
        <p:txBody>
          <a:bodyPr wrap="square" rtlCol="0">
            <a:spAutoFit/>
          </a:bodyPr>
          <a:lstStyle/>
          <a:p>
            <a:r>
              <a:rPr lang="en-US" sz="9600" b="1" dirty="0" smtClean="0">
                <a:solidFill>
                  <a:srgbClr val="FF0000"/>
                </a:solidFill>
                <a:effectLst>
                  <a:outerShdw blurRad="38100" dist="38100" dir="2700000" algn="tl">
                    <a:srgbClr val="000000">
                      <a:alpha val="43137"/>
                    </a:srgbClr>
                  </a:outerShdw>
                </a:effectLst>
              </a:rPr>
              <a:t>Welcome</a:t>
            </a:r>
            <a:r>
              <a:rPr lang="en-US" dirty="0" smtClean="0"/>
              <a:t> </a:t>
            </a:r>
            <a:endParaRPr lang="en-US" dirty="0"/>
          </a:p>
        </p:txBody>
      </p:sp>
      <p:pic>
        <p:nvPicPr>
          <p:cNvPr id="3" name="Picture 2"/>
          <p:cNvPicPr>
            <a:picLocks noChangeAspect="1"/>
          </p:cNvPicPr>
          <p:nvPr/>
        </p:nvPicPr>
        <p:blipFill rotWithShape="1">
          <a:blip r:embed="rId3"/>
          <a:srcRect l="-1113" r="1113" b="50354"/>
          <a:stretch/>
        </p:blipFill>
        <p:spPr>
          <a:xfrm>
            <a:off x="886670" y="2209800"/>
            <a:ext cx="6846401"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412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9600"/>
            <a:ext cx="2057400" cy="2438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87782" y="609600"/>
            <a:ext cx="2036618" cy="2438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609600"/>
            <a:ext cx="1981200" cy="2438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34200" y="609600"/>
            <a:ext cx="1828800" cy="2438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276600"/>
            <a:ext cx="8229600" cy="2743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rgbClr val="7030A0"/>
              </a:solidFill>
            </a:endParaRPr>
          </a:p>
          <a:p>
            <a:pPr algn="just"/>
            <a:r>
              <a:rPr lang="en-US" sz="2400" dirty="0" smtClean="0">
                <a:solidFill>
                  <a:schemeClr val="bg1"/>
                </a:solidFill>
              </a:rPr>
              <a:t>The seed of the Language Movement was sown on 21 March 1948 when Mohammad Ali </a:t>
            </a:r>
            <a:r>
              <a:rPr lang="en-US" sz="2400" dirty="0" err="1" smtClean="0">
                <a:solidFill>
                  <a:schemeClr val="bg1"/>
                </a:solidFill>
              </a:rPr>
              <a:t>Zinnah</a:t>
            </a:r>
            <a:r>
              <a:rPr lang="en-US" sz="2400" dirty="0" smtClean="0">
                <a:solidFill>
                  <a:schemeClr val="bg1"/>
                </a:solidFill>
              </a:rPr>
              <a:t>, the then Governor General of Pakistan, at a public meeting in Dhaka declared that Urdu would be the only official language of Pakistan. The declaration raised a storm protest in the eastern part of the country. The protest continued nonstop, gathering momentum day by day. It turned into a movement and reached its climax in 1952. </a:t>
            </a:r>
          </a:p>
          <a:p>
            <a:pPr algn="just"/>
            <a:endParaRPr lang="en-US" sz="2400" dirty="0">
              <a:solidFill>
                <a:srgbClr val="7030A0"/>
              </a:solidFill>
            </a:endParaRPr>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9600"/>
            <a:ext cx="2057400" cy="2438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87782" y="609600"/>
            <a:ext cx="2036618" cy="2438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609600"/>
            <a:ext cx="1981200" cy="2438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34200" y="609600"/>
            <a:ext cx="1828800" cy="2438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276600"/>
            <a:ext cx="8229600" cy="2743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solidFill>
                <a:srgbClr val="7030A0"/>
              </a:solidFill>
            </a:endParaRPr>
          </a:p>
          <a:p>
            <a:pPr algn="just"/>
            <a:endParaRPr lang="en-US" sz="2400" dirty="0" smtClean="0">
              <a:solidFill>
                <a:schemeClr val="bg1"/>
              </a:solidFill>
            </a:endParaRPr>
          </a:p>
          <a:p>
            <a:pPr algn="just"/>
            <a:r>
              <a:rPr lang="en-US" sz="2400" dirty="0" smtClean="0">
                <a:solidFill>
                  <a:schemeClr val="bg1"/>
                </a:solidFill>
              </a:rPr>
              <a:t>The government outlaw all sorts of public meetings and </a:t>
            </a:r>
            <a:r>
              <a:rPr lang="en-US" sz="2400" dirty="0" err="1" smtClean="0">
                <a:solidFill>
                  <a:schemeClr val="bg1"/>
                </a:solidFill>
              </a:rPr>
              <a:t>ralies</a:t>
            </a:r>
            <a:r>
              <a:rPr lang="en-US" sz="2400" dirty="0" smtClean="0">
                <a:solidFill>
                  <a:schemeClr val="bg1"/>
                </a:solidFill>
              </a:rPr>
              <a:t> to prevent it. The </a:t>
            </a:r>
            <a:r>
              <a:rPr lang="en-US" sz="2400" dirty="0">
                <a:solidFill>
                  <a:schemeClr val="bg1"/>
                </a:solidFill>
              </a:rPr>
              <a:t>student of Dhaka University defied the law and they brought out a peaceful protest procession on 21 February 1952. When the procession reached near Dhaka Medical College, the police opened fire on the students, killing Salam, </a:t>
            </a:r>
            <a:r>
              <a:rPr lang="en-US" sz="2400" dirty="0" err="1">
                <a:solidFill>
                  <a:schemeClr val="bg1"/>
                </a:solidFill>
              </a:rPr>
              <a:t>Rafiq</a:t>
            </a:r>
            <a:r>
              <a:rPr lang="en-US" sz="2400" dirty="0">
                <a:solidFill>
                  <a:schemeClr val="bg1"/>
                </a:solidFill>
              </a:rPr>
              <a:t>, </a:t>
            </a:r>
            <a:r>
              <a:rPr lang="en-US" sz="2400" dirty="0" err="1">
                <a:solidFill>
                  <a:schemeClr val="bg1"/>
                </a:solidFill>
              </a:rPr>
              <a:t>Barkat</a:t>
            </a:r>
            <a:r>
              <a:rPr lang="en-US" sz="2400" dirty="0">
                <a:solidFill>
                  <a:schemeClr val="bg1"/>
                </a:solidFill>
              </a:rPr>
              <a:t> and </a:t>
            </a:r>
            <a:r>
              <a:rPr lang="en-US" sz="2400" dirty="0" err="1">
                <a:solidFill>
                  <a:schemeClr val="bg1"/>
                </a:solidFill>
              </a:rPr>
              <a:t>Jabbar</a:t>
            </a:r>
            <a:r>
              <a:rPr lang="en-US" sz="2400" dirty="0">
                <a:solidFill>
                  <a:schemeClr val="bg1"/>
                </a:solidFill>
              </a:rPr>
              <a:t>.  So we should respect to the Martyrs</a:t>
            </a:r>
            <a:r>
              <a:rPr lang="en-US" sz="2400" dirty="0" smtClean="0">
                <a:solidFill>
                  <a:schemeClr val="bg1"/>
                </a:solidFill>
              </a:rPr>
              <a:t>. This enkindled the sparks of independent movement of </a:t>
            </a:r>
            <a:r>
              <a:rPr lang="en-US" sz="2400" dirty="0" err="1" smtClean="0">
                <a:solidFill>
                  <a:schemeClr val="bg1"/>
                </a:solidFill>
              </a:rPr>
              <a:t>Bangldesh</a:t>
            </a:r>
            <a:r>
              <a:rPr lang="en-US" sz="2400" dirty="0" smtClean="0">
                <a:solidFill>
                  <a:schemeClr val="bg1"/>
                </a:solidFill>
              </a:rPr>
              <a:t>.</a:t>
            </a:r>
            <a:endParaRPr lang="en-US" sz="2400" dirty="0">
              <a:solidFill>
                <a:schemeClr val="bg1"/>
              </a:solidFill>
            </a:endParaRPr>
          </a:p>
          <a:p>
            <a:pPr algn="just"/>
            <a:endParaRPr lang="en-US" sz="2400" dirty="0" smtClean="0">
              <a:solidFill>
                <a:srgbClr val="7030A0"/>
              </a:solidFill>
            </a:endParaRPr>
          </a:p>
          <a:p>
            <a:pPr algn="just"/>
            <a:endParaRPr lang="en-US" sz="2400" dirty="0">
              <a:solidFill>
                <a:srgbClr val="7030A0"/>
              </a:solidFill>
            </a:endParaRPr>
          </a:p>
        </p:txBody>
      </p:sp>
    </p:spTree>
    <p:extLst>
      <p:ext uri="{BB962C8B-B14F-4D97-AF65-F5344CB8AC3E}">
        <p14:creationId xmlns:p14="http://schemas.microsoft.com/office/powerpoint/2010/main" val="925871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242" y="457200"/>
            <a:ext cx="2482758" cy="2438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447368"/>
            <a:ext cx="2438400" cy="2438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447368"/>
            <a:ext cx="2590800" cy="2438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97243827"/>
              </p:ext>
            </p:extLst>
          </p:nvPr>
        </p:nvGraphicFramePr>
        <p:xfrm>
          <a:off x="516194" y="2971800"/>
          <a:ext cx="8382000" cy="3728348"/>
        </p:xfrm>
        <a:graphic>
          <a:graphicData uri="http://schemas.openxmlformats.org/drawingml/2006/table">
            <a:tbl>
              <a:tblPr firstRow="1" bandRow="1">
                <a:tableStyleId>{7DF18680-E054-41AD-8BC1-D1AEF772440D}</a:tableStyleId>
              </a:tblPr>
              <a:tblGrid>
                <a:gridCol w="2483557">
                  <a:extLst>
                    <a:ext uri="{9D8B030D-6E8A-4147-A177-3AD203B41FA5}">
                      <a16:colId xmlns:a16="http://schemas.microsoft.com/office/drawing/2014/main" val="20000"/>
                    </a:ext>
                  </a:extLst>
                </a:gridCol>
                <a:gridCol w="5898443">
                  <a:extLst>
                    <a:ext uri="{9D8B030D-6E8A-4147-A177-3AD203B41FA5}">
                      <a16:colId xmlns:a16="http://schemas.microsoft.com/office/drawing/2014/main" val="20001"/>
                    </a:ext>
                  </a:extLst>
                </a:gridCol>
              </a:tblGrid>
              <a:tr h="122662">
                <a:tc>
                  <a:txBody>
                    <a:bodyPr/>
                    <a:lstStyle/>
                    <a:p>
                      <a:pPr algn="ctr"/>
                      <a:r>
                        <a:rPr lang="en-US" dirty="0" smtClean="0"/>
                        <a:t>Word</a:t>
                      </a:r>
                      <a:endParaRPr lang="en-US" dirty="0"/>
                    </a:p>
                  </a:txBody>
                  <a:tcPr/>
                </a:tc>
                <a:tc>
                  <a:txBody>
                    <a:bodyPr/>
                    <a:lstStyle/>
                    <a:p>
                      <a:pPr algn="ctr"/>
                      <a:r>
                        <a:rPr lang="en-US" dirty="0" smtClean="0"/>
                        <a:t>Meaning/synonym</a:t>
                      </a:r>
                      <a:endParaRPr lang="en-US" dirty="0"/>
                    </a:p>
                  </a:txBody>
                  <a:tcPr/>
                </a:tc>
                <a:extLst>
                  <a:ext uri="{0D108BD9-81ED-4DB2-BD59-A6C34878D82A}">
                    <a16:rowId xmlns:a16="http://schemas.microsoft.com/office/drawing/2014/main" val="10000"/>
                  </a:ext>
                </a:extLst>
              </a:tr>
              <a:tr h="151286">
                <a:tc>
                  <a:txBody>
                    <a:bodyPr/>
                    <a:lstStyle/>
                    <a:p>
                      <a:r>
                        <a:rPr lang="en-US" dirty="0" smtClean="0">
                          <a:solidFill>
                            <a:srgbClr val="7030A0"/>
                          </a:solidFill>
                        </a:rPr>
                        <a:t>Memorable (</a:t>
                      </a:r>
                      <a:r>
                        <a:rPr lang="en-US" dirty="0" err="1" smtClean="0">
                          <a:solidFill>
                            <a:srgbClr val="7030A0"/>
                          </a:solidFill>
                        </a:rPr>
                        <a:t>স্মরণীয়</a:t>
                      </a:r>
                      <a:r>
                        <a:rPr lang="en-US" dirty="0" smtClean="0">
                          <a:solidFill>
                            <a:srgbClr val="7030A0"/>
                          </a:solidFill>
                        </a:rPr>
                        <a:t>)</a:t>
                      </a:r>
                      <a:endParaRPr lang="en-US" dirty="0">
                        <a:solidFill>
                          <a:srgbClr val="7030A0"/>
                        </a:solidFill>
                      </a:endParaRPr>
                    </a:p>
                  </a:txBody>
                  <a:tcPr/>
                </a:tc>
                <a:tc>
                  <a:txBody>
                    <a:bodyPr/>
                    <a:lstStyle/>
                    <a:p>
                      <a:r>
                        <a:rPr lang="en-US" dirty="0" smtClean="0">
                          <a:solidFill>
                            <a:srgbClr val="7030A0"/>
                          </a:solidFill>
                        </a:rPr>
                        <a:t>Notable,</a:t>
                      </a:r>
                      <a:r>
                        <a:rPr lang="en-US" baseline="0" dirty="0" smtClean="0">
                          <a:solidFill>
                            <a:srgbClr val="7030A0"/>
                          </a:solidFill>
                        </a:rPr>
                        <a:t> famous, eminent, leading.</a:t>
                      </a:r>
                      <a:endParaRPr lang="en-US" dirty="0">
                        <a:solidFill>
                          <a:srgbClr val="7030A0"/>
                        </a:solidFill>
                      </a:endParaRPr>
                    </a:p>
                  </a:txBody>
                  <a:tcPr/>
                </a:tc>
                <a:extLst>
                  <a:ext uri="{0D108BD9-81ED-4DB2-BD59-A6C34878D82A}">
                    <a16:rowId xmlns:a16="http://schemas.microsoft.com/office/drawing/2014/main" val="10001"/>
                  </a:ext>
                </a:extLst>
              </a:tr>
              <a:tr h="584014">
                <a:tc>
                  <a:txBody>
                    <a:bodyPr/>
                    <a:lstStyle/>
                    <a:p>
                      <a:r>
                        <a:rPr lang="en-US" dirty="0" smtClean="0">
                          <a:solidFill>
                            <a:srgbClr val="FF0000"/>
                          </a:solidFill>
                        </a:rPr>
                        <a:t>Observe (</a:t>
                      </a:r>
                      <a:r>
                        <a:rPr lang="en-US" dirty="0" err="1" smtClean="0">
                          <a:solidFill>
                            <a:srgbClr val="FF0000"/>
                          </a:solidFill>
                        </a:rPr>
                        <a:t>উৎযাপন</a:t>
                      </a:r>
                      <a:r>
                        <a:rPr lang="en-US" baseline="0" dirty="0" smtClean="0">
                          <a:solidFill>
                            <a:srgbClr val="FF0000"/>
                          </a:solidFill>
                        </a:rPr>
                        <a:t> </a:t>
                      </a:r>
                      <a:r>
                        <a:rPr lang="en-US" baseline="0" dirty="0" err="1" smtClean="0">
                          <a:solidFill>
                            <a:srgbClr val="FF0000"/>
                          </a:solidFill>
                        </a:rPr>
                        <a:t>করা</a:t>
                      </a:r>
                      <a:r>
                        <a:rPr lang="en-US" baseline="0" dirty="0" smtClean="0">
                          <a:solidFill>
                            <a:srgbClr val="FF0000"/>
                          </a:solidFill>
                        </a:rPr>
                        <a:t>)</a:t>
                      </a:r>
                      <a:endParaRPr lang="en-US" dirty="0">
                        <a:solidFill>
                          <a:srgbClr val="FF0000"/>
                        </a:solidFill>
                      </a:endParaRPr>
                    </a:p>
                  </a:txBody>
                  <a:tcPr/>
                </a:tc>
                <a:tc>
                  <a:txBody>
                    <a:bodyPr/>
                    <a:lstStyle/>
                    <a:p>
                      <a:r>
                        <a:rPr lang="en-US" dirty="0" smtClean="0">
                          <a:solidFill>
                            <a:srgbClr val="FF0000"/>
                          </a:solidFill>
                        </a:rPr>
                        <a:t>Bring up, execute, accomplish.</a:t>
                      </a:r>
                      <a:endParaRPr lang="en-US" dirty="0">
                        <a:solidFill>
                          <a:srgbClr val="FF0000"/>
                        </a:solidFill>
                      </a:endParaRPr>
                    </a:p>
                  </a:txBody>
                  <a:tcPr/>
                </a:tc>
                <a:extLst>
                  <a:ext uri="{0D108BD9-81ED-4DB2-BD59-A6C34878D82A}">
                    <a16:rowId xmlns:a16="http://schemas.microsoft.com/office/drawing/2014/main" val="10002"/>
                  </a:ext>
                </a:extLst>
              </a:tr>
              <a:tr h="333722">
                <a:tc>
                  <a:txBody>
                    <a:bodyPr/>
                    <a:lstStyle/>
                    <a:p>
                      <a:r>
                        <a:rPr lang="en-US" dirty="0" smtClean="0">
                          <a:solidFill>
                            <a:srgbClr val="7030A0"/>
                          </a:solidFill>
                        </a:rPr>
                        <a:t>Establish (</a:t>
                      </a:r>
                      <a:r>
                        <a:rPr lang="en-US" dirty="0" err="1" smtClean="0">
                          <a:solidFill>
                            <a:srgbClr val="7030A0"/>
                          </a:solidFill>
                        </a:rPr>
                        <a:t>প্রতিষ্ঠা</a:t>
                      </a:r>
                      <a:r>
                        <a:rPr lang="en-US" dirty="0" smtClean="0">
                          <a:solidFill>
                            <a:srgbClr val="7030A0"/>
                          </a:solidFill>
                        </a:rPr>
                        <a:t> </a:t>
                      </a:r>
                      <a:r>
                        <a:rPr lang="en-US" dirty="0" err="1" smtClean="0">
                          <a:solidFill>
                            <a:srgbClr val="7030A0"/>
                          </a:solidFill>
                        </a:rPr>
                        <a:t>করা</a:t>
                      </a:r>
                      <a:r>
                        <a:rPr lang="en-US" dirty="0" smtClean="0">
                          <a:solidFill>
                            <a:srgbClr val="7030A0"/>
                          </a:solidFill>
                        </a:rPr>
                        <a:t>)</a:t>
                      </a:r>
                      <a:endParaRPr lang="en-US" dirty="0">
                        <a:solidFill>
                          <a:srgbClr val="7030A0"/>
                        </a:solidFill>
                      </a:endParaRPr>
                    </a:p>
                  </a:txBody>
                  <a:tcPr/>
                </a:tc>
                <a:tc>
                  <a:txBody>
                    <a:bodyPr/>
                    <a:lstStyle/>
                    <a:p>
                      <a:r>
                        <a:rPr lang="en-US" dirty="0" smtClean="0">
                          <a:solidFill>
                            <a:srgbClr val="7030A0"/>
                          </a:solidFill>
                        </a:rPr>
                        <a:t>Set up, found, embed. To make stable base.</a:t>
                      </a:r>
                      <a:endParaRPr lang="en-US" dirty="0">
                        <a:solidFill>
                          <a:srgbClr val="7030A0"/>
                        </a:solidFill>
                      </a:endParaRPr>
                    </a:p>
                  </a:txBody>
                  <a:tcPr/>
                </a:tc>
                <a:extLst>
                  <a:ext uri="{0D108BD9-81ED-4DB2-BD59-A6C34878D82A}">
                    <a16:rowId xmlns:a16="http://schemas.microsoft.com/office/drawing/2014/main" val="10003"/>
                  </a:ext>
                </a:extLst>
              </a:tr>
              <a:tr h="333722">
                <a:tc>
                  <a:txBody>
                    <a:bodyPr/>
                    <a:lstStyle/>
                    <a:p>
                      <a:r>
                        <a:rPr lang="en-US" dirty="0" smtClean="0">
                          <a:solidFill>
                            <a:schemeClr val="tx1"/>
                          </a:solidFill>
                        </a:rPr>
                        <a:t>Movement (</a:t>
                      </a:r>
                      <a:r>
                        <a:rPr lang="en-US" dirty="0" err="1" smtClean="0">
                          <a:solidFill>
                            <a:schemeClr val="tx1"/>
                          </a:solidFill>
                        </a:rPr>
                        <a:t>আন্দোলন</a:t>
                      </a:r>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Commotion, oscillation.</a:t>
                      </a:r>
                      <a:endParaRPr lang="en-US" dirty="0">
                        <a:solidFill>
                          <a:schemeClr val="tx1"/>
                        </a:solidFill>
                      </a:endParaRPr>
                    </a:p>
                  </a:txBody>
                  <a:tcPr/>
                </a:tc>
                <a:extLst>
                  <a:ext uri="{0D108BD9-81ED-4DB2-BD59-A6C34878D82A}">
                    <a16:rowId xmlns:a16="http://schemas.microsoft.com/office/drawing/2014/main" val="10004"/>
                  </a:ext>
                </a:extLst>
              </a:tr>
              <a:tr h="333722">
                <a:tc>
                  <a:txBody>
                    <a:bodyPr/>
                    <a:lstStyle/>
                    <a:p>
                      <a:r>
                        <a:rPr lang="en-US" dirty="0" smtClean="0">
                          <a:solidFill>
                            <a:srgbClr val="FF0000"/>
                          </a:solidFill>
                        </a:rPr>
                        <a:t>Protest (</a:t>
                      </a:r>
                      <a:r>
                        <a:rPr lang="en-US" dirty="0" err="1" smtClean="0">
                          <a:solidFill>
                            <a:srgbClr val="FF0000"/>
                          </a:solidFill>
                        </a:rPr>
                        <a:t>প্রতিবাদ</a:t>
                      </a:r>
                      <a:r>
                        <a:rPr lang="en-US" dirty="0" smtClean="0">
                          <a:solidFill>
                            <a:srgbClr val="FF0000"/>
                          </a:solidFill>
                        </a:rPr>
                        <a:t> </a:t>
                      </a:r>
                      <a:r>
                        <a:rPr lang="en-US" dirty="0" err="1" smtClean="0">
                          <a:solidFill>
                            <a:srgbClr val="FF0000"/>
                          </a:solidFill>
                        </a:rPr>
                        <a:t>করা</a:t>
                      </a:r>
                      <a:r>
                        <a:rPr lang="en-US" dirty="0" smtClean="0">
                          <a:solidFill>
                            <a:srgbClr val="FF0000"/>
                          </a:solidFill>
                        </a:rPr>
                        <a:t>)</a:t>
                      </a:r>
                      <a:endParaRPr lang="en-US" dirty="0">
                        <a:solidFill>
                          <a:srgbClr val="FF0000"/>
                        </a:solidFill>
                      </a:endParaRPr>
                    </a:p>
                  </a:txBody>
                  <a:tcPr/>
                </a:tc>
                <a:tc>
                  <a:txBody>
                    <a:bodyPr/>
                    <a:lstStyle/>
                    <a:p>
                      <a:r>
                        <a:rPr lang="en-US" dirty="0" smtClean="0">
                          <a:solidFill>
                            <a:srgbClr val="FF0000"/>
                          </a:solidFill>
                        </a:rPr>
                        <a:t>Clamor against, raise an objection.</a:t>
                      </a:r>
                      <a:endParaRPr lang="en-US" dirty="0">
                        <a:solidFill>
                          <a:srgbClr val="FF0000"/>
                        </a:solidFill>
                      </a:endParaRPr>
                    </a:p>
                  </a:txBody>
                  <a:tcPr/>
                </a:tc>
                <a:extLst>
                  <a:ext uri="{0D108BD9-81ED-4DB2-BD59-A6C34878D82A}">
                    <a16:rowId xmlns:a16="http://schemas.microsoft.com/office/drawing/2014/main" val="10005"/>
                  </a:ext>
                </a:extLst>
              </a:tr>
              <a:tr h="333722">
                <a:tc>
                  <a:txBody>
                    <a:bodyPr/>
                    <a:lstStyle/>
                    <a:p>
                      <a:r>
                        <a:rPr lang="en-US" dirty="0" smtClean="0">
                          <a:solidFill>
                            <a:srgbClr val="7030A0"/>
                          </a:solidFill>
                        </a:rPr>
                        <a:t>Prevent (</a:t>
                      </a:r>
                      <a:r>
                        <a:rPr lang="en-US" dirty="0" err="1" smtClean="0">
                          <a:solidFill>
                            <a:srgbClr val="7030A0"/>
                          </a:solidFill>
                        </a:rPr>
                        <a:t>প্রতিরোধ</a:t>
                      </a:r>
                      <a:r>
                        <a:rPr lang="en-US" baseline="0" dirty="0" smtClean="0">
                          <a:solidFill>
                            <a:srgbClr val="7030A0"/>
                          </a:solidFill>
                        </a:rPr>
                        <a:t> </a:t>
                      </a:r>
                      <a:r>
                        <a:rPr lang="en-US" baseline="0" dirty="0" err="1" smtClean="0">
                          <a:solidFill>
                            <a:srgbClr val="7030A0"/>
                          </a:solidFill>
                        </a:rPr>
                        <a:t>করা</a:t>
                      </a:r>
                      <a:r>
                        <a:rPr lang="en-US" baseline="0" dirty="0" smtClean="0">
                          <a:solidFill>
                            <a:srgbClr val="7030A0"/>
                          </a:solidFill>
                        </a:rPr>
                        <a:t>)</a:t>
                      </a:r>
                      <a:endParaRPr lang="en-US" dirty="0">
                        <a:solidFill>
                          <a:srgbClr val="7030A0"/>
                        </a:solidFill>
                      </a:endParaRPr>
                    </a:p>
                  </a:txBody>
                  <a:tcPr/>
                </a:tc>
                <a:tc>
                  <a:txBody>
                    <a:bodyPr/>
                    <a:lstStyle/>
                    <a:p>
                      <a:r>
                        <a:rPr lang="en-US" dirty="0" smtClean="0">
                          <a:solidFill>
                            <a:srgbClr val="7030A0"/>
                          </a:solidFill>
                        </a:rPr>
                        <a:t>Rein, avert, clog.</a:t>
                      </a:r>
                      <a:endParaRPr lang="en-US" dirty="0">
                        <a:solidFill>
                          <a:srgbClr val="7030A0"/>
                        </a:solidFill>
                      </a:endParaRPr>
                    </a:p>
                  </a:txBody>
                  <a:tcPr/>
                </a:tc>
                <a:extLst>
                  <a:ext uri="{0D108BD9-81ED-4DB2-BD59-A6C34878D82A}">
                    <a16:rowId xmlns:a16="http://schemas.microsoft.com/office/drawing/2014/main" val="10006"/>
                  </a:ext>
                </a:extLst>
              </a:tr>
              <a:tr h="584014">
                <a:tc>
                  <a:txBody>
                    <a:bodyPr/>
                    <a:lstStyle/>
                    <a:p>
                      <a:r>
                        <a:rPr lang="en-US" dirty="0" smtClean="0">
                          <a:solidFill>
                            <a:srgbClr val="FF0000"/>
                          </a:solidFill>
                        </a:rPr>
                        <a:t>Enkindle(</a:t>
                      </a:r>
                      <a:r>
                        <a:rPr lang="en-US" dirty="0" err="1" smtClean="0">
                          <a:solidFill>
                            <a:srgbClr val="FF0000"/>
                          </a:solidFill>
                        </a:rPr>
                        <a:t>উত্তেজিত</a:t>
                      </a:r>
                      <a:r>
                        <a:rPr lang="en-US" baseline="0" dirty="0" smtClean="0">
                          <a:solidFill>
                            <a:srgbClr val="FF0000"/>
                          </a:solidFill>
                        </a:rPr>
                        <a:t> </a:t>
                      </a:r>
                      <a:r>
                        <a:rPr lang="en-US" baseline="0" dirty="0" err="1" smtClean="0">
                          <a:solidFill>
                            <a:srgbClr val="FF0000"/>
                          </a:solidFill>
                        </a:rPr>
                        <a:t>করা</a:t>
                      </a:r>
                      <a:r>
                        <a:rPr lang="en-US" baseline="0" dirty="0" smtClean="0">
                          <a:solidFill>
                            <a:srgbClr val="FF0000"/>
                          </a:solidFill>
                        </a:rPr>
                        <a:t>)</a:t>
                      </a:r>
                      <a:endParaRPr lang="en-US" dirty="0">
                        <a:solidFill>
                          <a:srgbClr val="FF0000"/>
                        </a:solidFill>
                      </a:endParaRPr>
                    </a:p>
                  </a:txBody>
                  <a:tcPr/>
                </a:tc>
                <a:tc>
                  <a:txBody>
                    <a:bodyPr/>
                    <a:lstStyle/>
                    <a:p>
                      <a:r>
                        <a:rPr lang="en-US" dirty="0" smtClean="0">
                          <a:solidFill>
                            <a:srgbClr val="FF0000"/>
                          </a:solidFill>
                        </a:rPr>
                        <a:t>Inflame,</a:t>
                      </a:r>
                      <a:r>
                        <a:rPr lang="en-US" baseline="0" dirty="0" smtClean="0">
                          <a:solidFill>
                            <a:srgbClr val="FF0000"/>
                          </a:solidFill>
                        </a:rPr>
                        <a:t> stimulate, excite, incite.</a:t>
                      </a:r>
                      <a:endParaRPr lang="en-US" dirty="0">
                        <a:solidFill>
                          <a:srgbClr val="FF0000"/>
                        </a:solidFill>
                      </a:endParaRPr>
                    </a:p>
                  </a:txBody>
                  <a:tcPr/>
                </a:tc>
                <a:extLst>
                  <a:ext uri="{0D108BD9-81ED-4DB2-BD59-A6C34878D82A}">
                    <a16:rowId xmlns:a16="http://schemas.microsoft.com/office/drawing/2014/main" val="10007"/>
                  </a:ext>
                </a:extLst>
              </a:tr>
              <a:tr h="333722">
                <a:tc>
                  <a:txBody>
                    <a:bodyPr/>
                    <a:lstStyle/>
                    <a:p>
                      <a:r>
                        <a:rPr lang="en-US" dirty="0" smtClean="0">
                          <a:solidFill>
                            <a:srgbClr val="7030A0"/>
                          </a:solidFill>
                        </a:rPr>
                        <a:t>Undivided (</a:t>
                      </a:r>
                      <a:r>
                        <a:rPr lang="en-US" dirty="0" err="1" smtClean="0">
                          <a:solidFill>
                            <a:srgbClr val="7030A0"/>
                          </a:solidFill>
                        </a:rPr>
                        <a:t>অবিভক্ত</a:t>
                      </a:r>
                      <a:r>
                        <a:rPr lang="en-US" dirty="0" smtClean="0">
                          <a:solidFill>
                            <a:srgbClr val="7030A0"/>
                          </a:solidFill>
                        </a:rPr>
                        <a:t>)</a:t>
                      </a:r>
                      <a:endParaRPr lang="en-US" dirty="0">
                        <a:solidFill>
                          <a:srgbClr val="7030A0"/>
                        </a:solidFill>
                      </a:endParaRPr>
                    </a:p>
                  </a:txBody>
                  <a:tcPr/>
                </a:tc>
                <a:tc>
                  <a:txBody>
                    <a:bodyPr/>
                    <a:lstStyle/>
                    <a:p>
                      <a:r>
                        <a:rPr lang="en-US" dirty="0" smtClean="0">
                          <a:solidFill>
                            <a:srgbClr val="7030A0"/>
                          </a:solidFill>
                        </a:rPr>
                        <a:t>Whole, entire, united.</a:t>
                      </a:r>
                      <a:endParaRPr lang="en-US" dirty="0">
                        <a:solidFill>
                          <a:srgbClr val="7030A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7893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6019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0" y="609600"/>
            <a:ext cx="2057400" cy="2438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87782" y="609600"/>
            <a:ext cx="2036618" cy="2438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609600"/>
            <a:ext cx="1981200" cy="2438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34200" y="609600"/>
            <a:ext cx="1828800" cy="2438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4114800"/>
            <a:ext cx="8229600" cy="1905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7030A0"/>
                </a:solidFill>
              </a:rPr>
              <a:t>The student of Dhaka University defied the law and they brought out a peaceful protest procession on 21 February 1952. When the procession reached near Dhaka Medical College, the police opened fire on the students, killing Salam, </a:t>
            </a:r>
            <a:r>
              <a:rPr lang="en-US" sz="2400" dirty="0" err="1" smtClean="0">
                <a:solidFill>
                  <a:srgbClr val="7030A0"/>
                </a:solidFill>
              </a:rPr>
              <a:t>Rafiq</a:t>
            </a:r>
            <a:r>
              <a:rPr lang="en-US" sz="2400" dirty="0" smtClean="0">
                <a:solidFill>
                  <a:srgbClr val="7030A0"/>
                </a:solidFill>
              </a:rPr>
              <a:t>, </a:t>
            </a:r>
            <a:r>
              <a:rPr lang="en-US" sz="2400" dirty="0" err="1" smtClean="0">
                <a:solidFill>
                  <a:srgbClr val="7030A0"/>
                </a:solidFill>
              </a:rPr>
              <a:t>Barkat</a:t>
            </a:r>
            <a:r>
              <a:rPr lang="en-US" sz="2400" dirty="0" smtClean="0">
                <a:solidFill>
                  <a:srgbClr val="7030A0"/>
                </a:solidFill>
              </a:rPr>
              <a:t> and </a:t>
            </a:r>
            <a:r>
              <a:rPr lang="en-US" sz="2400" dirty="0" err="1" smtClean="0">
                <a:solidFill>
                  <a:srgbClr val="7030A0"/>
                </a:solidFill>
              </a:rPr>
              <a:t>Jabbar</a:t>
            </a:r>
            <a:r>
              <a:rPr lang="en-US" sz="2400" dirty="0" smtClean="0">
                <a:solidFill>
                  <a:srgbClr val="7030A0"/>
                </a:solidFill>
              </a:rPr>
              <a:t>.  So we should respect to the Martyrs.</a:t>
            </a:r>
            <a:endParaRPr lang="en-US" sz="2400" dirty="0">
              <a:solidFill>
                <a:srgbClr val="7030A0"/>
              </a:solidFill>
            </a:endParaRPr>
          </a:p>
        </p:txBody>
      </p:sp>
      <p:sp>
        <p:nvSpPr>
          <p:cNvPr id="10" name="Rectangle 9"/>
          <p:cNvSpPr/>
          <p:nvPr/>
        </p:nvSpPr>
        <p:spPr>
          <a:xfrm>
            <a:off x="304800" y="457200"/>
            <a:ext cx="8534400" cy="6019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Read the text in B aloud and choose the best answer.</a:t>
            </a:r>
          </a:p>
          <a:p>
            <a:r>
              <a:rPr lang="en-US" sz="2800" dirty="0" smtClean="0">
                <a:solidFill>
                  <a:srgbClr val="FFFF00"/>
                </a:solidFill>
              </a:rPr>
              <a:t>  a) The police opened fire on the students of---</a:t>
            </a:r>
          </a:p>
          <a:p>
            <a:pPr algn="ctr"/>
            <a:r>
              <a:rPr lang="en-US" sz="2800" dirty="0" smtClean="0">
                <a:solidFill>
                  <a:schemeClr val="bg1"/>
                </a:solidFill>
              </a:rPr>
              <a:t>i) Dhaka Medical College           ii) Dhaka University</a:t>
            </a:r>
          </a:p>
          <a:p>
            <a:r>
              <a:rPr lang="en-US" sz="2800" dirty="0" smtClean="0">
                <a:solidFill>
                  <a:schemeClr val="bg1"/>
                </a:solidFill>
              </a:rPr>
              <a:t>     iii) Dhaka Dental College            iv) Dhaka College</a:t>
            </a:r>
          </a:p>
          <a:p>
            <a:r>
              <a:rPr lang="en-US" sz="2800" dirty="0" smtClean="0">
                <a:solidFill>
                  <a:schemeClr val="bg1"/>
                </a:solidFill>
              </a:rPr>
              <a:t> </a:t>
            </a:r>
          </a:p>
          <a:p>
            <a:r>
              <a:rPr lang="en-US" sz="2800" dirty="0" smtClean="0">
                <a:solidFill>
                  <a:srgbClr val="FFFF00"/>
                </a:solidFill>
              </a:rPr>
              <a:t>b) Mr. </a:t>
            </a:r>
            <a:r>
              <a:rPr lang="en-US" sz="2800" dirty="0" err="1" smtClean="0">
                <a:solidFill>
                  <a:srgbClr val="FFFF00"/>
                </a:solidFill>
              </a:rPr>
              <a:t>Zinnah</a:t>
            </a:r>
            <a:r>
              <a:rPr lang="en-US" sz="2800" dirty="0" smtClean="0">
                <a:solidFill>
                  <a:srgbClr val="FFFF00"/>
                </a:solidFill>
              </a:rPr>
              <a:t> was the---</a:t>
            </a:r>
          </a:p>
          <a:p>
            <a:pPr marL="571500" indent="-571500" algn="ctr">
              <a:buAutoNum type="romanLcParenR"/>
            </a:pPr>
            <a:r>
              <a:rPr lang="en-US" sz="2800" dirty="0" err="1" smtClean="0">
                <a:solidFill>
                  <a:schemeClr val="bg1"/>
                </a:solidFill>
              </a:rPr>
              <a:t>Presedent</a:t>
            </a:r>
            <a:r>
              <a:rPr lang="en-US" sz="2800" dirty="0" smtClean="0">
                <a:solidFill>
                  <a:schemeClr val="bg1"/>
                </a:solidFill>
              </a:rPr>
              <a:t> of India            ii</a:t>
            </a:r>
            <a:r>
              <a:rPr lang="en-US" sz="2800" dirty="0">
                <a:solidFill>
                  <a:schemeClr val="bg1"/>
                </a:solidFill>
              </a:rPr>
              <a:t>) </a:t>
            </a:r>
            <a:r>
              <a:rPr lang="en-US" sz="2800" dirty="0" smtClean="0">
                <a:solidFill>
                  <a:schemeClr val="bg1"/>
                </a:solidFill>
              </a:rPr>
              <a:t>Prime Minister of Pakistan</a:t>
            </a:r>
          </a:p>
          <a:p>
            <a:r>
              <a:rPr lang="en-US" sz="2800" dirty="0" smtClean="0">
                <a:solidFill>
                  <a:schemeClr val="bg1"/>
                </a:solidFill>
              </a:rPr>
              <a:t>iii</a:t>
            </a:r>
            <a:r>
              <a:rPr lang="en-US" sz="2800" dirty="0">
                <a:solidFill>
                  <a:schemeClr val="bg1"/>
                </a:solidFill>
              </a:rPr>
              <a:t>) </a:t>
            </a:r>
            <a:r>
              <a:rPr lang="en-US" sz="2800" dirty="0" smtClean="0">
                <a:solidFill>
                  <a:schemeClr val="bg1"/>
                </a:solidFill>
              </a:rPr>
              <a:t>President of Bangladesh   </a:t>
            </a:r>
            <a:r>
              <a:rPr lang="en-US" sz="2400" dirty="0" smtClean="0">
                <a:solidFill>
                  <a:schemeClr val="bg1"/>
                </a:solidFill>
              </a:rPr>
              <a:t>iv</a:t>
            </a:r>
            <a:r>
              <a:rPr lang="en-US" sz="2400" dirty="0">
                <a:solidFill>
                  <a:schemeClr val="bg1"/>
                </a:solidFill>
              </a:rPr>
              <a:t>) </a:t>
            </a:r>
            <a:r>
              <a:rPr lang="en-US" sz="2400" dirty="0" smtClean="0">
                <a:solidFill>
                  <a:schemeClr val="bg1"/>
                </a:solidFill>
              </a:rPr>
              <a:t>Governor General of Pakistan</a:t>
            </a:r>
            <a:endParaRPr lang="en-US" sz="2400" dirty="0">
              <a:solidFill>
                <a:schemeClr val="bg1"/>
              </a:solidFill>
            </a:endParaRPr>
          </a:p>
          <a:p>
            <a:endParaRPr lang="en-US" sz="2800" dirty="0" smtClean="0">
              <a:solidFill>
                <a:schemeClr val="bg1"/>
              </a:solidFill>
            </a:endParaRPr>
          </a:p>
          <a:p>
            <a:r>
              <a:rPr lang="en-US" sz="2800" dirty="0" smtClean="0">
                <a:solidFill>
                  <a:srgbClr val="FFFF00"/>
                </a:solidFill>
              </a:rPr>
              <a:t>c) The----outlawed all shorts of public meetings.</a:t>
            </a:r>
          </a:p>
          <a:p>
            <a:r>
              <a:rPr lang="en-US" sz="2800" dirty="0">
                <a:solidFill>
                  <a:schemeClr val="bg1"/>
                </a:solidFill>
              </a:rPr>
              <a:t> </a:t>
            </a:r>
            <a:r>
              <a:rPr lang="en-US" sz="2800" dirty="0" smtClean="0">
                <a:solidFill>
                  <a:schemeClr val="bg1"/>
                </a:solidFill>
              </a:rPr>
              <a:t>    i</a:t>
            </a:r>
            <a:r>
              <a:rPr lang="en-US" sz="2800" dirty="0">
                <a:solidFill>
                  <a:schemeClr val="bg1"/>
                </a:solidFill>
              </a:rPr>
              <a:t>) </a:t>
            </a:r>
            <a:r>
              <a:rPr lang="en-US" sz="2800" dirty="0" smtClean="0">
                <a:solidFill>
                  <a:schemeClr val="bg1"/>
                </a:solidFill>
              </a:rPr>
              <a:t>President                                    ii</a:t>
            </a:r>
            <a:r>
              <a:rPr lang="en-US" sz="2800" dirty="0">
                <a:solidFill>
                  <a:schemeClr val="bg1"/>
                </a:solidFill>
              </a:rPr>
              <a:t>) </a:t>
            </a:r>
            <a:r>
              <a:rPr lang="en-US" sz="2800" dirty="0" smtClean="0">
                <a:solidFill>
                  <a:schemeClr val="bg1"/>
                </a:solidFill>
              </a:rPr>
              <a:t>Government</a:t>
            </a:r>
            <a:endParaRPr lang="en-US" sz="2800" dirty="0">
              <a:solidFill>
                <a:schemeClr val="bg1"/>
              </a:solidFill>
            </a:endParaRPr>
          </a:p>
          <a:p>
            <a:r>
              <a:rPr lang="en-US" sz="2800" dirty="0">
                <a:solidFill>
                  <a:schemeClr val="bg1"/>
                </a:solidFill>
              </a:rPr>
              <a:t>     iii) </a:t>
            </a:r>
            <a:r>
              <a:rPr lang="en-US" sz="2800" dirty="0" smtClean="0">
                <a:solidFill>
                  <a:schemeClr val="bg1"/>
                </a:solidFill>
              </a:rPr>
              <a:t>Prime Minister           </a:t>
            </a:r>
            <a:r>
              <a:rPr lang="en-US" sz="2800" dirty="0">
                <a:solidFill>
                  <a:schemeClr val="bg1"/>
                </a:solidFill>
              </a:rPr>
              <a:t>iv) </a:t>
            </a:r>
            <a:r>
              <a:rPr lang="en-US" sz="2800" dirty="0" smtClean="0">
                <a:solidFill>
                  <a:schemeClr val="bg1"/>
                </a:solidFill>
              </a:rPr>
              <a:t>Member of Parliament</a:t>
            </a:r>
            <a:endParaRPr lang="en-US" sz="2800" dirty="0">
              <a:solidFill>
                <a:schemeClr val="bg1"/>
              </a:solidFill>
            </a:endParaRPr>
          </a:p>
          <a:p>
            <a:endParaRPr lang="en-US" sz="2800" dirty="0" smtClean="0">
              <a:solidFill>
                <a:schemeClr val="bg1"/>
              </a:solidFill>
            </a:endParaRPr>
          </a:p>
          <a:p>
            <a:pPr algn="ctr"/>
            <a:endParaRPr lang="en-US" dirty="0"/>
          </a:p>
        </p:txBody>
      </p:sp>
      <p:sp>
        <p:nvSpPr>
          <p:cNvPr id="8" name="Oval 7"/>
          <p:cNvSpPr/>
          <p:nvPr/>
        </p:nvSpPr>
        <p:spPr>
          <a:xfrm>
            <a:off x="5334000" y="1487037"/>
            <a:ext cx="381000" cy="3417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33900" y="3657600"/>
            <a:ext cx="381000" cy="3417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4896418"/>
            <a:ext cx="381000" cy="3417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62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219200"/>
            <a:ext cx="6629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effectLst>
                  <a:outerShdw blurRad="38100" dist="38100" dir="2700000" algn="tl">
                    <a:srgbClr val="000000">
                      <a:alpha val="43137"/>
                    </a:srgbClr>
                  </a:outerShdw>
                </a:effectLst>
              </a:rPr>
              <a:t>Complete the chart</a:t>
            </a:r>
            <a:endParaRPr lang="en-US" sz="4400"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218244411"/>
              </p:ext>
            </p:extLst>
          </p:nvPr>
        </p:nvGraphicFramePr>
        <p:xfrm>
          <a:off x="1371600" y="2438400"/>
          <a:ext cx="6705600" cy="2590800"/>
        </p:xfrm>
        <a:graphic>
          <a:graphicData uri="http://schemas.openxmlformats.org/drawingml/2006/table">
            <a:tbl>
              <a:tblPr firstRow="1" bandRow="1">
                <a:tableStyleId>{5C22544A-7EE6-4342-B048-85BDC9FD1C3A}</a:tableStyleId>
              </a:tblPr>
              <a:tblGrid>
                <a:gridCol w="1173480">
                  <a:extLst>
                    <a:ext uri="{9D8B030D-6E8A-4147-A177-3AD203B41FA5}">
                      <a16:colId xmlns:a16="http://schemas.microsoft.com/office/drawing/2014/main" val="20000"/>
                    </a:ext>
                  </a:extLst>
                </a:gridCol>
                <a:gridCol w="5532120">
                  <a:extLst>
                    <a:ext uri="{9D8B030D-6E8A-4147-A177-3AD203B41FA5}">
                      <a16:colId xmlns:a16="http://schemas.microsoft.com/office/drawing/2014/main" val="20001"/>
                    </a:ext>
                  </a:extLst>
                </a:gridCol>
              </a:tblGrid>
              <a:tr h="647700">
                <a:tc>
                  <a:txBody>
                    <a:bodyPr/>
                    <a:lstStyle/>
                    <a:p>
                      <a:r>
                        <a:rPr lang="en-US" sz="3200" dirty="0" smtClean="0"/>
                        <a:t>Time</a:t>
                      </a:r>
                      <a:endParaRPr lang="en-US" sz="3200" dirty="0"/>
                    </a:p>
                  </a:txBody>
                  <a:tcPr/>
                </a:tc>
                <a:tc>
                  <a:txBody>
                    <a:bodyPr/>
                    <a:lstStyle/>
                    <a:p>
                      <a:r>
                        <a:rPr lang="en-US" sz="3200" dirty="0" smtClean="0"/>
                        <a:t>What happened</a:t>
                      </a:r>
                      <a:endParaRPr lang="en-US" sz="3200" dirty="0"/>
                    </a:p>
                  </a:txBody>
                  <a:tcPr/>
                </a:tc>
                <a:extLst>
                  <a:ext uri="{0D108BD9-81ED-4DB2-BD59-A6C34878D82A}">
                    <a16:rowId xmlns:a16="http://schemas.microsoft.com/office/drawing/2014/main" val="10000"/>
                  </a:ext>
                </a:extLst>
              </a:tr>
              <a:tr h="647700">
                <a:tc>
                  <a:txBody>
                    <a:bodyPr/>
                    <a:lstStyle/>
                    <a:p>
                      <a:r>
                        <a:rPr lang="en-US" sz="3200" dirty="0" smtClean="0"/>
                        <a:t>1947</a:t>
                      </a:r>
                      <a:endParaRPr lang="en-US" sz="3200" dirty="0"/>
                    </a:p>
                  </a:txBody>
                  <a:tcPr/>
                </a:tc>
                <a:tc>
                  <a:txBody>
                    <a:bodyPr/>
                    <a:lstStyle/>
                    <a:p>
                      <a:endParaRPr lang="en-US" sz="3200" dirty="0"/>
                    </a:p>
                  </a:txBody>
                  <a:tcPr/>
                </a:tc>
                <a:extLst>
                  <a:ext uri="{0D108BD9-81ED-4DB2-BD59-A6C34878D82A}">
                    <a16:rowId xmlns:a16="http://schemas.microsoft.com/office/drawing/2014/main" val="10001"/>
                  </a:ext>
                </a:extLst>
              </a:tr>
              <a:tr h="647700">
                <a:tc>
                  <a:txBody>
                    <a:bodyPr/>
                    <a:lstStyle/>
                    <a:p>
                      <a:r>
                        <a:rPr lang="en-US" sz="3200" dirty="0" smtClean="0"/>
                        <a:t>1948</a:t>
                      </a:r>
                      <a:endParaRPr lang="en-US" sz="3200" dirty="0"/>
                    </a:p>
                  </a:txBody>
                  <a:tcPr/>
                </a:tc>
                <a:tc>
                  <a:txBody>
                    <a:bodyPr/>
                    <a:lstStyle/>
                    <a:p>
                      <a:endParaRPr lang="en-US" sz="3200" dirty="0"/>
                    </a:p>
                  </a:txBody>
                  <a:tcPr/>
                </a:tc>
                <a:extLst>
                  <a:ext uri="{0D108BD9-81ED-4DB2-BD59-A6C34878D82A}">
                    <a16:rowId xmlns:a16="http://schemas.microsoft.com/office/drawing/2014/main" val="10002"/>
                  </a:ext>
                </a:extLst>
              </a:tr>
              <a:tr h="647700">
                <a:tc>
                  <a:txBody>
                    <a:bodyPr/>
                    <a:lstStyle/>
                    <a:p>
                      <a:r>
                        <a:rPr lang="en-US" sz="3200" dirty="0" smtClean="0"/>
                        <a:t>1952</a:t>
                      </a:r>
                      <a:endParaRPr lang="en-US" sz="3200" dirty="0"/>
                    </a:p>
                  </a:txBody>
                  <a:tcPr/>
                </a:tc>
                <a:tc>
                  <a:txBody>
                    <a:bodyPr/>
                    <a:lstStyle/>
                    <a:p>
                      <a:endParaRPr lang="en-US" sz="3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25466038"/>
              </p:ext>
            </p:extLst>
          </p:nvPr>
        </p:nvGraphicFramePr>
        <p:xfrm>
          <a:off x="685800" y="1828800"/>
          <a:ext cx="7772400" cy="4404360"/>
        </p:xfrm>
        <a:graphic>
          <a:graphicData uri="http://schemas.openxmlformats.org/drawingml/2006/table">
            <a:tbl>
              <a:tblPr firstRow="1" bandRow="1">
                <a:tableStyleId>{5C22544A-7EE6-4342-B048-85BDC9FD1C3A}</a:tableStyleId>
              </a:tblPr>
              <a:tblGrid>
                <a:gridCol w="1360170">
                  <a:extLst>
                    <a:ext uri="{9D8B030D-6E8A-4147-A177-3AD203B41FA5}">
                      <a16:colId xmlns:a16="http://schemas.microsoft.com/office/drawing/2014/main" val="20000"/>
                    </a:ext>
                  </a:extLst>
                </a:gridCol>
                <a:gridCol w="6412230">
                  <a:extLst>
                    <a:ext uri="{9D8B030D-6E8A-4147-A177-3AD203B41FA5}">
                      <a16:colId xmlns:a16="http://schemas.microsoft.com/office/drawing/2014/main" val="20001"/>
                    </a:ext>
                  </a:extLst>
                </a:gridCol>
              </a:tblGrid>
              <a:tr h="647700">
                <a:tc>
                  <a:txBody>
                    <a:bodyPr/>
                    <a:lstStyle/>
                    <a:p>
                      <a:r>
                        <a:rPr lang="en-US" sz="3200" dirty="0" smtClean="0"/>
                        <a:t>Time</a:t>
                      </a:r>
                      <a:endParaRPr lang="en-US" sz="3200" dirty="0"/>
                    </a:p>
                  </a:txBody>
                  <a:tcPr/>
                </a:tc>
                <a:tc>
                  <a:txBody>
                    <a:bodyPr/>
                    <a:lstStyle/>
                    <a:p>
                      <a:r>
                        <a:rPr lang="en-US" sz="3200" dirty="0" smtClean="0"/>
                        <a:t>What happened</a:t>
                      </a:r>
                      <a:endParaRPr lang="en-US" sz="3200" dirty="0"/>
                    </a:p>
                  </a:txBody>
                  <a:tcPr/>
                </a:tc>
                <a:extLst>
                  <a:ext uri="{0D108BD9-81ED-4DB2-BD59-A6C34878D82A}">
                    <a16:rowId xmlns:a16="http://schemas.microsoft.com/office/drawing/2014/main" val="10000"/>
                  </a:ext>
                </a:extLst>
              </a:tr>
              <a:tr h="647700">
                <a:tc>
                  <a:txBody>
                    <a:bodyPr/>
                    <a:lstStyle/>
                    <a:p>
                      <a:r>
                        <a:rPr lang="en-US" sz="3200" dirty="0" smtClean="0"/>
                        <a:t>1947</a:t>
                      </a:r>
                      <a:endParaRPr lang="en-US" sz="3200" dirty="0"/>
                    </a:p>
                  </a:txBody>
                  <a:tcPr/>
                </a:tc>
                <a:tc>
                  <a:txBody>
                    <a:bodyPr/>
                    <a:lstStyle/>
                    <a:p>
                      <a:r>
                        <a:rPr lang="en-US" sz="2800" dirty="0" smtClean="0"/>
                        <a:t>Pakistan and India became independent.</a:t>
                      </a:r>
                      <a:endParaRPr lang="en-US" sz="2800" dirty="0"/>
                    </a:p>
                  </a:txBody>
                  <a:tcPr/>
                </a:tc>
                <a:extLst>
                  <a:ext uri="{0D108BD9-81ED-4DB2-BD59-A6C34878D82A}">
                    <a16:rowId xmlns:a16="http://schemas.microsoft.com/office/drawing/2014/main" val="10001"/>
                  </a:ext>
                </a:extLst>
              </a:tr>
              <a:tr h="647700">
                <a:tc>
                  <a:txBody>
                    <a:bodyPr/>
                    <a:lstStyle/>
                    <a:p>
                      <a:r>
                        <a:rPr lang="en-US" sz="3200" dirty="0" smtClean="0"/>
                        <a:t>1948</a:t>
                      </a:r>
                      <a:endParaRPr lang="en-US" sz="3200" dirty="0"/>
                    </a:p>
                  </a:txBody>
                  <a:tcPr/>
                </a:tc>
                <a:tc>
                  <a:txBody>
                    <a:bodyPr/>
                    <a:lstStyle/>
                    <a:p>
                      <a:r>
                        <a:rPr lang="en-US" sz="3200" dirty="0" smtClean="0">
                          <a:solidFill>
                            <a:srgbClr val="7030A0"/>
                          </a:solidFill>
                        </a:rPr>
                        <a:t>Mohammad Ali </a:t>
                      </a:r>
                      <a:r>
                        <a:rPr lang="en-US" sz="3200" dirty="0" err="1" smtClean="0">
                          <a:solidFill>
                            <a:srgbClr val="7030A0"/>
                          </a:solidFill>
                        </a:rPr>
                        <a:t>Zinnah</a:t>
                      </a:r>
                      <a:r>
                        <a:rPr lang="en-US" sz="3200" baseline="0" dirty="0" smtClean="0">
                          <a:solidFill>
                            <a:srgbClr val="7030A0"/>
                          </a:solidFill>
                        </a:rPr>
                        <a:t> </a:t>
                      </a:r>
                      <a:r>
                        <a:rPr lang="en-US" sz="3200" dirty="0" smtClean="0">
                          <a:solidFill>
                            <a:srgbClr val="7030A0"/>
                          </a:solidFill>
                        </a:rPr>
                        <a:t>declared that Urdu would be the only official language of Pakistan. </a:t>
                      </a:r>
                      <a:endParaRPr lang="en-US" sz="3200" dirty="0"/>
                    </a:p>
                  </a:txBody>
                  <a:tcPr/>
                </a:tc>
                <a:extLst>
                  <a:ext uri="{0D108BD9-81ED-4DB2-BD59-A6C34878D82A}">
                    <a16:rowId xmlns:a16="http://schemas.microsoft.com/office/drawing/2014/main" val="10002"/>
                  </a:ext>
                </a:extLst>
              </a:tr>
              <a:tr h="647700">
                <a:tc>
                  <a:txBody>
                    <a:bodyPr/>
                    <a:lstStyle/>
                    <a:p>
                      <a:r>
                        <a:rPr lang="en-US" sz="3200" dirty="0" smtClean="0"/>
                        <a:t>1952</a:t>
                      </a:r>
                      <a:endParaRPr lang="en-US" sz="3200" dirty="0"/>
                    </a:p>
                  </a:txBody>
                  <a:tcPr/>
                </a:tc>
                <a:tc>
                  <a:txBody>
                    <a:bodyPr/>
                    <a:lstStyle/>
                    <a:p>
                      <a:r>
                        <a:rPr lang="en-US" sz="3200" dirty="0" smtClean="0">
                          <a:solidFill>
                            <a:schemeClr val="tx2">
                              <a:lumMod val="75000"/>
                            </a:schemeClr>
                          </a:solidFill>
                        </a:rPr>
                        <a:t>The student of Dhaka University </a:t>
                      </a:r>
                      <a:r>
                        <a:rPr lang="en-US" sz="3200" dirty="0" err="1" smtClean="0">
                          <a:solidFill>
                            <a:schemeClr val="tx2">
                              <a:lumMod val="75000"/>
                            </a:schemeClr>
                          </a:solidFill>
                        </a:rPr>
                        <a:t>broght</a:t>
                      </a:r>
                      <a:r>
                        <a:rPr lang="en-US" sz="3200" dirty="0" smtClean="0">
                          <a:solidFill>
                            <a:schemeClr val="tx2">
                              <a:lumMod val="75000"/>
                            </a:schemeClr>
                          </a:solidFill>
                        </a:rPr>
                        <a:t> out a peaceful protest procession on 21 February.</a:t>
                      </a:r>
                      <a:endParaRPr lang="en-US" sz="3200" dirty="0">
                        <a:solidFill>
                          <a:schemeClr val="tx2">
                            <a:lumMod val="75000"/>
                          </a:schemeClr>
                        </a:solidFill>
                      </a:endParaRPr>
                    </a:p>
                  </a:txBody>
                  <a:tcPr/>
                </a:tc>
                <a:extLst>
                  <a:ext uri="{0D108BD9-81ED-4DB2-BD59-A6C34878D82A}">
                    <a16:rowId xmlns:a16="http://schemas.microsoft.com/office/drawing/2014/main" val="10003"/>
                  </a:ext>
                </a:extLst>
              </a:tr>
            </a:tbl>
          </a:graphicData>
        </a:graphic>
      </p:graphicFrame>
      <p:sp>
        <p:nvSpPr>
          <p:cNvPr id="2" name="Rectangle 1"/>
          <p:cNvSpPr/>
          <p:nvPr/>
        </p:nvSpPr>
        <p:spPr>
          <a:xfrm>
            <a:off x="2743200" y="620404"/>
            <a:ext cx="3048000" cy="685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Answer</a:t>
            </a:r>
            <a:endParaRPr lang="en-US" sz="4400" dirty="0">
              <a:solidFill>
                <a:schemeClr val="bg1"/>
              </a:solidFill>
            </a:endParaRPr>
          </a:p>
        </p:txBody>
      </p:sp>
    </p:spTree>
    <p:extLst>
      <p:ext uri="{BB962C8B-B14F-4D97-AF65-F5344CB8AC3E}">
        <p14:creationId xmlns:p14="http://schemas.microsoft.com/office/powerpoint/2010/main" val="2461046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564" y="381000"/>
            <a:ext cx="84582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22564" y="412955"/>
            <a:ext cx="8153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Discuss with your partner and match the words with their meaning</a:t>
            </a:r>
            <a:endParaRPr lang="en-US" sz="3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89567029"/>
              </p:ext>
            </p:extLst>
          </p:nvPr>
        </p:nvGraphicFramePr>
        <p:xfrm>
          <a:off x="457200" y="1524000"/>
          <a:ext cx="8153400" cy="5156835"/>
        </p:xfrm>
        <a:graphic>
          <a:graphicData uri="http://schemas.openxmlformats.org/drawingml/2006/table">
            <a:tbl>
              <a:tblPr firstRow="1" bandRow="1">
                <a:tableStyleId>{5C22544A-7EE6-4342-B048-85BDC9FD1C3A}</a:tableStyleId>
              </a:tblPr>
              <a:tblGrid>
                <a:gridCol w="2690622">
                  <a:extLst>
                    <a:ext uri="{9D8B030D-6E8A-4147-A177-3AD203B41FA5}">
                      <a16:colId xmlns:a16="http://schemas.microsoft.com/office/drawing/2014/main" val="20000"/>
                    </a:ext>
                  </a:extLst>
                </a:gridCol>
                <a:gridCol w="5462778">
                  <a:extLst>
                    <a:ext uri="{9D8B030D-6E8A-4147-A177-3AD203B41FA5}">
                      <a16:colId xmlns:a16="http://schemas.microsoft.com/office/drawing/2014/main" val="20001"/>
                    </a:ext>
                  </a:extLst>
                </a:gridCol>
              </a:tblGrid>
              <a:tr h="619125">
                <a:tc>
                  <a:txBody>
                    <a:bodyPr/>
                    <a:lstStyle/>
                    <a:p>
                      <a:r>
                        <a:rPr lang="en-US" dirty="0" smtClean="0"/>
                        <a:t>Words</a:t>
                      </a:r>
                      <a:endParaRPr lang="en-US" dirty="0"/>
                    </a:p>
                  </a:txBody>
                  <a:tcPr/>
                </a:tc>
                <a:tc>
                  <a:txBody>
                    <a:bodyPr/>
                    <a:lstStyle/>
                    <a:p>
                      <a:r>
                        <a:rPr lang="en-US" dirty="0" smtClean="0"/>
                        <a:t>Meanings</a:t>
                      </a:r>
                      <a:endParaRPr lang="en-US" dirty="0"/>
                    </a:p>
                  </a:txBody>
                  <a:tcPr/>
                </a:tc>
                <a:extLst>
                  <a:ext uri="{0D108BD9-81ED-4DB2-BD59-A6C34878D82A}">
                    <a16:rowId xmlns:a16="http://schemas.microsoft.com/office/drawing/2014/main" val="10000"/>
                  </a:ext>
                </a:extLst>
              </a:tr>
              <a:tr h="619125">
                <a:tc>
                  <a:txBody>
                    <a:bodyPr/>
                    <a:lstStyle/>
                    <a:p>
                      <a:r>
                        <a:rPr lang="en-US" sz="2400" dirty="0" smtClean="0"/>
                        <a:t>Tribute</a:t>
                      </a:r>
                      <a:endParaRPr lang="en-US" sz="2400" dirty="0"/>
                    </a:p>
                  </a:txBody>
                  <a:tcPr/>
                </a:tc>
                <a:tc>
                  <a:txBody>
                    <a:bodyPr/>
                    <a:lstStyle/>
                    <a:p>
                      <a:r>
                        <a:rPr lang="en-US" sz="2400" dirty="0" smtClean="0"/>
                        <a:t>● to have a particular</a:t>
                      </a:r>
                      <a:r>
                        <a:rPr lang="en-US" sz="2400" baseline="0" dirty="0" smtClean="0"/>
                        <a:t> effect.</a:t>
                      </a:r>
                      <a:endParaRPr lang="en-US" sz="2400" dirty="0"/>
                    </a:p>
                  </a:txBody>
                  <a:tcPr/>
                </a:tc>
                <a:extLst>
                  <a:ext uri="{0D108BD9-81ED-4DB2-BD59-A6C34878D82A}">
                    <a16:rowId xmlns:a16="http://schemas.microsoft.com/office/drawing/2014/main" val="10001"/>
                  </a:ext>
                </a:extLst>
              </a:tr>
              <a:tr h="619125">
                <a:tc>
                  <a:txBody>
                    <a:bodyPr/>
                    <a:lstStyle/>
                    <a:p>
                      <a:r>
                        <a:rPr lang="en-US" sz="2400" dirty="0" smtClean="0"/>
                        <a:t>Climax</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 refuse to obey.</a:t>
                      </a:r>
                    </a:p>
                  </a:txBody>
                  <a:tcPr/>
                </a:tc>
                <a:extLst>
                  <a:ext uri="{0D108BD9-81ED-4DB2-BD59-A6C34878D82A}">
                    <a16:rowId xmlns:a16="http://schemas.microsoft.com/office/drawing/2014/main" val="10002"/>
                  </a:ext>
                </a:extLst>
              </a:tr>
              <a:tr h="619125">
                <a:tc>
                  <a:txBody>
                    <a:bodyPr/>
                    <a:lstStyle/>
                    <a:p>
                      <a:r>
                        <a:rPr lang="en-US" sz="2400" dirty="0" smtClean="0"/>
                        <a:t>Outlaw</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a:t>
                      </a:r>
                      <a:r>
                        <a:rPr lang="en-US" sz="2400" baseline="0" dirty="0" smtClean="0"/>
                        <a:t> give in.</a:t>
                      </a:r>
                      <a:endParaRPr lang="en-US" sz="2400" dirty="0" smtClean="0"/>
                    </a:p>
                  </a:txBody>
                  <a:tcPr/>
                </a:tc>
                <a:extLst>
                  <a:ext uri="{0D108BD9-81ED-4DB2-BD59-A6C34878D82A}">
                    <a16:rowId xmlns:a16="http://schemas.microsoft.com/office/drawing/2014/main" val="10003"/>
                  </a:ext>
                </a:extLst>
              </a:tr>
              <a:tr h="619125">
                <a:tc>
                  <a:txBody>
                    <a:bodyPr/>
                    <a:lstStyle/>
                    <a:p>
                      <a:r>
                        <a:rPr lang="en-US" sz="2400" dirty="0" smtClean="0"/>
                        <a:t>Defy</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the</a:t>
                      </a:r>
                      <a:r>
                        <a:rPr lang="en-US" sz="2400" baseline="0" dirty="0" smtClean="0"/>
                        <a:t> ability to keep increasing or developing.</a:t>
                      </a:r>
                      <a:endParaRPr lang="en-US" sz="2400" dirty="0" smtClean="0"/>
                    </a:p>
                  </a:txBody>
                  <a:tcPr/>
                </a:tc>
                <a:extLst>
                  <a:ext uri="{0D108BD9-81ED-4DB2-BD59-A6C34878D82A}">
                    <a16:rowId xmlns:a16="http://schemas.microsoft.com/office/drawing/2014/main" val="10004"/>
                  </a:ext>
                </a:extLst>
              </a:tr>
              <a:tr h="619125">
                <a:tc>
                  <a:txBody>
                    <a:bodyPr/>
                    <a:lstStyle/>
                    <a:p>
                      <a:r>
                        <a:rPr lang="en-US" sz="2400" dirty="0" smtClean="0"/>
                        <a:t>Provoke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an</a:t>
                      </a:r>
                      <a:r>
                        <a:rPr lang="en-US" sz="2400" baseline="0" dirty="0" smtClean="0"/>
                        <a:t> act to show respect or admiration.</a:t>
                      </a:r>
                      <a:endParaRPr lang="en-US" sz="2400" dirty="0" smtClean="0"/>
                    </a:p>
                  </a:txBody>
                  <a:tcPr/>
                </a:tc>
                <a:extLst>
                  <a:ext uri="{0D108BD9-81ED-4DB2-BD59-A6C34878D82A}">
                    <a16:rowId xmlns:a16="http://schemas.microsoft.com/office/drawing/2014/main" val="10005"/>
                  </a:ext>
                </a:extLst>
              </a:tr>
              <a:tr h="619125">
                <a:tc>
                  <a:txBody>
                    <a:bodyPr/>
                    <a:lstStyle/>
                    <a:p>
                      <a:r>
                        <a:rPr lang="en-US" sz="2400" dirty="0" smtClean="0"/>
                        <a:t>Relent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the</a:t>
                      </a:r>
                      <a:r>
                        <a:rPr lang="en-US" sz="2400" baseline="0" dirty="0" smtClean="0"/>
                        <a:t> most exciting point in time.</a:t>
                      </a:r>
                      <a:endParaRPr lang="en-US" sz="2400" dirty="0" smtClean="0"/>
                    </a:p>
                  </a:txBody>
                  <a:tcPr/>
                </a:tc>
                <a:extLst>
                  <a:ext uri="{0D108BD9-81ED-4DB2-BD59-A6C34878D82A}">
                    <a16:rowId xmlns:a16="http://schemas.microsoft.com/office/drawing/2014/main" val="10006"/>
                  </a:ext>
                </a:extLst>
              </a:tr>
              <a:tr h="619125">
                <a:tc>
                  <a:txBody>
                    <a:bodyPr/>
                    <a:lstStyle/>
                    <a:p>
                      <a:r>
                        <a:rPr lang="en-US" sz="2400" dirty="0" smtClean="0"/>
                        <a:t>Momentum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 ban.</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564" y="457200"/>
            <a:ext cx="84582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0" y="452284"/>
            <a:ext cx="25908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effectLst>
                  <a:outerShdw blurRad="38100" dist="38100" dir="2700000" algn="tl">
                    <a:srgbClr val="000000">
                      <a:alpha val="43137"/>
                    </a:srgbClr>
                  </a:outerShdw>
                </a:effectLst>
              </a:rPr>
              <a:t>Answer</a:t>
            </a:r>
            <a:endParaRPr lang="en-US" sz="4800" dirty="0">
              <a:solidFill>
                <a:schemeClr val="bg1"/>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939598821"/>
              </p:ext>
            </p:extLst>
          </p:nvPr>
        </p:nvGraphicFramePr>
        <p:xfrm>
          <a:off x="685800" y="1524000"/>
          <a:ext cx="7924800" cy="4953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94360">
                <a:tc>
                  <a:txBody>
                    <a:bodyPr/>
                    <a:lstStyle/>
                    <a:p>
                      <a:r>
                        <a:rPr lang="en-US" sz="2400" dirty="0" smtClean="0"/>
                        <a:t>Words</a:t>
                      </a:r>
                      <a:endParaRPr lang="en-US" sz="2400" dirty="0"/>
                    </a:p>
                  </a:txBody>
                  <a:tcPr/>
                </a:tc>
                <a:tc>
                  <a:txBody>
                    <a:bodyPr/>
                    <a:lstStyle/>
                    <a:p>
                      <a:r>
                        <a:rPr lang="en-US" sz="2400" dirty="0" smtClean="0"/>
                        <a:t>Meanings</a:t>
                      </a:r>
                      <a:endParaRPr lang="en-US" sz="2400" dirty="0"/>
                    </a:p>
                  </a:txBody>
                  <a:tcPr/>
                </a:tc>
                <a:extLst>
                  <a:ext uri="{0D108BD9-81ED-4DB2-BD59-A6C34878D82A}">
                    <a16:rowId xmlns:a16="http://schemas.microsoft.com/office/drawing/2014/main" val="10000"/>
                  </a:ext>
                </a:extLst>
              </a:tr>
              <a:tr h="594360">
                <a:tc>
                  <a:txBody>
                    <a:bodyPr/>
                    <a:lstStyle/>
                    <a:p>
                      <a:r>
                        <a:rPr lang="en-US" sz="2400" dirty="0" smtClean="0"/>
                        <a:t>Tribute</a:t>
                      </a:r>
                      <a:endParaRPr lang="en-US" sz="2400" dirty="0"/>
                    </a:p>
                  </a:txBody>
                  <a:tcPr/>
                </a:tc>
                <a:tc>
                  <a:txBody>
                    <a:bodyPr/>
                    <a:lstStyle/>
                    <a:p>
                      <a:r>
                        <a:rPr lang="en-US" sz="2400" dirty="0" smtClean="0"/>
                        <a:t>● an</a:t>
                      </a:r>
                      <a:r>
                        <a:rPr lang="en-US" sz="2400" baseline="0" dirty="0" smtClean="0"/>
                        <a:t> act to show respect or admiration.</a:t>
                      </a:r>
                      <a:endParaRPr lang="en-US" sz="2400" dirty="0"/>
                    </a:p>
                  </a:txBody>
                  <a:tcPr/>
                </a:tc>
                <a:extLst>
                  <a:ext uri="{0D108BD9-81ED-4DB2-BD59-A6C34878D82A}">
                    <a16:rowId xmlns:a16="http://schemas.microsoft.com/office/drawing/2014/main" val="10001"/>
                  </a:ext>
                </a:extLst>
              </a:tr>
              <a:tr h="594360">
                <a:tc>
                  <a:txBody>
                    <a:bodyPr/>
                    <a:lstStyle/>
                    <a:p>
                      <a:r>
                        <a:rPr lang="en-US" sz="2400" dirty="0" smtClean="0"/>
                        <a:t>Climax</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the</a:t>
                      </a:r>
                      <a:r>
                        <a:rPr lang="en-US" sz="2400" baseline="0" dirty="0" smtClean="0"/>
                        <a:t> most exciting point in time.</a:t>
                      </a:r>
                      <a:endParaRPr lang="en-US" sz="2400" dirty="0" smtClean="0"/>
                    </a:p>
                  </a:txBody>
                  <a:tcPr/>
                </a:tc>
                <a:extLst>
                  <a:ext uri="{0D108BD9-81ED-4DB2-BD59-A6C34878D82A}">
                    <a16:rowId xmlns:a16="http://schemas.microsoft.com/office/drawing/2014/main" val="10002"/>
                  </a:ext>
                </a:extLst>
              </a:tr>
              <a:tr h="594360">
                <a:tc>
                  <a:txBody>
                    <a:bodyPr/>
                    <a:lstStyle/>
                    <a:p>
                      <a:r>
                        <a:rPr lang="en-US" sz="2400" dirty="0" smtClean="0"/>
                        <a:t>Outlaw</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 ban.</a:t>
                      </a:r>
                    </a:p>
                  </a:txBody>
                  <a:tcPr/>
                </a:tc>
                <a:extLst>
                  <a:ext uri="{0D108BD9-81ED-4DB2-BD59-A6C34878D82A}">
                    <a16:rowId xmlns:a16="http://schemas.microsoft.com/office/drawing/2014/main" val="10003"/>
                  </a:ext>
                </a:extLst>
              </a:tr>
              <a:tr h="594360">
                <a:tc>
                  <a:txBody>
                    <a:bodyPr/>
                    <a:lstStyle/>
                    <a:p>
                      <a:r>
                        <a:rPr lang="en-US" sz="2400" dirty="0" smtClean="0"/>
                        <a:t>Defy</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 refuse to obey. </a:t>
                      </a:r>
                    </a:p>
                  </a:txBody>
                  <a:tcPr/>
                </a:tc>
                <a:extLst>
                  <a:ext uri="{0D108BD9-81ED-4DB2-BD59-A6C34878D82A}">
                    <a16:rowId xmlns:a16="http://schemas.microsoft.com/office/drawing/2014/main" val="10004"/>
                  </a:ext>
                </a:extLst>
              </a:tr>
              <a:tr h="594360">
                <a:tc>
                  <a:txBody>
                    <a:bodyPr/>
                    <a:lstStyle/>
                    <a:p>
                      <a:r>
                        <a:rPr lang="en-US" sz="2400" dirty="0" smtClean="0"/>
                        <a:t>Provoke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the</a:t>
                      </a:r>
                      <a:r>
                        <a:rPr lang="en-US" sz="2400" baseline="0" dirty="0" smtClean="0"/>
                        <a:t> ability to keep increasing or developing.</a:t>
                      </a:r>
                      <a:endParaRPr lang="en-US" sz="2400" dirty="0" smtClean="0"/>
                    </a:p>
                  </a:txBody>
                  <a:tcPr/>
                </a:tc>
                <a:extLst>
                  <a:ext uri="{0D108BD9-81ED-4DB2-BD59-A6C34878D82A}">
                    <a16:rowId xmlns:a16="http://schemas.microsoft.com/office/drawing/2014/main" val="10005"/>
                  </a:ext>
                </a:extLst>
              </a:tr>
              <a:tr h="594360">
                <a:tc>
                  <a:txBody>
                    <a:bodyPr/>
                    <a:lstStyle/>
                    <a:p>
                      <a:r>
                        <a:rPr lang="en-US" sz="2400" dirty="0" smtClean="0"/>
                        <a:t>Relent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a:t>
                      </a:r>
                      <a:r>
                        <a:rPr lang="en-US" sz="2400" baseline="0" dirty="0" smtClean="0"/>
                        <a:t> give in. </a:t>
                      </a:r>
                      <a:endParaRPr lang="en-US" sz="2400" dirty="0" smtClean="0"/>
                    </a:p>
                  </a:txBody>
                  <a:tcPr/>
                </a:tc>
                <a:extLst>
                  <a:ext uri="{0D108BD9-81ED-4DB2-BD59-A6C34878D82A}">
                    <a16:rowId xmlns:a16="http://schemas.microsoft.com/office/drawing/2014/main" val="10006"/>
                  </a:ext>
                </a:extLst>
              </a:tr>
              <a:tr h="792480">
                <a:tc>
                  <a:txBody>
                    <a:bodyPr/>
                    <a:lstStyle/>
                    <a:p>
                      <a:r>
                        <a:rPr lang="en-US" sz="2400" dirty="0" smtClean="0"/>
                        <a:t>Momentum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to have a particular</a:t>
                      </a:r>
                      <a:r>
                        <a:rPr lang="en-US" sz="2400" baseline="0" dirty="0" smtClean="0"/>
                        <a:t> effect.</a:t>
                      </a:r>
                      <a:r>
                        <a:rPr lang="en-US" sz="2400" dirty="0" smtClean="0"/>
                        <a:t>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0389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5400"/>
            <a:ext cx="30480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0" y="1295400"/>
            <a:ext cx="2971800" cy="2286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609600"/>
            <a:ext cx="7391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2">
                    <a:lumMod val="50000"/>
                  </a:schemeClr>
                </a:solidFill>
              </a:rPr>
              <a:t>Discuss in a group and answer the following questions</a:t>
            </a:r>
            <a:r>
              <a:rPr lang="en-US" dirty="0" smtClean="0"/>
              <a:t>.</a:t>
            </a:r>
            <a:endParaRPr lang="en-US" dirty="0"/>
          </a:p>
        </p:txBody>
      </p:sp>
      <p:sp>
        <p:nvSpPr>
          <p:cNvPr id="9" name="Rectangle 8"/>
          <p:cNvSpPr/>
          <p:nvPr/>
        </p:nvSpPr>
        <p:spPr>
          <a:xfrm>
            <a:off x="381000" y="3733800"/>
            <a:ext cx="83820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arenBoth"/>
            </a:pPr>
            <a:r>
              <a:rPr lang="en-US" sz="2400" dirty="0" smtClean="0">
                <a:solidFill>
                  <a:srgbClr val="00B0F0"/>
                </a:solidFill>
              </a:rPr>
              <a:t>Why do we observe 21 February as the International Mother language Day?</a:t>
            </a:r>
          </a:p>
          <a:p>
            <a:r>
              <a:rPr lang="en-US" sz="2400" dirty="0" smtClean="0">
                <a:solidFill>
                  <a:schemeClr val="accent2">
                    <a:lumMod val="50000"/>
                  </a:schemeClr>
                </a:solidFill>
              </a:rPr>
              <a:t>(b) </a:t>
            </a:r>
            <a:r>
              <a:rPr lang="en-US" sz="2400" dirty="0" smtClean="0">
                <a:solidFill>
                  <a:srgbClr val="7030A0"/>
                </a:solidFill>
              </a:rPr>
              <a:t>What happen when Urdu was declared as the only </a:t>
            </a:r>
            <a:r>
              <a:rPr lang="en-US" sz="2400" dirty="0">
                <a:solidFill>
                  <a:srgbClr val="7030A0"/>
                </a:solidFill>
              </a:rPr>
              <a:t>official </a:t>
            </a:r>
            <a:r>
              <a:rPr lang="en-US" sz="2400" dirty="0" smtClean="0">
                <a:solidFill>
                  <a:srgbClr val="7030A0"/>
                </a:solidFill>
              </a:rPr>
              <a:t>    </a:t>
            </a:r>
          </a:p>
          <a:p>
            <a:r>
              <a:rPr lang="en-US" sz="2400" dirty="0">
                <a:solidFill>
                  <a:srgbClr val="7030A0"/>
                </a:solidFill>
              </a:rPr>
              <a:t> </a:t>
            </a:r>
            <a:r>
              <a:rPr lang="en-US" sz="2400" dirty="0" smtClean="0">
                <a:solidFill>
                  <a:srgbClr val="7030A0"/>
                </a:solidFill>
              </a:rPr>
              <a:t>     language </a:t>
            </a:r>
            <a:r>
              <a:rPr lang="en-US" sz="2400" dirty="0">
                <a:solidFill>
                  <a:srgbClr val="7030A0"/>
                </a:solidFill>
              </a:rPr>
              <a:t>of Pakistan. </a:t>
            </a:r>
          </a:p>
          <a:p>
            <a:pPr marL="342900" indent="-342900">
              <a:buAutoNum type="alphaLcParenBoth"/>
            </a:pPr>
            <a:r>
              <a:rPr lang="en-US" sz="2400" dirty="0" smtClean="0">
                <a:solidFill>
                  <a:schemeClr val="accent2">
                    <a:lumMod val="50000"/>
                  </a:schemeClr>
                </a:solidFill>
              </a:rPr>
              <a:t> </a:t>
            </a:r>
            <a:r>
              <a:rPr lang="en-US" sz="2400" dirty="0" smtClean="0">
                <a:solidFill>
                  <a:schemeClr val="tx1"/>
                </a:solidFill>
              </a:rPr>
              <a:t>“The seed of independence was sown in 21 February 1952”.          Do you agree with the comment?  Why? </a:t>
            </a:r>
            <a:r>
              <a:rPr lang="en-US" dirty="0" smtClean="0"/>
              <a:t>.</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295399"/>
            <a:ext cx="3009900"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52400"/>
            <a:ext cx="5181600"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Answer</a:t>
            </a:r>
            <a:endParaRPr lang="en-US" sz="2800" dirty="0">
              <a:solidFill>
                <a:schemeClr val="bg1"/>
              </a:solidFill>
            </a:endParaRPr>
          </a:p>
        </p:txBody>
      </p:sp>
      <p:sp>
        <p:nvSpPr>
          <p:cNvPr id="3" name="Rectangle 2"/>
          <p:cNvSpPr/>
          <p:nvPr/>
        </p:nvSpPr>
        <p:spPr>
          <a:xfrm>
            <a:off x="152400" y="914400"/>
            <a:ext cx="8686800" cy="556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n-US" sz="2800" dirty="0" smtClean="0">
                <a:solidFill>
                  <a:srgbClr val="0070C0"/>
                </a:solidFill>
              </a:rPr>
              <a:t>The UNESCO has proclaimed February 21 as the International Mother Language Day in 1999. So we observe 21 February as International Mother Language Day.</a:t>
            </a:r>
          </a:p>
          <a:p>
            <a:pPr algn="just"/>
            <a:r>
              <a:rPr lang="en-US" sz="2800" dirty="0" smtClean="0">
                <a:solidFill>
                  <a:srgbClr val="0070C0"/>
                </a:solidFill>
              </a:rPr>
              <a:t>2. The declaration raised a storm of protest in East Pakistan. It continued non-stop. The government banned all types of public meetings.</a:t>
            </a:r>
          </a:p>
          <a:p>
            <a:pPr algn="just"/>
            <a:r>
              <a:rPr lang="en-US" sz="2800" dirty="0" smtClean="0">
                <a:solidFill>
                  <a:srgbClr val="0070C0"/>
                </a:solidFill>
              </a:rPr>
              <a:t>3. Yes, I agree. On this day, by protesting the one sided decision of the then Government of Pakistan, the people of East Pakistan understood how to struggle against illegal decision and oppression. So the people of East Pakistan dreamt to be free from West Pakistan.  </a:t>
            </a:r>
            <a:endParaRPr lang="en-US" sz="2800" dirty="0">
              <a:solidFill>
                <a:srgbClr val="0070C0"/>
              </a:solidFill>
            </a:endParaRPr>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7815" y="914400"/>
            <a:ext cx="4152900" cy="4739759"/>
          </a:xfrm>
          <a:prstGeom prst="rect">
            <a:avLst/>
          </a:prstGeom>
          <a:noFill/>
        </p:spPr>
        <p:txBody>
          <a:bodyPr wrap="square" rtlCol="0">
            <a:spAutoFit/>
          </a:bodyPr>
          <a:lstStyle/>
          <a:p>
            <a:endParaRPr lang="en-US" sz="2000" b="1" dirty="0" smtClean="0">
              <a:solidFill>
                <a:srgbClr val="7030A0"/>
              </a:solidFill>
              <a:latin typeface="Times New Roman" panose="02020603050405020304" pitchFamily="18" charset="0"/>
              <a:cs typeface="Times New Roman" panose="02020603050405020304" pitchFamily="18" charset="0"/>
            </a:endParaRPr>
          </a:p>
          <a:p>
            <a:pPr algn="ctr"/>
            <a:r>
              <a:rPr lang="en-US" sz="3200" b="1" dirty="0" smtClean="0">
                <a:solidFill>
                  <a:srgbClr val="0070C0"/>
                </a:solidFill>
                <a:latin typeface="Times New Roman" panose="02020603050405020304" pitchFamily="18" charset="0"/>
                <a:cs typeface="Times New Roman" panose="02020603050405020304" pitchFamily="18" charset="0"/>
              </a:rPr>
              <a:t>Md. </a:t>
            </a:r>
            <a:r>
              <a:rPr lang="en-US" sz="3200" b="1" dirty="0" err="1" smtClean="0">
                <a:solidFill>
                  <a:srgbClr val="0070C0"/>
                </a:solidFill>
                <a:latin typeface="Times New Roman" panose="02020603050405020304" pitchFamily="18" charset="0"/>
                <a:cs typeface="Times New Roman" panose="02020603050405020304" pitchFamily="18" charset="0"/>
              </a:rPr>
              <a:t>Saiful</a:t>
            </a:r>
            <a:r>
              <a:rPr lang="en-US" sz="3200" b="1" dirty="0" smtClean="0">
                <a:solidFill>
                  <a:srgbClr val="0070C0"/>
                </a:solidFill>
                <a:latin typeface="Times New Roman" panose="02020603050405020304" pitchFamily="18" charset="0"/>
                <a:cs typeface="Times New Roman" panose="02020603050405020304" pitchFamily="18" charset="0"/>
              </a:rPr>
              <a:t> Islam </a:t>
            </a:r>
          </a:p>
          <a:p>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2400" b="1" dirty="0" smtClean="0">
                <a:solidFill>
                  <a:srgbClr val="7030A0"/>
                </a:solidFill>
                <a:latin typeface="Times New Roman" panose="02020603050405020304" pitchFamily="18" charset="0"/>
                <a:cs typeface="Times New Roman" panose="02020603050405020304" pitchFamily="18" charset="0"/>
              </a:rPr>
              <a:t>Assistant Teacher</a:t>
            </a:r>
          </a:p>
          <a:p>
            <a:pPr algn="ctr"/>
            <a:r>
              <a:rPr lang="en-US" sz="2800" b="1" dirty="0" err="1" smtClean="0">
                <a:solidFill>
                  <a:srgbClr val="0070C0"/>
                </a:solidFill>
                <a:latin typeface="Times New Roman" panose="02020603050405020304" pitchFamily="18" charset="0"/>
                <a:cs typeface="Times New Roman" panose="02020603050405020304" pitchFamily="18" charset="0"/>
              </a:rPr>
              <a:t>Shahjalal</a:t>
            </a:r>
            <a:r>
              <a:rPr lang="en-US" sz="2800" b="1" dirty="0" smtClean="0">
                <a:solidFill>
                  <a:srgbClr val="0070C0"/>
                </a:solidFill>
                <a:latin typeface="Times New Roman" panose="02020603050405020304" pitchFamily="18" charset="0"/>
                <a:cs typeface="Times New Roman" panose="02020603050405020304" pitchFamily="18" charset="0"/>
              </a:rPr>
              <a:t> High School</a:t>
            </a:r>
          </a:p>
          <a:p>
            <a:pPr algn="ctr"/>
            <a:r>
              <a:rPr lang="en-US" sz="2000" b="1" dirty="0" err="1" smtClean="0">
                <a:solidFill>
                  <a:srgbClr val="7030A0"/>
                </a:solidFill>
                <a:latin typeface="Times New Roman" panose="02020603050405020304" pitchFamily="18" charset="0"/>
                <a:cs typeface="Times New Roman" panose="02020603050405020304" pitchFamily="18" charset="0"/>
              </a:rPr>
              <a:t>Habiganj</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sadar</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Habiganj</a:t>
            </a:r>
            <a:r>
              <a:rPr lang="en-US" sz="2000" b="1" dirty="0" smtClean="0">
                <a:solidFill>
                  <a:srgbClr val="7030A0"/>
                </a:solidFill>
                <a:latin typeface="Times New Roman" panose="02020603050405020304" pitchFamily="18" charset="0"/>
                <a:cs typeface="Times New Roman" panose="02020603050405020304" pitchFamily="18" charset="0"/>
              </a:rPr>
              <a:t>.</a:t>
            </a:r>
            <a:endParaRPr lang="en-US" sz="2000" b="1" dirty="0">
              <a:solidFill>
                <a:srgbClr val="7030A0"/>
              </a:solidFill>
              <a:latin typeface="Times New Roman" panose="02020603050405020304" pitchFamily="18" charset="0"/>
              <a:cs typeface="Times New Roman" panose="02020603050405020304" pitchFamily="18" charset="0"/>
            </a:endParaRPr>
          </a:p>
          <a:p>
            <a:pPr algn="ctr"/>
            <a:endParaRPr lang="en-US" sz="1200" b="1" dirty="0" smtClean="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85719" y="211603"/>
            <a:ext cx="3962400" cy="830997"/>
          </a:xfrm>
          <a:prstGeom prst="rect">
            <a:avLst/>
          </a:prstGeom>
          <a:solidFill>
            <a:schemeClr val="accent2"/>
          </a:solidFill>
        </p:spPr>
        <p:txBody>
          <a:bodyPr wrap="square" rtlCol="0">
            <a:spAutoFit/>
          </a:bodyPr>
          <a:lstStyle/>
          <a:p>
            <a:pPr algn="ctr"/>
            <a:r>
              <a:rPr lang="en-US" sz="4800" b="1" dirty="0" err="1" smtClean="0">
                <a:solidFill>
                  <a:schemeClr val="bg1"/>
                </a:solidFill>
                <a:latin typeface="Times New Roman" panose="02020603050405020304" pitchFamily="18" charset="0"/>
                <a:cs typeface="Times New Roman" panose="02020603050405020304" pitchFamily="18" charset="0"/>
              </a:rPr>
              <a:t>Introduc</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80715" y="1481838"/>
            <a:ext cx="3520637" cy="472437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SUBJECT</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7030A0"/>
                </a:solidFill>
                <a:latin typeface="Times New Roman" panose="02020603050405020304" pitchFamily="18" charset="0"/>
                <a:cs typeface="Times New Roman" panose="02020603050405020304" pitchFamily="18" charset="0"/>
              </a:rPr>
              <a:t>Unit- 3  Lesson-3</a:t>
            </a:r>
          </a:p>
          <a:p>
            <a:pPr algn="ctr"/>
            <a:r>
              <a:rPr lang="en-US" sz="2400" b="1" dirty="0" smtClean="0">
                <a:solidFill>
                  <a:srgbClr val="0070C0"/>
                </a:solidFill>
                <a:latin typeface="Times New Roman" panose="02020603050405020304" pitchFamily="18" charset="0"/>
                <a:cs typeface="Times New Roman" panose="02020603050405020304" pitchFamily="18" charset="0"/>
              </a:rPr>
              <a:t>International Mother Language </a:t>
            </a:r>
            <a:r>
              <a:rPr lang="en-US" sz="2800" b="1" dirty="0" smtClean="0">
                <a:solidFill>
                  <a:srgbClr val="0070C0"/>
                </a:solidFill>
                <a:latin typeface="Times New Roman" panose="02020603050405020304" pitchFamily="18" charset="0"/>
                <a:cs typeface="Times New Roman" panose="02020603050405020304" pitchFamily="18" charset="0"/>
              </a:rPr>
              <a:t>Day</a:t>
            </a:r>
          </a:p>
          <a:p>
            <a:pPr algn="ctr"/>
            <a:endParaRPr lang="en-US" sz="2800" b="1" dirty="0" smtClean="0">
              <a:solidFill>
                <a:schemeClr val="bg1"/>
              </a:solidFill>
              <a:latin typeface="Times New Roman" panose="02020603050405020304" pitchFamily="18" charset="0"/>
              <a:cs typeface="Times New Roman" panose="02020603050405020304" pitchFamily="18" charset="0"/>
            </a:endParaRPr>
          </a:p>
          <a:p>
            <a:endParaRPr lang="en-US" sz="2400" b="1" dirty="0">
              <a:solidFill>
                <a:schemeClr val="bg1"/>
              </a:solidFill>
              <a:latin typeface="Times New Roman" panose="02020603050405020304" pitchFamily="18" charset="0"/>
              <a:cs typeface="Times New Roman" panose="02020603050405020304" pitchFamily="18" charset="0"/>
            </a:endParaRPr>
          </a:p>
          <a:p>
            <a:pPr algn="ctr"/>
            <a:endParaRPr lang="en-US" sz="100" b="1" dirty="0" smtClean="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4917" y="2133600"/>
            <a:ext cx="1461647" cy="171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2017" y="2133600"/>
            <a:ext cx="1981200" cy="1998213"/>
          </a:xfrm>
          <a:prstGeom prst="rect">
            <a:avLst/>
          </a:prstGeom>
        </p:spPr>
      </p:pic>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0"/>
            <a:ext cx="5181600"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Evaluation</a:t>
            </a:r>
            <a:endParaRPr lang="en-US" dirty="0">
              <a:solidFill>
                <a:schemeClr val="bg1"/>
              </a:solidFill>
            </a:endParaRPr>
          </a:p>
        </p:txBody>
      </p:sp>
      <p:sp>
        <p:nvSpPr>
          <p:cNvPr id="4" name="Rectangle 3"/>
          <p:cNvSpPr/>
          <p:nvPr/>
        </p:nvSpPr>
        <p:spPr>
          <a:xfrm>
            <a:off x="1673942" y="1295400"/>
            <a:ext cx="51816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Fill in the blanks</a:t>
            </a:r>
            <a:endParaRPr lang="en-US" sz="3600" dirty="0"/>
          </a:p>
        </p:txBody>
      </p:sp>
      <p:sp>
        <p:nvSpPr>
          <p:cNvPr id="5" name="Rectangle 4"/>
          <p:cNvSpPr/>
          <p:nvPr/>
        </p:nvSpPr>
        <p:spPr>
          <a:xfrm>
            <a:off x="381000" y="2286000"/>
            <a:ext cx="8229600" cy="3581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t>February 21 is a glorious  (a)……………..for </a:t>
            </a:r>
            <a:r>
              <a:rPr lang="en-US" sz="2800" dirty="0" err="1" smtClean="0"/>
              <a:t>Bangalee</a:t>
            </a:r>
            <a:r>
              <a:rPr lang="en-US" sz="2800" dirty="0" smtClean="0"/>
              <a:t> nation. We are always (b)…………..against the  (c)……………and untruth. Let us (d)……………..our pledge on (e)……………….day and (f)…………….our motherland a “Sonar Bangla” so (g)……………our next (h)……………….can hold their (i)…………………high in the (j)………………… .</a:t>
            </a:r>
            <a:endParaRPr lang="en-US" sz="2800" dirty="0"/>
          </a:p>
        </p:txBody>
      </p:sp>
    </p:spTree>
    <p:extLst>
      <p:ext uri="{BB962C8B-B14F-4D97-AF65-F5344CB8AC3E}">
        <p14:creationId xmlns:p14="http://schemas.microsoft.com/office/powerpoint/2010/main" val="332610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5181600"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effectLst>
                  <a:outerShdw blurRad="38100" dist="38100" dir="2700000" algn="tl">
                    <a:srgbClr val="000000">
                      <a:alpha val="43137"/>
                    </a:srgbClr>
                  </a:outerShdw>
                </a:effectLst>
              </a:rPr>
              <a:t>Answer</a:t>
            </a:r>
            <a:endParaRPr lang="en-US" sz="400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533400" y="1676400"/>
            <a:ext cx="8153400" cy="4495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smtClean="0">
                <a:solidFill>
                  <a:schemeClr val="bg1"/>
                </a:solidFill>
              </a:rPr>
              <a:t>  a) milestone      b) vocal</a:t>
            </a:r>
          </a:p>
          <a:p>
            <a:pPr algn="just"/>
            <a:r>
              <a:rPr lang="en-US" sz="4800" dirty="0" smtClean="0">
                <a:solidFill>
                  <a:schemeClr val="bg1"/>
                </a:solidFill>
              </a:rPr>
              <a:t>  c) injustice        d) renew</a:t>
            </a:r>
          </a:p>
          <a:p>
            <a:pPr algn="just"/>
            <a:r>
              <a:rPr lang="en-US" sz="4800" dirty="0" smtClean="0">
                <a:solidFill>
                  <a:schemeClr val="bg1"/>
                </a:solidFill>
              </a:rPr>
              <a:t>  e)this                 f) build</a:t>
            </a:r>
          </a:p>
          <a:p>
            <a:pPr algn="just"/>
            <a:r>
              <a:rPr lang="en-US" sz="4800" dirty="0" smtClean="0">
                <a:solidFill>
                  <a:schemeClr val="bg1"/>
                </a:solidFill>
              </a:rPr>
              <a:t>  g) that               h) generation</a:t>
            </a:r>
          </a:p>
          <a:p>
            <a:pPr algn="just"/>
            <a:r>
              <a:rPr lang="en-US" sz="4800" dirty="0" smtClean="0">
                <a:solidFill>
                  <a:schemeClr val="bg1"/>
                </a:solidFill>
              </a:rPr>
              <a:t>  i) heads             j) world</a:t>
            </a:r>
            <a:endParaRPr lang="en-US" sz="4800" dirty="0">
              <a:solidFill>
                <a:schemeClr val="bg1"/>
              </a:solidFill>
            </a:endParaRPr>
          </a:p>
        </p:txBody>
      </p:sp>
    </p:spTree>
    <p:extLst>
      <p:ext uri="{BB962C8B-B14F-4D97-AF65-F5344CB8AC3E}">
        <p14:creationId xmlns:p14="http://schemas.microsoft.com/office/powerpoint/2010/main" val="3832339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5077" y="3657600"/>
            <a:ext cx="80772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2"/>
                </a:solidFill>
              </a:rPr>
              <a:t>Write a paragraph about </a:t>
            </a:r>
            <a:r>
              <a:rPr lang="en-US" sz="4000" b="1" dirty="0">
                <a:solidFill>
                  <a:schemeClr val="tx2"/>
                </a:solidFill>
              </a:rPr>
              <a:t>International Mother language </a:t>
            </a:r>
            <a:r>
              <a:rPr lang="en-US" sz="4000" b="1" dirty="0" smtClean="0">
                <a:solidFill>
                  <a:schemeClr val="tx2"/>
                </a:solidFill>
              </a:rPr>
              <a:t>Day.</a:t>
            </a:r>
            <a:endParaRPr lang="en-US" sz="4000" b="1" dirty="0">
              <a:solidFill>
                <a:schemeClr val="tx2"/>
              </a:solidFill>
            </a:endParaRPr>
          </a:p>
          <a:p>
            <a:pPr algn="ctr"/>
            <a:endParaRPr lang="en-US" sz="4000" b="1" dirty="0">
              <a:solidFill>
                <a:schemeClr val="tx2"/>
              </a:solidFill>
            </a:endParaRPr>
          </a:p>
        </p:txBody>
      </p:sp>
      <p:sp>
        <p:nvSpPr>
          <p:cNvPr id="4" name="TextBox 3"/>
          <p:cNvSpPr txBox="1"/>
          <p:nvPr/>
        </p:nvSpPr>
        <p:spPr>
          <a:xfrm>
            <a:off x="1905000" y="1143000"/>
            <a:ext cx="4724400" cy="1446550"/>
          </a:xfrm>
          <a:prstGeom prst="rect">
            <a:avLst/>
          </a:prstGeom>
          <a:solidFill>
            <a:schemeClr val="accent1">
              <a:lumMod val="20000"/>
              <a:lumOff val="80000"/>
            </a:schemeClr>
          </a:solidFill>
        </p:spPr>
        <p:txBody>
          <a:bodyPr wrap="square" rtlCol="0">
            <a:spAutoFit/>
          </a:bodyPr>
          <a:lstStyle/>
          <a:p>
            <a:r>
              <a:rPr lang="en-US" sz="8800" dirty="0" smtClean="0">
                <a:solidFill>
                  <a:schemeClr val="accent6">
                    <a:lumMod val="75000"/>
                  </a:schemeClr>
                </a:solidFill>
                <a:latin typeface="AR CENA" panose="02000000000000000000" pitchFamily="2" charset="0"/>
              </a:rPr>
              <a:t>Home work </a:t>
            </a:r>
            <a:endParaRPr lang="en-US" sz="8800" dirty="0">
              <a:solidFill>
                <a:schemeClr val="accent6">
                  <a:lumMod val="75000"/>
                </a:schemeClr>
              </a:solidFill>
              <a:latin typeface="AR CENA" panose="02000000000000000000" pitchFamily="2" charset="0"/>
            </a:endParaRPr>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62150" y="4114800"/>
            <a:ext cx="5372100" cy="1200329"/>
          </a:xfrm>
          <a:prstGeom prst="rect">
            <a:avLst/>
          </a:prstGeom>
          <a:noFill/>
        </p:spPr>
        <p:txBody>
          <a:bodyPr wrap="square" rtlCol="0">
            <a:spAutoFit/>
          </a:bodyPr>
          <a:lstStyle/>
          <a:p>
            <a:r>
              <a:rPr lang="en-US" sz="7200" b="1" dirty="0" smtClean="0">
                <a:solidFill>
                  <a:schemeClr val="accent1"/>
                </a:solidFill>
                <a:effectLst>
                  <a:outerShdw blurRad="38100" dist="38100" dir="2700000" algn="tl">
                    <a:srgbClr val="000000">
                      <a:alpha val="43137"/>
                    </a:srgbClr>
                  </a:outerShdw>
                </a:effectLst>
              </a:rPr>
              <a:t>Thanks a lot </a:t>
            </a:r>
            <a:endParaRPr lang="en-US" sz="7200" b="1" dirty="0">
              <a:solidFill>
                <a:schemeClr val="accent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524000" y="464574"/>
            <a:ext cx="5462661" cy="40176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988890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42635" y="864010"/>
            <a:ext cx="2438400" cy="3200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838200"/>
            <a:ext cx="2590800" cy="32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838200"/>
            <a:ext cx="2438400" cy="31242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4572000"/>
            <a:ext cx="80772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Look at the picture and say what about it.</a:t>
            </a:r>
            <a:endParaRPr lang="en-US" sz="3600" dirty="0">
              <a:solidFill>
                <a:schemeClr val="bg1"/>
              </a:solidFill>
            </a:endParaRPr>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mph" presetSubtype="0" fill="hold" grpId="1" nodeType="clickEffect">
                                  <p:stCondLst>
                                    <p:cond delay="0"/>
                                  </p:stCondLst>
                                  <p:childTnLst>
                                    <p:animClr clrSpc="hsl" dir="cw">
                                      <p:cBhvr override="childStyle">
                                        <p:cTn id="12" dur="3000" fill="hold"/>
                                        <p:tgtEl>
                                          <p:spTgt spid="4"/>
                                        </p:tgtEl>
                                        <p:attrNameLst>
                                          <p:attrName>style.color</p:attrName>
                                        </p:attrNameLst>
                                      </p:cBhvr>
                                      <p:by>
                                        <p:hsl h="7200000" s="0" l="0"/>
                                      </p:by>
                                    </p:animClr>
                                    <p:animClr clrSpc="hsl" dir="cw">
                                      <p:cBhvr>
                                        <p:cTn id="13" dur="3000" fill="hold"/>
                                        <p:tgtEl>
                                          <p:spTgt spid="4"/>
                                        </p:tgtEl>
                                        <p:attrNameLst>
                                          <p:attrName>fillcolor</p:attrName>
                                        </p:attrNameLst>
                                      </p:cBhvr>
                                      <p:by>
                                        <p:hsl h="7200000" s="0" l="0"/>
                                      </p:by>
                                    </p:animClr>
                                    <p:animClr clrSpc="hsl" dir="cw">
                                      <p:cBhvr>
                                        <p:cTn id="14" dur="3000" fill="hold"/>
                                        <p:tgtEl>
                                          <p:spTgt spid="4"/>
                                        </p:tgtEl>
                                        <p:attrNameLst>
                                          <p:attrName>stroke.color</p:attrName>
                                        </p:attrNameLst>
                                      </p:cBhvr>
                                      <p:by>
                                        <p:hsl h="7200000" s="0" l="0"/>
                                      </p:by>
                                    </p:animClr>
                                    <p:set>
                                      <p:cBhvr>
                                        <p:cTn id="15" dur="3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09599"/>
            <a:ext cx="5943600" cy="396240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4572000"/>
            <a:ext cx="80772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B050"/>
                </a:solidFill>
                <a:effectLst>
                  <a:outerShdw blurRad="38100" dist="38100" dir="2700000" algn="tl">
                    <a:srgbClr val="000000">
                      <a:alpha val="43137"/>
                    </a:srgbClr>
                  </a:outerShdw>
                </a:effectLst>
              </a:rPr>
              <a:t>1. What is the picture about?</a:t>
            </a:r>
          </a:p>
          <a:p>
            <a:pPr algn="ctr"/>
            <a:r>
              <a:rPr lang="en-US" sz="3600" dirty="0" smtClean="0">
                <a:solidFill>
                  <a:srgbClr val="00B050"/>
                </a:solidFill>
                <a:effectLst>
                  <a:outerShdw blurRad="38100" dist="38100" dir="2700000" algn="tl">
                    <a:srgbClr val="000000">
                      <a:alpha val="43137"/>
                    </a:srgbClr>
                  </a:outerShdw>
                </a:effectLst>
              </a:rPr>
              <a:t>2. Where do you think it is?</a:t>
            </a:r>
          </a:p>
          <a:p>
            <a:pPr algn="ctr"/>
            <a:r>
              <a:rPr lang="en-US" sz="3600" dirty="0" smtClean="0">
                <a:solidFill>
                  <a:srgbClr val="00B050"/>
                </a:solidFill>
                <a:effectLst>
                  <a:outerShdw blurRad="38100" dist="38100" dir="2700000" algn="tl">
                    <a:srgbClr val="000000">
                      <a:alpha val="43137"/>
                    </a:srgbClr>
                  </a:outerShdw>
                </a:effectLst>
              </a:rPr>
              <a:t>3. Why was it built? </a:t>
            </a:r>
            <a:endParaRPr lang="en-US" sz="36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0155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heel(1)">
                                      <p:cBhvr>
                                        <p:cTn id="31" dur="20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24200" y="838200"/>
            <a:ext cx="2438400" cy="3200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838200"/>
            <a:ext cx="2590800" cy="32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838200"/>
            <a:ext cx="2438400" cy="31242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4267200"/>
            <a:ext cx="82296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00B050"/>
                </a:solidFill>
              </a:rPr>
              <a:t>1. The picture is about “</a:t>
            </a:r>
            <a:r>
              <a:rPr lang="en-US" sz="3600" dirty="0" err="1" smtClean="0">
                <a:solidFill>
                  <a:srgbClr val="00B050"/>
                </a:solidFill>
              </a:rPr>
              <a:t>Shahid</a:t>
            </a:r>
            <a:r>
              <a:rPr lang="en-US" sz="3600" dirty="0" smtClean="0">
                <a:solidFill>
                  <a:srgbClr val="00B050"/>
                </a:solidFill>
              </a:rPr>
              <a:t> </a:t>
            </a:r>
            <a:r>
              <a:rPr lang="en-US" sz="3600" dirty="0" err="1" smtClean="0">
                <a:solidFill>
                  <a:srgbClr val="00B050"/>
                </a:solidFill>
              </a:rPr>
              <a:t>Minar</a:t>
            </a:r>
            <a:r>
              <a:rPr lang="en-US" sz="3600" dirty="0" smtClean="0">
                <a:solidFill>
                  <a:srgbClr val="00B050"/>
                </a:solidFill>
              </a:rPr>
              <a:t>.”</a:t>
            </a:r>
          </a:p>
          <a:p>
            <a:r>
              <a:rPr lang="en-US" sz="3200" dirty="0" smtClean="0">
                <a:solidFill>
                  <a:srgbClr val="00B050"/>
                </a:solidFill>
              </a:rPr>
              <a:t>2. I think it is in near Dhaka Medical College.</a:t>
            </a:r>
          </a:p>
          <a:p>
            <a:r>
              <a:rPr lang="en-US" sz="3200" dirty="0" smtClean="0">
                <a:solidFill>
                  <a:srgbClr val="00B050"/>
                </a:solidFill>
              </a:rPr>
              <a:t>3. It was build to </a:t>
            </a:r>
            <a:r>
              <a:rPr lang="en-US" sz="3200" dirty="0" err="1" smtClean="0">
                <a:solidFill>
                  <a:srgbClr val="00B050"/>
                </a:solidFill>
              </a:rPr>
              <a:t>honour</a:t>
            </a:r>
            <a:r>
              <a:rPr lang="en-US" sz="3200" dirty="0" smtClean="0">
                <a:solidFill>
                  <a:srgbClr val="00B050"/>
                </a:solidFill>
              </a:rPr>
              <a:t> and commemorate the sacrifices of the language martyrs</a:t>
            </a:r>
            <a:endParaRPr lang="en-US" sz="3200" dirty="0">
              <a:solidFill>
                <a:srgbClr val="00B050"/>
              </a:solidFill>
            </a:endParaRPr>
          </a:p>
        </p:txBody>
      </p:sp>
    </p:spTree>
    <p:extLst>
      <p:ext uri="{BB962C8B-B14F-4D97-AF65-F5344CB8AC3E}">
        <p14:creationId xmlns:p14="http://schemas.microsoft.com/office/powerpoint/2010/main" val="2889642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05000" y="762000"/>
            <a:ext cx="5638800" cy="3505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4495800"/>
            <a:ext cx="5867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Yes, Your answer is correct.</a:t>
            </a:r>
          </a:p>
          <a:p>
            <a:pPr algn="ctr"/>
            <a:r>
              <a:rPr lang="en-US" sz="2800" dirty="0" smtClean="0">
                <a:solidFill>
                  <a:srgbClr val="0070C0"/>
                </a:solidFill>
              </a:rPr>
              <a:t>Today's lesson is—</a:t>
            </a:r>
          </a:p>
          <a:p>
            <a:pPr algn="ctr"/>
            <a:r>
              <a:rPr lang="en-US" sz="2800" dirty="0" smtClean="0">
                <a:solidFill>
                  <a:srgbClr val="0070C0"/>
                </a:solidFill>
              </a:rPr>
              <a:t>International Mother language Day</a:t>
            </a:r>
            <a:endParaRPr lang="en-US" sz="2800" dirty="0">
              <a:solidFill>
                <a:srgbClr val="0070C0"/>
              </a:solidFill>
            </a:endParaRPr>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030A0"/>
              </a:solidFill>
            </a:endParaRPr>
          </a:p>
          <a:p>
            <a:pPr algn="ctr"/>
            <a:endParaRPr lang="en-US" sz="2400" dirty="0">
              <a:solidFill>
                <a:srgbClr val="7030A0"/>
              </a:solidFill>
            </a:endParaRPr>
          </a:p>
          <a:p>
            <a:pPr algn="ctr"/>
            <a:endParaRPr lang="en-US" sz="2400" dirty="0" smtClean="0">
              <a:solidFill>
                <a:srgbClr val="7030A0"/>
              </a:solidFill>
            </a:endParaRPr>
          </a:p>
          <a:p>
            <a:pPr algn="ctr"/>
            <a:endParaRPr lang="en-US" sz="2400" dirty="0">
              <a:solidFill>
                <a:srgbClr val="7030A0"/>
              </a:solidFill>
            </a:endParaRPr>
          </a:p>
          <a:p>
            <a:pPr algn="ctr"/>
            <a:endParaRPr lang="en-US" sz="2400" dirty="0" smtClean="0">
              <a:solidFill>
                <a:srgbClr val="7030A0"/>
              </a:solidFill>
            </a:endParaRPr>
          </a:p>
          <a:p>
            <a:pPr algn="ctr"/>
            <a:endParaRPr lang="en-US" sz="2400" dirty="0">
              <a:solidFill>
                <a:srgbClr val="7030A0"/>
              </a:solidFill>
            </a:endParaRPr>
          </a:p>
          <a:p>
            <a:pPr algn="ctr"/>
            <a:endParaRPr lang="en-US" sz="2400" dirty="0" smtClean="0">
              <a:solidFill>
                <a:srgbClr val="7030A0"/>
              </a:solidFill>
            </a:endParaRPr>
          </a:p>
          <a:p>
            <a:pPr algn="ctr"/>
            <a:endParaRPr lang="en-US" sz="2400" dirty="0" smtClean="0">
              <a:solidFill>
                <a:srgbClr val="7030A0"/>
              </a:solidFill>
            </a:endParaRPr>
          </a:p>
          <a:p>
            <a:pPr algn="ctr"/>
            <a:r>
              <a:rPr lang="en-US" sz="2400" dirty="0" smtClean="0">
                <a:solidFill>
                  <a:srgbClr val="00B050"/>
                </a:solidFill>
              </a:rPr>
              <a:t>After finishing the lesson the students will be able to know that-</a:t>
            </a:r>
          </a:p>
          <a:p>
            <a:pPr marL="342900" indent="-342900" algn="ctr">
              <a:buAutoNum type="arabicPeriod"/>
            </a:pPr>
            <a:r>
              <a:rPr lang="en-US" sz="2400" dirty="0" smtClean="0">
                <a:solidFill>
                  <a:srgbClr val="00B050"/>
                </a:solidFill>
              </a:rPr>
              <a:t>What is International Mother Language Day?</a:t>
            </a:r>
          </a:p>
          <a:p>
            <a:pPr algn="ctr"/>
            <a:r>
              <a:rPr lang="en-US" sz="2400" dirty="0" smtClean="0">
                <a:solidFill>
                  <a:srgbClr val="00B050"/>
                </a:solidFill>
              </a:rPr>
              <a:t>2. What happened on 21 February in 1952?</a:t>
            </a:r>
          </a:p>
          <a:p>
            <a:pPr algn="ctr"/>
            <a:r>
              <a:rPr lang="en-US" sz="2400" dirty="0" smtClean="0">
                <a:solidFill>
                  <a:srgbClr val="00B050"/>
                </a:solidFill>
              </a:rPr>
              <a:t>3. What is the importance of the day?</a:t>
            </a:r>
          </a:p>
        </p:txBody>
      </p:sp>
      <p:sp>
        <p:nvSpPr>
          <p:cNvPr id="4" name="Rectangle 3"/>
          <p:cNvSpPr/>
          <p:nvPr/>
        </p:nvSpPr>
        <p:spPr>
          <a:xfrm>
            <a:off x="2514600" y="533400"/>
            <a:ext cx="3962400" cy="3276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anim calcmode="lin" valueType="num">
                                      <p:cBhvr>
                                        <p:cTn id="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circle(in)">
                                      <p:cBhvr>
                                        <p:cTn id="18" dur="2000"/>
                                        <p:tgtEl>
                                          <p:spTgt spid="3">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wipe(down)">
                                      <p:cBhvr>
                                        <p:cTn id="23" dur="580">
                                          <p:stCondLst>
                                            <p:cond delay="0"/>
                                          </p:stCondLst>
                                        </p:cTn>
                                        <p:tgtEl>
                                          <p:spTgt spid="3">
                                            <p:txEl>
                                              <p:pRg st="11" end="11"/>
                                            </p:txEl>
                                          </p:spTgt>
                                        </p:tgtEl>
                                      </p:cBhvr>
                                    </p:animEffect>
                                    <p:anim calcmode="lin" valueType="num">
                                      <p:cBhvr>
                                        <p:cTn id="2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1" end="11"/>
                                            </p:txEl>
                                          </p:spTgt>
                                        </p:tgtEl>
                                      </p:cBhvr>
                                      <p:to x="100000" y="60000"/>
                                    </p:animScale>
                                    <p:animScale>
                                      <p:cBhvr>
                                        <p:cTn id="30" dur="166" decel="50000">
                                          <p:stCondLst>
                                            <p:cond delay="676"/>
                                          </p:stCondLst>
                                        </p:cTn>
                                        <p:tgtEl>
                                          <p:spTgt spid="3">
                                            <p:txEl>
                                              <p:pRg st="11" end="11"/>
                                            </p:txEl>
                                          </p:spTgt>
                                        </p:tgtEl>
                                      </p:cBhvr>
                                      <p:to x="100000" y="100000"/>
                                    </p:animScale>
                                    <p:animScale>
                                      <p:cBhvr>
                                        <p:cTn id="31" dur="26">
                                          <p:stCondLst>
                                            <p:cond delay="1312"/>
                                          </p:stCondLst>
                                        </p:cTn>
                                        <p:tgtEl>
                                          <p:spTgt spid="3">
                                            <p:txEl>
                                              <p:pRg st="11" end="11"/>
                                            </p:txEl>
                                          </p:spTgt>
                                        </p:tgtEl>
                                      </p:cBhvr>
                                      <p:to x="100000" y="80000"/>
                                    </p:animScale>
                                    <p:animScale>
                                      <p:cBhvr>
                                        <p:cTn id="32" dur="166" decel="50000">
                                          <p:stCondLst>
                                            <p:cond delay="1338"/>
                                          </p:stCondLst>
                                        </p:cTn>
                                        <p:tgtEl>
                                          <p:spTgt spid="3">
                                            <p:txEl>
                                              <p:pRg st="11" end="11"/>
                                            </p:txEl>
                                          </p:spTgt>
                                        </p:tgtEl>
                                      </p:cBhvr>
                                      <p:to x="100000" y="100000"/>
                                    </p:animScale>
                                    <p:animScale>
                                      <p:cBhvr>
                                        <p:cTn id="33" dur="26">
                                          <p:stCondLst>
                                            <p:cond delay="1642"/>
                                          </p:stCondLst>
                                        </p:cTn>
                                        <p:tgtEl>
                                          <p:spTgt spid="3">
                                            <p:txEl>
                                              <p:pRg st="11" end="11"/>
                                            </p:txEl>
                                          </p:spTgt>
                                        </p:tgtEl>
                                      </p:cBhvr>
                                      <p:to x="100000" y="90000"/>
                                    </p:animScale>
                                    <p:animScale>
                                      <p:cBhvr>
                                        <p:cTn id="34" dur="166" decel="50000">
                                          <p:stCondLst>
                                            <p:cond delay="1668"/>
                                          </p:stCondLst>
                                        </p:cTn>
                                        <p:tgtEl>
                                          <p:spTgt spid="3">
                                            <p:txEl>
                                              <p:pRg st="11" end="11"/>
                                            </p:txEl>
                                          </p:spTgt>
                                        </p:tgtEl>
                                      </p:cBhvr>
                                      <p:to x="100000" y="100000"/>
                                    </p:animScale>
                                    <p:animScale>
                                      <p:cBhvr>
                                        <p:cTn id="35" dur="26">
                                          <p:stCondLst>
                                            <p:cond delay="1808"/>
                                          </p:stCondLst>
                                        </p:cTn>
                                        <p:tgtEl>
                                          <p:spTgt spid="3">
                                            <p:txEl>
                                              <p:pRg st="11" end="11"/>
                                            </p:txEl>
                                          </p:spTgt>
                                        </p:tgtEl>
                                      </p:cBhvr>
                                      <p:to x="100000" y="95000"/>
                                    </p:animScale>
                                    <p:animScale>
                                      <p:cBhvr>
                                        <p:cTn id="36"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457200"/>
            <a:ext cx="8382000" cy="601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030A0"/>
              </a:solidFill>
            </a:endParaRPr>
          </a:p>
          <a:p>
            <a:pPr algn="ctr"/>
            <a:endParaRPr lang="en-US" sz="2400" dirty="0">
              <a:solidFill>
                <a:srgbClr val="7030A0"/>
              </a:solidFill>
            </a:endParaRPr>
          </a:p>
          <a:p>
            <a:pPr algn="ctr"/>
            <a:endParaRPr lang="en-US" sz="2400" dirty="0" smtClean="0">
              <a:solidFill>
                <a:srgbClr val="7030A0"/>
              </a:solidFill>
            </a:endParaRPr>
          </a:p>
          <a:p>
            <a:pPr algn="ctr"/>
            <a:endParaRPr lang="en-US" sz="2400" dirty="0">
              <a:solidFill>
                <a:srgbClr val="7030A0"/>
              </a:solidFill>
            </a:endParaRPr>
          </a:p>
          <a:p>
            <a:pPr algn="ctr"/>
            <a:endParaRPr lang="en-US" sz="2400" dirty="0" smtClean="0">
              <a:solidFill>
                <a:srgbClr val="7030A0"/>
              </a:solidFill>
            </a:endParaRPr>
          </a:p>
          <a:p>
            <a:pPr algn="ctr"/>
            <a:endParaRPr lang="en-US" sz="2400" dirty="0">
              <a:solidFill>
                <a:srgbClr val="7030A0"/>
              </a:solidFill>
            </a:endParaRPr>
          </a:p>
          <a:p>
            <a:pPr algn="ctr"/>
            <a:endParaRPr lang="en-US" sz="2400" dirty="0" smtClean="0">
              <a:solidFill>
                <a:srgbClr val="7030A0"/>
              </a:solidFill>
            </a:endParaRPr>
          </a:p>
          <a:p>
            <a:pPr algn="ctr"/>
            <a:endParaRPr lang="en-US" sz="2400" dirty="0" smtClean="0">
              <a:solidFill>
                <a:srgbClr val="7030A0"/>
              </a:solidFill>
            </a:endParaRPr>
          </a:p>
          <a:p>
            <a:pPr algn="ctr"/>
            <a:r>
              <a:rPr lang="en-US" sz="3600" dirty="0" smtClean="0">
                <a:solidFill>
                  <a:srgbClr val="00B050"/>
                </a:solidFill>
              </a:rPr>
              <a:t>Read the passage loudly.</a:t>
            </a:r>
          </a:p>
        </p:txBody>
      </p:sp>
      <p:sp>
        <p:nvSpPr>
          <p:cNvPr id="4" name="Rectangle 3"/>
          <p:cNvSpPr/>
          <p:nvPr/>
        </p:nvSpPr>
        <p:spPr>
          <a:xfrm>
            <a:off x="2590800" y="1219200"/>
            <a:ext cx="3962400" cy="3276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184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8" end="8"/>
                                            </p:txEl>
                                          </p:spTgt>
                                        </p:tgtEl>
                                        <p:attrNameLst>
                                          <p:attrName>ppt_x</p:attrName>
                                          <p:attrName>ppt_y</p:attrName>
                                        </p:attrNameLst>
                                      </p:cBhvr>
                                    </p:animMotion>
                                    <p:animRot by="1500000">
                                      <p:cBhvr>
                                        <p:cTn id="7" dur="125" fill="hold">
                                          <p:stCondLst>
                                            <p:cond delay="0"/>
                                          </p:stCondLst>
                                        </p:cTn>
                                        <p:tgtEl>
                                          <p:spTgt spid="3">
                                            <p:txEl>
                                              <p:pRg st="8" end="8"/>
                                            </p:txEl>
                                          </p:spTgt>
                                        </p:tgtEl>
                                        <p:attrNameLst>
                                          <p:attrName>r</p:attrName>
                                        </p:attrNameLst>
                                      </p:cBhvr>
                                    </p:animRot>
                                    <p:animRot by="-1500000">
                                      <p:cBhvr>
                                        <p:cTn id="8" dur="125" fill="hold">
                                          <p:stCondLst>
                                            <p:cond delay="125"/>
                                          </p:stCondLst>
                                        </p:cTn>
                                        <p:tgtEl>
                                          <p:spTgt spid="3">
                                            <p:txEl>
                                              <p:pRg st="8" end="8"/>
                                            </p:txEl>
                                          </p:spTgt>
                                        </p:tgtEl>
                                        <p:attrNameLst>
                                          <p:attrName>r</p:attrName>
                                        </p:attrNameLst>
                                      </p:cBhvr>
                                    </p:animRot>
                                    <p:animRot by="-1500000">
                                      <p:cBhvr>
                                        <p:cTn id="9" dur="125" fill="hold">
                                          <p:stCondLst>
                                            <p:cond delay="250"/>
                                          </p:stCondLst>
                                        </p:cTn>
                                        <p:tgtEl>
                                          <p:spTgt spid="3">
                                            <p:txEl>
                                              <p:pRg st="8" end="8"/>
                                            </p:txEl>
                                          </p:spTgt>
                                        </p:tgtEl>
                                        <p:attrNameLst>
                                          <p:attrName>r</p:attrName>
                                        </p:attrNameLst>
                                      </p:cBhvr>
                                    </p:animRot>
                                    <p:animRot by="1500000">
                                      <p:cBhvr>
                                        <p:cTn id="10" dur="125" fill="hold">
                                          <p:stCondLst>
                                            <p:cond delay="375"/>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nilima\Desktop\materials\Jinnah.jpg"/>
          <p:cNvPicPr>
            <a:picLocks noChangeAspect="1" noChangeArrowheads="1"/>
          </p:cNvPicPr>
          <p:nvPr/>
        </p:nvPicPr>
        <p:blipFill>
          <a:blip r:embed="rId2"/>
          <a:srcRect/>
          <a:stretch>
            <a:fillRect/>
          </a:stretch>
        </p:blipFill>
        <p:spPr bwMode="auto">
          <a:xfrm>
            <a:off x="3390900" y="568036"/>
            <a:ext cx="2438400" cy="2860964"/>
          </a:xfrm>
          <a:prstGeom prst="rect">
            <a:avLst/>
          </a:prstGeom>
          <a:noFill/>
        </p:spPr>
      </p:pic>
      <p:sp>
        <p:nvSpPr>
          <p:cNvPr id="3" name="Rectangle 2"/>
          <p:cNvSpPr/>
          <p:nvPr/>
        </p:nvSpPr>
        <p:spPr>
          <a:xfrm>
            <a:off x="762000" y="568036"/>
            <a:ext cx="2403764" cy="2860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2646" y="609600"/>
            <a:ext cx="2258291" cy="2819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3733800"/>
            <a:ext cx="8153400" cy="2514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rPr>
              <a:t>21 February is a memorable day in our national history. We observe the day every year as International Mother Language Day. The day is a national holiday. On this day, we pay tribute to the martyrs who laid down their lives to establish Bangla as a state language in undivided Pakistan in 1952.This is known as the Language Movement. </a:t>
            </a:r>
            <a:endParaRPr lang="en-US" sz="2400" dirty="0">
              <a:solidFill>
                <a:schemeClr val="bg1"/>
              </a:solidFill>
            </a:endParaRPr>
          </a:p>
        </p:txBody>
      </p:sp>
    </p:spTree>
    <p:extLst>
      <p:ext uri="{BB962C8B-B14F-4D97-AF65-F5344CB8AC3E}">
        <p14:creationId xmlns:p14="http://schemas.microsoft.com/office/powerpoint/2010/main" val="1978515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5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1100</Words>
  <Application>Microsoft Office PowerPoint</Application>
  <PresentationFormat>On-screen Show (4:3)</PresentationFormat>
  <Paragraphs>161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 CENA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RASEL</cp:lastModifiedBy>
  <cp:revision>127</cp:revision>
  <dcterms:created xsi:type="dcterms:W3CDTF">2017-04-13T10:31:12Z</dcterms:created>
  <dcterms:modified xsi:type="dcterms:W3CDTF">2021-10-19T17:21:50Z</dcterms:modified>
</cp:coreProperties>
</file>