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7" r:id="rId3"/>
    <p:sldId id="258" r:id="rId4"/>
    <p:sldId id="270" r:id="rId5"/>
    <p:sldId id="272" r:id="rId6"/>
    <p:sldId id="273" r:id="rId7"/>
    <p:sldId id="285" r:id="rId8"/>
    <p:sldId id="274" r:id="rId9"/>
    <p:sldId id="286" r:id="rId10"/>
    <p:sldId id="277" r:id="rId11"/>
    <p:sldId id="284" r:id="rId12"/>
    <p:sldId id="291" r:id="rId13"/>
    <p:sldId id="278" r:id="rId14"/>
    <p:sldId id="288" r:id="rId15"/>
    <p:sldId id="279" r:id="rId16"/>
    <p:sldId id="290" r:id="rId17"/>
    <p:sldId id="281" r:id="rId18"/>
    <p:sldId id="28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FF81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213F-8F27-4933-BA83-1179904C4075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172B6-6CFE-4A9C-BBF5-717A4FCDD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72B6-6CFE-4A9C-BBF5-717A4FCDDC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F5D5F-CD8F-4B46-9A06-929F53EBF4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04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600200"/>
            <a:ext cx="8763828" cy="4191000"/>
            <a:chOff x="228600" y="1066800"/>
            <a:chExt cx="8763828" cy="4191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066800"/>
              <a:ext cx="2743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camera 29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1143000"/>
              <a:ext cx="2952750" cy="4114800"/>
            </a:xfrm>
            <a:prstGeom prst="rect">
              <a:avLst/>
            </a:prstGeom>
          </p:spPr>
        </p:pic>
        <p:pic>
          <p:nvPicPr>
            <p:cNvPr id="7" name="Picture 6" descr="camera 35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600" y="1219200"/>
              <a:ext cx="2667828" cy="398011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9200" y="2133600"/>
            <a:ext cx="5715000" cy="4438650"/>
            <a:chOff x="1219200" y="1905000"/>
            <a:chExt cx="5715000" cy="4286250"/>
          </a:xfrm>
        </p:grpSpPr>
        <p:pic>
          <p:nvPicPr>
            <p:cNvPr id="2" name="Picture 1" descr="gview[4]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905000"/>
              <a:ext cx="5715000" cy="42862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248400" y="1981200"/>
              <a:ext cx="45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}</a:t>
              </a:r>
              <a:endParaRPr lang="en-US" sz="6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43600" y="2971800"/>
              <a:ext cx="45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}</a:t>
              </a:r>
              <a:endParaRPr lang="en-US" sz="6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7000" y="4038600"/>
              <a:ext cx="45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}</a:t>
              </a:r>
              <a:endParaRPr lang="en-US" sz="6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9800" y="4876800"/>
              <a:ext cx="45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}</a:t>
              </a:r>
              <a:endParaRPr lang="en-US" sz="6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1905000"/>
              <a:ext cx="45557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/>
                <a:t>{</a:t>
              </a:r>
              <a:endParaRPr lang="en-US" sz="9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0" y="2895600"/>
              <a:ext cx="45557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/>
                <a:t>{</a:t>
              </a:r>
              <a:endParaRPr lang="en-US" sz="6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4114800"/>
              <a:ext cx="45557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/>
                <a:t>{</a:t>
              </a:r>
              <a:endParaRPr lang="en-US" sz="6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5029200"/>
              <a:ext cx="45557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/>
                <a:t>{</a:t>
              </a:r>
              <a:endParaRPr lang="en-US" sz="6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76400" y="381000"/>
            <a:ext cx="6941667" cy="707886"/>
            <a:chOff x="1676400" y="381000"/>
            <a:chExt cx="6941667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2133600" y="381000"/>
              <a:ext cx="64844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SutonnyMJ" pitchFamily="2" charset="0"/>
                </a:rPr>
                <a:t>=BDwbqb/ms‡hvM †mU(wgj</a:t>
              </a:r>
              <a:r>
                <a:rPr lang="bn-BD" sz="4000" dirty="0" smtClean="0">
                  <a:solidFill>
                    <a:srgbClr val="C00000"/>
                  </a:solidFill>
                  <a:latin typeface="SutonnyMJ" pitchFamily="2" charset="0"/>
                </a:rPr>
                <a:t> </a:t>
              </a:r>
              <a:r>
                <a:rPr lang="en-US" sz="4000" dirty="0" smtClean="0">
                  <a:solidFill>
                    <a:srgbClr val="C00000"/>
                  </a:solidFill>
                  <a:latin typeface="SutonnyMJ" pitchFamily="2" charset="0"/>
                </a:rPr>
                <a:t>Awgj me)</a:t>
              </a:r>
              <a:endParaRPr lang="en-US" sz="4000" dirty="0">
                <a:solidFill>
                  <a:srgbClr val="C00000"/>
                </a:solidFill>
                <a:latin typeface="SutonnyMJ" pitchFamily="2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533400"/>
              <a:ext cx="51098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676400" y="1295400"/>
            <a:ext cx="4965165" cy="707886"/>
            <a:chOff x="1676400" y="1295400"/>
            <a:chExt cx="4965165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2133600" y="1295400"/>
              <a:ext cx="4507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B050"/>
                  </a:solidFill>
                  <a:latin typeface="SutonnyMJ" pitchFamily="2" charset="0"/>
                </a:rPr>
                <a:t>=‡Q` †mU/ (Kgb / wgj|)</a:t>
              </a:r>
              <a:endParaRPr lang="en-US" dirty="0">
                <a:solidFill>
                  <a:srgbClr val="00B050"/>
                </a:solidFill>
                <a:latin typeface="SutonnyMJ" pitchFamily="2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0" y="1371600"/>
              <a:ext cx="457200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11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A={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066800" y="762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685800"/>
            <a:ext cx="3048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762000"/>
            <a:ext cx="5334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048000" y="762000"/>
            <a:ext cx="4572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810000" y="762000"/>
            <a:ext cx="381000" cy="381000"/>
          </a:xfrm>
          <a:prstGeom prst="smileyFace">
            <a:avLst/>
          </a:prstGeom>
          <a:solidFill>
            <a:srgbClr val="FF8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1000" y="533400"/>
            <a:ext cx="383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}</a:t>
            </a:r>
            <a:endParaRPr lang="en-US" sz="4400" dirty="0"/>
          </a:p>
        </p:txBody>
      </p:sp>
      <p:sp>
        <p:nvSpPr>
          <p:cNvPr id="25" name="Oval 24"/>
          <p:cNvSpPr/>
          <p:nvPr/>
        </p:nvSpPr>
        <p:spPr>
          <a:xfrm>
            <a:off x="1143000" y="167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752600" y="1676400"/>
            <a:ext cx="457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3048000" y="1676400"/>
            <a:ext cx="381000" cy="457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0" y="2438400"/>
            <a:ext cx="6708038" cy="845641"/>
            <a:chOff x="0" y="2895600"/>
            <a:chExt cx="6708038" cy="845641"/>
          </a:xfrm>
        </p:grpSpPr>
        <p:sp>
          <p:nvSpPr>
            <p:cNvPr id="34" name="TextBox 33"/>
            <p:cNvSpPr txBox="1"/>
            <p:nvPr/>
          </p:nvSpPr>
          <p:spPr>
            <a:xfrm>
              <a:off x="0" y="2895600"/>
              <a:ext cx="18144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AUB={</a:t>
              </a:r>
              <a:endParaRPr lang="en-US" sz="4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4600" y="2971800"/>
              <a:ext cx="3834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}</a:t>
              </a:r>
              <a:endParaRPr lang="en-US" sz="4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0" y="3429000"/>
            <a:ext cx="3202838" cy="845641"/>
            <a:chOff x="0" y="3886200"/>
            <a:chExt cx="3202838" cy="845641"/>
          </a:xfrm>
        </p:grpSpPr>
        <p:sp>
          <p:nvSpPr>
            <p:cNvPr id="43" name="TextBox 42"/>
            <p:cNvSpPr txBox="1"/>
            <p:nvPr/>
          </p:nvSpPr>
          <p:spPr>
            <a:xfrm>
              <a:off x="0" y="3886200"/>
              <a:ext cx="19745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A   B=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038600"/>
              <a:ext cx="457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Rectangle 43"/>
            <p:cNvSpPr/>
            <p:nvPr/>
          </p:nvSpPr>
          <p:spPr>
            <a:xfrm>
              <a:off x="2819400" y="3962400"/>
              <a:ext cx="3834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/>
                <a:t>}</a:t>
              </a:r>
              <a:endParaRPr lang="en-US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286000" y="762000"/>
            <a:ext cx="5334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28800" y="685800"/>
            <a:ext cx="3048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3048000" y="762000"/>
            <a:ext cx="4572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1752600" y="1676400"/>
            <a:ext cx="457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3048000" y="1676400"/>
            <a:ext cx="381000" cy="457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0" y="1447800"/>
            <a:ext cx="3812438" cy="769441"/>
            <a:chOff x="0" y="1905000"/>
            <a:chExt cx="3812438" cy="769441"/>
          </a:xfrm>
        </p:grpSpPr>
        <p:sp>
          <p:nvSpPr>
            <p:cNvPr id="33" name="TextBox 32"/>
            <p:cNvSpPr txBox="1"/>
            <p:nvPr/>
          </p:nvSpPr>
          <p:spPr>
            <a:xfrm>
              <a:off x="3429000" y="1905000"/>
              <a:ext cx="3834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}</a:t>
              </a:r>
              <a:endParaRPr lang="en-US" sz="4400" dirty="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2362200" y="2133600"/>
              <a:ext cx="457200" cy="3810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0" y="1905000"/>
              <a:ext cx="1524000" cy="769441"/>
              <a:chOff x="0" y="1905000"/>
              <a:chExt cx="1524000" cy="76944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0" y="1905000"/>
                <a:ext cx="11512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B={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43000" y="21336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7" name="Isosceles Triangle 46"/>
          <p:cNvSpPr/>
          <p:nvPr/>
        </p:nvSpPr>
        <p:spPr>
          <a:xfrm>
            <a:off x="3048000" y="762000"/>
            <a:ext cx="4572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3048000" y="762000"/>
            <a:ext cx="4572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828800" y="685800"/>
            <a:ext cx="3048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3048000" y="762000"/>
            <a:ext cx="4572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066800" y="762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iley Face 71"/>
          <p:cNvSpPr/>
          <p:nvPr/>
        </p:nvSpPr>
        <p:spPr>
          <a:xfrm>
            <a:off x="3810000" y="762000"/>
            <a:ext cx="381000" cy="381000"/>
          </a:xfrm>
          <a:prstGeom prst="smileyFace">
            <a:avLst/>
          </a:prstGeom>
          <a:solidFill>
            <a:srgbClr val="FF8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7010400" y="4368225"/>
            <a:ext cx="1981200" cy="2413575"/>
            <a:chOff x="7010400" y="4267200"/>
            <a:chExt cx="1981200" cy="2413575"/>
          </a:xfrm>
        </p:grpSpPr>
        <p:grpSp>
          <p:nvGrpSpPr>
            <p:cNvPr id="84" name="Group 83"/>
            <p:cNvGrpSpPr/>
            <p:nvPr/>
          </p:nvGrpSpPr>
          <p:grpSpPr>
            <a:xfrm>
              <a:off x="7010400" y="4267200"/>
              <a:ext cx="1981200" cy="1600200"/>
              <a:chOff x="5410200" y="4267200"/>
              <a:chExt cx="1981200" cy="1600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10200" y="4267200"/>
                <a:ext cx="1981200" cy="1600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715000" y="4495800"/>
                <a:ext cx="457200" cy="3810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791200" y="5105400"/>
                <a:ext cx="3048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ight Arrow 72"/>
              <p:cNvSpPr/>
              <p:nvPr/>
            </p:nvSpPr>
            <p:spPr>
              <a:xfrm>
                <a:off x="6553200" y="4495800"/>
                <a:ext cx="457200" cy="38100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Can 73"/>
              <p:cNvSpPr/>
              <p:nvPr/>
            </p:nvSpPr>
            <p:spPr>
              <a:xfrm>
                <a:off x="6629400" y="5181600"/>
                <a:ext cx="381000" cy="457200"/>
              </a:xfrm>
              <a:prstGeom prst="can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7848600" y="6096000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 </a:t>
              </a:r>
              <a:endParaRPr lang="en-US" sz="3200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0" y="5029200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ভেন চিত্রে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∩B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দেখঃ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114800" y="4343400"/>
            <a:ext cx="2286000" cy="2551331"/>
            <a:chOff x="3886200" y="4191000"/>
            <a:chExt cx="2286000" cy="2551331"/>
          </a:xfrm>
        </p:grpSpPr>
        <p:sp>
          <p:nvSpPr>
            <p:cNvPr id="90" name="TextBox 89"/>
            <p:cNvSpPr txBox="1"/>
            <p:nvPr/>
          </p:nvSpPr>
          <p:spPr>
            <a:xfrm>
              <a:off x="4724400" y="60960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dirty="0">
                <a:ln>
                  <a:solidFill>
                    <a:srgbClr val="FF0000"/>
                  </a:solidFill>
                </a:ln>
              </a:endParaRPr>
            </a:p>
          </p:txBody>
        </p:sp>
        <p:grpSp>
          <p:nvGrpSpPr>
            <p:cNvPr id="91" name="Group 82"/>
            <p:cNvGrpSpPr/>
            <p:nvPr/>
          </p:nvGrpSpPr>
          <p:grpSpPr>
            <a:xfrm>
              <a:off x="3886200" y="4191000"/>
              <a:ext cx="2286000" cy="1981200"/>
              <a:chOff x="4191000" y="4191000"/>
              <a:chExt cx="2286000" cy="19812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4191000" y="4191000"/>
                <a:ext cx="2286000" cy="1981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5791200" y="4419600"/>
                <a:ext cx="457200" cy="3810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867400" y="5029200"/>
                <a:ext cx="3048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5-Point Star 94"/>
              <p:cNvSpPr/>
              <p:nvPr/>
            </p:nvSpPr>
            <p:spPr>
              <a:xfrm>
                <a:off x="4724400" y="4267200"/>
                <a:ext cx="457200" cy="381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miley Face 95"/>
              <p:cNvSpPr/>
              <p:nvPr/>
            </p:nvSpPr>
            <p:spPr>
              <a:xfrm>
                <a:off x="5257800" y="5638800"/>
                <a:ext cx="381000" cy="381000"/>
              </a:xfrm>
              <a:prstGeom prst="smileyFace">
                <a:avLst/>
              </a:prstGeom>
              <a:solidFill>
                <a:srgbClr val="FF81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572000" y="5105400"/>
                <a:ext cx="533400" cy="381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5334000" y="4382869"/>
            <a:ext cx="1162498" cy="2475131"/>
            <a:chOff x="7315200" y="1295400"/>
            <a:chExt cx="1162498" cy="2475131"/>
          </a:xfrm>
        </p:grpSpPr>
        <p:grpSp>
          <p:nvGrpSpPr>
            <p:cNvPr id="110" name="Group 109"/>
            <p:cNvGrpSpPr/>
            <p:nvPr/>
          </p:nvGrpSpPr>
          <p:grpSpPr>
            <a:xfrm>
              <a:off x="7467600" y="1295400"/>
              <a:ext cx="914400" cy="1752600"/>
              <a:chOff x="7467600" y="1295400"/>
              <a:chExt cx="914400" cy="1752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7467600" y="1295400"/>
                <a:ext cx="914400" cy="1752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7696200" y="1447800"/>
                <a:ext cx="457200" cy="3810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772400" y="2057400"/>
                <a:ext cx="3048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7315200" y="3124200"/>
              <a:ext cx="1162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r>
                <a:rPr lang="en-US" sz="36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∩B</a:t>
              </a:r>
              <a:endParaRPr lang="en-US" sz="36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90600" y="114300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76400" y="10668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33600" y="11430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95600" y="114300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0000" y="114300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মুণ্ডু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1600200" y="2057400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তীর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2133600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বেলন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143000" y="167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9759E-6 L 0.09166 0.283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0.08333 0.277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9759E-6 L 0.10416 0.271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0.10834 0.277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8131E-6 L 0.10833 0.277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0685E-6 L 0.4 0.138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056E-6 L 0.32916 0.144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778E-7 L 0.07917 0.294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0.00833 0.432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8131E-6 L -0.05833 0.4107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13876 L -0.05833 0.416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10546E-7 L -0.175 -0.003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1" animBg="1"/>
      <p:bldP spid="56" grpId="1" animBg="1"/>
      <p:bldP spid="58" grpId="0" animBg="1"/>
      <p:bldP spid="59" grpId="0" animBg="1"/>
      <p:bldP spid="48" grpId="0" animBg="1"/>
      <p:bldP spid="61" grpId="0" animBg="1"/>
      <p:bldP spid="62" grpId="0" animBg="1"/>
      <p:bldP spid="64" grpId="0" animBg="1"/>
      <p:bldP spid="72" grpId="0" animBg="1"/>
      <p:bldP spid="88" grpId="0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0" y="2362200"/>
            <a:ext cx="2286000" cy="2779931"/>
            <a:chOff x="3886200" y="4191000"/>
            <a:chExt cx="2286000" cy="2779931"/>
          </a:xfrm>
        </p:grpSpPr>
        <p:sp>
          <p:nvSpPr>
            <p:cNvPr id="3" name="TextBox 2"/>
            <p:cNvSpPr txBox="1"/>
            <p:nvPr/>
          </p:nvSpPr>
          <p:spPr>
            <a:xfrm>
              <a:off x="5257800" y="63246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dirty="0">
                <a:ln>
                  <a:solidFill>
                    <a:srgbClr val="FF0000"/>
                  </a:solidFill>
                </a:ln>
              </a:endParaRPr>
            </a:p>
          </p:txBody>
        </p:sp>
        <p:grpSp>
          <p:nvGrpSpPr>
            <p:cNvPr id="4" name="Group 82"/>
            <p:cNvGrpSpPr/>
            <p:nvPr/>
          </p:nvGrpSpPr>
          <p:grpSpPr>
            <a:xfrm>
              <a:off x="3886200" y="4191000"/>
              <a:ext cx="2286000" cy="1905000"/>
              <a:chOff x="4191000" y="4191000"/>
              <a:chExt cx="2286000" cy="190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91000" y="4191000"/>
                <a:ext cx="2286000" cy="1905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5791200" y="4419600"/>
                <a:ext cx="457200" cy="3810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867400" y="5029200"/>
                <a:ext cx="3048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4724400" y="4267200"/>
                <a:ext cx="457200" cy="381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miley Face 8"/>
              <p:cNvSpPr/>
              <p:nvPr/>
            </p:nvSpPr>
            <p:spPr>
              <a:xfrm>
                <a:off x="5257800" y="5638800"/>
                <a:ext cx="381000" cy="381000"/>
              </a:xfrm>
              <a:prstGeom prst="smileyFace">
                <a:avLst/>
              </a:prstGeom>
              <a:solidFill>
                <a:srgbClr val="FF81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72000" y="5105400"/>
                <a:ext cx="533400" cy="381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419600" y="2362200"/>
            <a:ext cx="1981200" cy="2819400"/>
            <a:chOff x="7010400" y="4267200"/>
            <a:chExt cx="1981200" cy="2819400"/>
          </a:xfrm>
        </p:grpSpPr>
        <p:grpSp>
          <p:nvGrpSpPr>
            <p:cNvPr id="12" name="Group 83"/>
            <p:cNvGrpSpPr/>
            <p:nvPr/>
          </p:nvGrpSpPr>
          <p:grpSpPr>
            <a:xfrm>
              <a:off x="7010400" y="4267200"/>
              <a:ext cx="1981200" cy="1600200"/>
              <a:chOff x="5410200" y="4267200"/>
              <a:chExt cx="1981200" cy="1600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0200" y="4267200"/>
                <a:ext cx="1981200" cy="1600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5715000" y="4495800"/>
                <a:ext cx="457200" cy="3810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91200" y="5105400"/>
                <a:ext cx="3048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6553200" y="4495800"/>
                <a:ext cx="457200" cy="38100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Can 17"/>
              <p:cNvSpPr/>
              <p:nvPr/>
            </p:nvSpPr>
            <p:spPr>
              <a:xfrm>
                <a:off x="6629400" y="5181600"/>
                <a:ext cx="381000" cy="457200"/>
              </a:xfrm>
              <a:prstGeom prst="can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72400" y="6440269"/>
              <a:ext cx="562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B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76400" y="1752600"/>
            <a:ext cx="4724400" cy="3310595"/>
            <a:chOff x="914400" y="1752600"/>
            <a:chExt cx="5257800" cy="2925643"/>
          </a:xfrm>
        </p:grpSpPr>
        <p:grpSp>
          <p:nvGrpSpPr>
            <p:cNvPr id="36" name="Group 35"/>
            <p:cNvGrpSpPr/>
            <p:nvPr/>
          </p:nvGrpSpPr>
          <p:grpSpPr>
            <a:xfrm>
              <a:off x="914400" y="1752600"/>
              <a:ext cx="5257800" cy="2438400"/>
              <a:chOff x="5257800" y="228600"/>
              <a:chExt cx="5029200" cy="22860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257800" y="228600"/>
                <a:ext cx="5029200" cy="22860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096000" y="1447800"/>
                <a:ext cx="533400" cy="381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6248400" y="609600"/>
                <a:ext cx="457200" cy="381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miley Face 23"/>
              <p:cNvSpPr/>
              <p:nvPr/>
            </p:nvSpPr>
            <p:spPr>
              <a:xfrm>
                <a:off x="6807588" y="2006988"/>
                <a:ext cx="381000" cy="381000"/>
              </a:xfrm>
              <a:prstGeom prst="smileyFace">
                <a:avLst/>
              </a:prstGeom>
              <a:solidFill>
                <a:srgbClr val="FF81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7315200" y="742072"/>
                <a:ext cx="457200" cy="3810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391400" y="1371600"/>
                <a:ext cx="3048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8321012" y="795996"/>
                <a:ext cx="457200" cy="38100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8305800" y="1427872"/>
                <a:ext cx="381000" cy="457200"/>
              </a:xfrm>
              <a:prstGeom prst="can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9014" y="4297243"/>
              <a:ext cx="35559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" name="Group 40"/>
          <p:cNvGrpSpPr/>
          <p:nvPr/>
        </p:nvGrpSpPr>
        <p:grpSpPr>
          <a:xfrm>
            <a:off x="2590800" y="762000"/>
            <a:ext cx="3134191" cy="584775"/>
            <a:chOff x="2590800" y="762000"/>
            <a:chExt cx="3134191" cy="584775"/>
          </a:xfrm>
        </p:grpSpPr>
        <p:sp>
          <p:nvSpPr>
            <p:cNvPr id="39" name="TextBox 38"/>
            <p:cNvSpPr txBox="1"/>
            <p:nvPr/>
          </p:nvSpPr>
          <p:spPr>
            <a:xfrm>
              <a:off x="2590800" y="762000"/>
              <a:ext cx="3134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ভেন চিত্রে 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   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B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দেখঃ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1" y="838200"/>
              <a:ext cx="381000" cy="38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2229E-6 L -0.13334 -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239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717122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057400"/>
            <a:ext cx="7467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4568679" y="3276600"/>
            <a:ext cx="4575321" cy="2103060"/>
            <a:chOff x="4419600" y="2438400"/>
            <a:chExt cx="4575321" cy="2103060"/>
          </a:xfrm>
        </p:grpSpPr>
        <p:sp>
          <p:nvSpPr>
            <p:cNvPr id="11" name="TextBox 10"/>
            <p:cNvSpPr txBox="1"/>
            <p:nvPr/>
          </p:nvSpPr>
          <p:spPr>
            <a:xfrm>
              <a:off x="4554282" y="2971800"/>
              <a:ext cx="44406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     </a:t>
              </a:r>
              <a:r>
                <a:rPr lang="en-US" sz="3200" dirty="0" smtClean="0">
                  <a:solidFill>
                    <a:srgbClr val="002060"/>
                  </a:solidFill>
                </a:rPr>
                <a:t>(A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∩</a:t>
              </a:r>
              <a:r>
                <a:rPr lang="en-US" sz="3200" dirty="0" smtClean="0">
                  <a:solidFill>
                    <a:srgbClr val="002060"/>
                  </a:solidFill>
                </a:rPr>
                <a:t>B) </a:t>
              </a:r>
            </a:p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=({1,2,3</a:t>
              </a:r>
              <a:r>
                <a:rPr lang="bn-BD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4}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∩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{2,3,5})  </a:t>
              </a:r>
            </a:p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={2,3}  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2438400"/>
              <a:ext cx="10422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আবার,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3352800"/>
            <a:ext cx="3905236" cy="1569660"/>
            <a:chOff x="228600" y="3352800"/>
            <a:chExt cx="3905236" cy="1569660"/>
          </a:xfrm>
        </p:grpSpPr>
        <p:grpSp>
          <p:nvGrpSpPr>
            <p:cNvPr id="17" name="Group 18"/>
            <p:cNvGrpSpPr/>
            <p:nvPr/>
          </p:nvGrpSpPr>
          <p:grpSpPr>
            <a:xfrm>
              <a:off x="228600" y="3352800"/>
              <a:ext cx="3905236" cy="1569660"/>
              <a:chOff x="4648200" y="2286000"/>
              <a:chExt cx="3905236" cy="156966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648200" y="2286000"/>
                <a:ext cx="390523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      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(A   B) 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=({1,2,3,4}  {2,3,5}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={1,2,3,4,5}</a:t>
                </a:r>
                <a:endPara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94122" y="29718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85118" y="24384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358140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3124200" y="25908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23614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P(A)=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}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}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}{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 }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057870"/>
            <a:ext cx="9144000" cy="1075730"/>
            <a:chOff x="0" y="0"/>
            <a:chExt cx="9144000" cy="1075730"/>
          </a:xfrm>
        </p:grpSpPr>
        <p:sp>
          <p:nvSpPr>
            <p:cNvPr id="3" name="TextBox 2"/>
            <p:cNvSpPr txBox="1"/>
            <p:nvPr/>
          </p:nvSpPr>
          <p:spPr>
            <a:xfrm>
              <a:off x="0" y="152400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A=    ,  ,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হলে ,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এর উপসেট গুলো হলো</a:t>
              </a:r>
              <a:endParaRPr lang="en-US" sz="4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0"/>
              <a:ext cx="5533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{</a:t>
              </a:r>
              <a:endPara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0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6000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0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1800" y="0"/>
              <a:ext cx="5533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}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4600" y="0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6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9000" y="6096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488668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{}{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},{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},{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},{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},</a:t>
            </a:r>
            <a:r>
              <a:rPr lang="bn-BD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},{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}{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041737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38200" y="8382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0" y="1041737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10668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dirty="0"/>
          </a:p>
        </p:txBody>
      </p:sp>
      <p:sp>
        <p:nvSpPr>
          <p:cNvPr id="33" name="TextBox 32"/>
          <p:cNvSpPr txBox="1"/>
          <p:nvPr/>
        </p:nvSpPr>
        <p:spPr>
          <a:xfrm>
            <a:off x="2554813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dirty="0"/>
          </a:p>
        </p:txBody>
      </p:sp>
      <p:sp>
        <p:nvSpPr>
          <p:cNvPr id="34" name="TextBox 33"/>
          <p:cNvSpPr txBox="1"/>
          <p:nvPr/>
        </p:nvSpPr>
        <p:spPr>
          <a:xfrm>
            <a:off x="1295400" y="10668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5400" y="10668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104173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10668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141982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উপসেটঃ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সেট থেকে যত গুলো সেট গঠন করা যায়, তাদের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প্রত্যেকটিকে ঐ সেটের উপসেট বলা হয়।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একে শক্তি সেট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(P)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বলে।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86E-6 L 0.12726 0.370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86E-6 L 0.12726 0.370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086E-6 L 0.10225 0.370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86E-6 L 0.35226 0.358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86E-6 L 0.35226 0.358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86E-6 L 0.51059 0.370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086E-6 L 0.43559 0.3700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9371E-6 L 0.61059 0.358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086E-6 L 0.58559 0.3700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8612E-6 L -0.08107 0.488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86E-6 L -0.00607 0.4810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086E-6 L 0.03559 0.4810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086E-6 L 0.30312 0.492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086E-6 L 0.11979 0.4921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1"/>
      <p:bldP spid="35" grpId="0"/>
      <p:bldP spid="36" grpId="0"/>
      <p:bldP spid="37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57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P(A)={a,b,c},{a,b},{a,c},{b,c},</a:t>
            </a:r>
          </a:p>
          <a:p>
            <a:r>
              <a:rPr lang="en-US" sz="5400" dirty="0" smtClean="0"/>
              <a:t>          {a},{b},{c},{}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</a:rPr>
              <a:t>`jxq KvR</a:t>
            </a:r>
            <a:endParaRPr lang="en-US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A={a,b</a:t>
            </a:r>
            <a:r>
              <a:rPr lang="bn-BD" sz="4400" dirty="0" smtClean="0"/>
              <a:t>,</a:t>
            </a:r>
            <a:r>
              <a:rPr lang="en-US" sz="4400" dirty="0" smtClean="0"/>
              <a:t>c}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হলে, এর উপসেট গুলো লিখ।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28194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676400"/>
            <a:ext cx="8672567" cy="3170099"/>
            <a:chOff x="304800" y="1676400"/>
            <a:chExt cx="8672567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676400"/>
              <a:ext cx="8672567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A=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{1,3,5}</a:t>
              </a:r>
              <a:r>
                <a:rPr lang="bn-BD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B=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{2,3,6}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এবং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C=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{2,3,4} 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</a:p>
            <a:p>
              <a:endPara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(A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∩C=({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1,3,5}   {2,3,6})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∩{2,3,4}</a:t>
              </a:r>
            </a:p>
            <a:p>
              <a:r>
                <a:rPr lang="en-US" sz="40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	={1,2,3,5,6)∩ {2,3,4}</a:t>
              </a:r>
            </a:p>
            <a:p>
              <a:r>
                <a:rPr lang="en-US" sz="400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	={2,3}</a:t>
              </a:r>
              <a:r>
                <a:rPr lang="bn-BD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dirty="0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3048000"/>
              <a:ext cx="228601" cy="34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43400" y="3048000"/>
              <a:ext cx="228601" cy="34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utonnyMJ" pitchFamily="2" charset="0"/>
              </a:rPr>
              <a:t>g~j¨vqb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SutonnyMJ" pitchFamily="2" charset="0"/>
              </a:rPr>
              <a:t>‡mU Kv‡K e‡j?</a:t>
            </a:r>
          </a:p>
          <a:p>
            <a:r>
              <a:rPr lang="en-US" sz="4800" dirty="0" smtClean="0">
                <a:latin typeface="SutonnyMJ" pitchFamily="2" charset="0"/>
              </a:rPr>
              <a:t>ms‡hvM †mU Kv‡K e‡j?</a:t>
            </a:r>
          </a:p>
          <a:p>
            <a:r>
              <a:rPr lang="en-US" sz="4800" dirty="0" smtClean="0">
                <a:latin typeface="SutonnyMJ" pitchFamily="2" charset="0"/>
              </a:rPr>
              <a:t>‡Q` †mU Kv‡K e‡j?</a:t>
            </a:r>
          </a:p>
          <a:p>
            <a:r>
              <a:rPr lang="en-US" sz="4800" dirty="0" smtClean="0">
                <a:latin typeface="SutonnyMJ" pitchFamily="2" charset="0"/>
              </a:rPr>
              <a:t>Dc‡mU Kv‡K e‡j?</a:t>
            </a:r>
          </a:p>
          <a:p>
            <a:r>
              <a:rPr lang="en-US" sz="4800" dirty="0" smtClean="0">
                <a:latin typeface="SutonnyMJ" pitchFamily="2" charset="0"/>
              </a:rPr>
              <a:t>‡m‡Ui RbK †K?</a:t>
            </a:r>
            <a:endParaRPr lang="en-US" sz="48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7543800" cy="5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797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228600" y="2667000"/>
            <a:ext cx="4358141" cy="2554545"/>
            <a:chOff x="228600" y="3048000"/>
            <a:chExt cx="4358141" cy="2554545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" y="3048000"/>
              <a:ext cx="4281941" cy="2554545"/>
              <a:chOff x="304800" y="2438400"/>
              <a:chExt cx="4281941" cy="255454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4800" y="2438400"/>
                <a:ext cx="4281941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  (A  B)  C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=({1,2,3}  {2,4,6})   C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={1,2,3,4,6}  C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={1,2,3,4,6}  {3,4,5,6,7}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={1,2,3,4,5,6,7}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8400" y="41148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4404" y="35814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25127" y="3110132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47204" y="31242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00199" y="25908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90599" y="25908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327660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4419600" y="2438400"/>
            <a:ext cx="4644250" cy="3087945"/>
            <a:chOff x="4419600" y="2438400"/>
            <a:chExt cx="4644250" cy="3087945"/>
          </a:xfrm>
        </p:grpSpPr>
        <p:grpSp>
          <p:nvGrpSpPr>
            <p:cNvPr id="19" name="Group 18"/>
            <p:cNvGrpSpPr/>
            <p:nvPr/>
          </p:nvGrpSpPr>
          <p:grpSpPr>
            <a:xfrm>
              <a:off x="4554282" y="2971800"/>
              <a:ext cx="4509568" cy="2554545"/>
              <a:chOff x="4648200" y="2286000"/>
              <a:chExt cx="4509568" cy="255454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648200" y="2286000"/>
                <a:ext cx="4509568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    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(A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/>
                    <a:cs typeface="Times New Roman"/>
                  </a:rPr>
                  <a:t>∩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B)  C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=({1,2,3}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/>
                    <a:cs typeface="Times New Roman"/>
                  </a:rPr>
                  <a:t>∩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{2,4,6})   C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={2}   C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={2}  {3,4,5,6,7}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={2,3,4,5,6,7}</a:t>
                </a:r>
                <a:endPara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86336" y="2943664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67400" y="34290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39263" y="3934264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400800" y="2438400"/>
                <a:ext cx="228601" cy="342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4419600" y="2438400"/>
              <a:ext cx="10422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আবার,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115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mera 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হারুন-অর-রশিদ</a:t>
            </a:r>
            <a:endParaRPr lang="bn-BD" sz="43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3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3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3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হকারী</a:t>
            </a:r>
            <a:r>
              <a:rPr lang="bn-BD" sz="43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IN" sz="43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(গনিত)</a:t>
            </a:r>
            <a:endParaRPr lang="bn-BD" sz="43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3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দ্বি-গাম্বর ছিদ্দিকীয়া সুন্নীয়া দাখিল মাদ্রাসা</a:t>
            </a:r>
            <a:r>
              <a:rPr lang="bn-BD" sz="43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300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বাহুবল,হবিগঞ্জ</a:t>
            </a:r>
            <a:r>
              <a:rPr lang="bn-BD" sz="43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3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B_IMG_1548599239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47549"/>
            <a:ext cx="2120823" cy="2543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az\Pictures\32pc_mix_match_Teal-039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2938534" cy="1857375"/>
          </a:xfrm>
          <a:prstGeom prst="rect">
            <a:avLst/>
          </a:prstGeom>
          <a:noFill/>
        </p:spPr>
      </p:pic>
      <p:pic>
        <p:nvPicPr>
          <p:cNvPr id="3" name="Picture 2" descr="file=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85800"/>
            <a:ext cx="2667000" cy="1905000"/>
          </a:xfrm>
          <a:prstGeom prst="rect">
            <a:avLst/>
          </a:prstGeom>
        </p:spPr>
      </p:pic>
      <p:pic>
        <p:nvPicPr>
          <p:cNvPr id="4" name="Picture 3" descr="bjh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775" y="914400"/>
            <a:ext cx="2562225" cy="1781175"/>
          </a:xfrm>
          <a:prstGeom prst="rect">
            <a:avLst/>
          </a:prstGeom>
        </p:spPr>
      </p:pic>
      <p:pic>
        <p:nvPicPr>
          <p:cNvPr id="5" name="Picture 4" descr=",iyuj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76650"/>
            <a:ext cx="2524125" cy="18097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800475"/>
            <a:ext cx="2447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514725"/>
            <a:ext cx="2881716" cy="2428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667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ডিনার 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362200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গয়না 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514600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কাপ সেট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38800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কুকিং সেট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5715000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জ্যামিতি বক্স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5715000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ব্লেন্ডার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66800"/>
            <a:ext cx="9144000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389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১।সেট ও উপসেটের ধারনা ব্যাখ্যা করতে পারবে।</a:t>
            </a:r>
          </a:p>
          <a:p>
            <a:pPr>
              <a:buNone/>
            </a:pPr>
            <a:r>
              <a:rPr lang="bn-BD" sz="4800" dirty="0" smtClean="0">
                <a:solidFill>
                  <a:srgbClr val="FE0000"/>
                </a:solidFill>
                <a:latin typeface="NikoshBAN" pitchFamily="2" charset="0"/>
                <a:cs typeface="NikoshBAN" pitchFamily="2" charset="0"/>
              </a:rPr>
              <a:t>২। সংযোগ ও ছেদ সেট বর্ণনা করতে পারবে।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সংযোগ ও ছেদ সেটের সমস্যা সমাধান করতে পারবে।</a:t>
            </a:r>
            <a:endParaRPr lang="en-US" sz="28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5884"/>
            <a:ext cx="4038600" cy="52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5562600"/>
            <a:ext cx="4222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 জনক জর্জ ক্যান্টর 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 fontScale="25000" lnSpcReduction="20000"/>
          </a:bodyPr>
          <a:lstStyle/>
          <a:p>
            <a:r>
              <a:rPr lang="bn-BD" sz="1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সেটঃ বাস্তব বা চিন্তা জগতের সুসংজ্ঞায়িত সমাবেশ বা সংগ্রহকে সেট বলে ।</a:t>
            </a:r>
            <a:r>
              <a:rPr lang="en-US" sz="17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endParaRPr lang="en-US" sz="17600" dirty="0" smtClean="0">
              <a:solidFill>
                <a:schemeClr val="tx2">
                  <a:lumMod val="75000"/>
                </a:schemeClr>
              </a:solidFill>
              <a:latin typeface="SutonnyMJ" pitchFamily="2" charset="0"/>
            </a:endParaRPr>
          </a:p>
          <a:p>
            <a:r>
              <a:rPr lang="en-US" sz="17600" dirty="0" smtClean="0">
                <a:solidFill>
                  <a:schemeClr val="tx2">
                    <a:lumMod val="75000"/>
                  </a:schemeClr>
                </a:solidFill>
                <a:latin typeface="SutonnyMJ" pitchFamily="2" charset="0"/>
              </a:rPr>
              <a:t>‡hgb,wWbvi †mU={Kvc,wcwiP,‡cøU,evwU}</a:t>
            </a:r>
          </a:p>
          <a:p>
            <a:endParaRPr lang="en-US" sz="17600" dirty="0" smtClean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17600" dirty="0" smtClean="0">
                <a:solidFill>
                  <a:srgbClr val="00B050"/>
                </a:solidFill>
                <a:latin typeface="SutonnyMJ" pitchFamily="2" charset="0"/>
              </a:rPr>
              <a:t>‡mvdv †mU={wm‡Omj †Pqvi,Wvej †Pqvi,</a:t>
            </a:r>
          </a:p>
          <a:p>
            <a:pPr>
              <a:buNone/>
            </a:pPr>
            <a:r>
              <a:rPr lang="en-US" sz="17600" dirty="0" smtClean="0">
                <a:solidFill>
                  <a:srgbClr val="00B050"/>
                </a:solidFill>
                <a:latin typeface="SutonnyMJ" pitchFamily="2" charset="0"/>
              </a:rPr>
              <a:t>                   wU †Uwej,Uzj}</a:t>
            </a:r>
          </a:p>
          <a:p>
            <a:endParaRPr lang="en-US" sz="17600" dirty="0" smtClean="0">
              <a:solidFill>
                <a:srgbClr val="7030A0"/>
              </a:solidFill>
              <a:latin typeface="SutonnyMJ" pitchFamily="2" charset="0"/>
            </a:endParaRPr>
          </a:p>
          <a:p>
            <a:r>
              <a:rPr lang="en-US" sz="17600" dirty="0" smtClean="0">
                <a:solidFill>
                  <a:srgbClr val="7030A0"/>
                </a:solidFill>
                <a:latin typeface="SutonnyMJ" pitchFamily="2" charset="0"/>
              </a:rPr>
              <a:t>eB‡qi †mU={evsjv,MwYZ,Bs‡iRx,ag©,weÁvb}</a:t>
            </a:r>
          </a:p>
          <a:p>
            <a:pPr>
              <a:buNone/>
            </a:pPr>
            <a:endParaRPr lang="en-US" sz="4000" dirty="0" smtClean="0">
              <a:latin typeface="SutonnyMJ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‡mU‡K mvavibZ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A,B,C,.......X,Z,Y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Øviv cÖKvk Kiv nqGes hv Kvwj© eªv‡KU {} Øviv Ave× _v‡K|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‡hgb,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A={2,4,6}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Times New Roman" pitchFamily="18" charset="0"/>
              </a:rPr>
              <a:t>GLv‡b,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2,4,6</a:t>
            </a: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Times New Roman" pitchFamily="18" charset="0"/>
              </a:rPr>
              <a:t>  †m‡Ui Dcv`vb ms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খ্যা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981200"/>
            <a:ext cx="9143999" cy="4524315"/>
            <a:chOff x="0" y="1981200"/>
            <a:chExt cx="9143999" cy="4524315"/>
          </a:xfrm>
        </p:grpSpPr>
        <p:sp>
          <p:nvSpPr>
            <p:cNvPr id="7" name="TextBox 6"/>
            <p:cNvSpPr txBox="1"/>
            <p:nvPr/>
          </p:nvSpPr>
          <p:spPr>
            <a:xfrm>
              <a:off x="0" y="1981200"/>
              <a:ext cx="9143999" cy="45243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সংযোগ সেটঃ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দুই বা ততোধিক সেটের সকল উপাদান নিয়ে গঠিত সেটকে সংযোগ সেট বলে। একে   চিহ্ন দ্বারা প্রকাশ করা হয়।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যেমন, 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A=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{1,3,5}</a:t>
              </a:r>
              <a:r>
                <a:rPr lang="bn-BD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এবং 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B=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{2,3,6}</a:t>
              </a:r>
              <a:r>
                <a:rPr lang="bn-BD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bn-BD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B=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{1,2,3,5,6}</a:t>
              </a:r>
            </a:p>
            <a:p>
              <a:endParaRPr lang="bn-BD" sz="3200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endParaRPr>
            </a:p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ছেদ সেটঃ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দুই বা ততোধিক সেটের সাধারণ উপাদান নিয়ে গঠিত সেটকে ছেদ সেট বলে। একে</a:t>
              </a:r>
              <a:r>
                <a:rPr lang="en-US" sz="3200" dirty="0" smtClean="0">
                  <a:latin typeface="Times New Roman"/>
                  <a:cs typeface="Times New Roman"/>
                </a:rPr>
                <a:t>∩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চিহ্ন দ্বারা প্রকাশ করা হয়।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যেমন, 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A=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{1,3,5} 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এবং 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B=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{2,3,6}</a:t>
              </a:r>
              <a:r>
                <a:rPr lang="bn-BD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bn-BD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A∩ B=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=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{3}</a:t>
              </a: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539200"/>
              <a:ext cx="253997" cy="38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67927" y="2590800"/>
              <a:ext cx="228601" cy="34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1182</TotalTime>
  <Words>587</Words>
  <Application>Microsoft Office PowerPoint</Application>
  <PresentationFormat>On-screen Show (4:3)</PresentationFormat>
  <Paragraphs>133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পরিচিতি</vt:lpstr>
      <vt:lpstr>শ্রেণিঃনবম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riaz</dc:creator>
  <cp:lastModifiedBy>HP</cp:lastModifiedBy>
  <cp:revision>137</cp:revision>
  <dcterms:created xsi:type="dcterms:W3CDTF">2006-08-16T00:00:00Z</dcterms:created>
  <dcterms:modified xsi:type="dcterms:W3CDTF">2020-03-25T23:06:40Z</dcterms:modified>
</cp:coreProperties>
</file>