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6" r:id="rId2"/>
    <p:sldId id="279" r:id="rId3"/>
    <p:sldId id="280" r:id="rId4"/>
    <p:sldId id="297" r:id="rId5"/>
    <p:sldId id="260" r:id="rId6"/>
    <p:sldId id="287" r:id="rId7"/>
    <p:sldId id="281" r:id="rId8"/>
    <p:sldId id="286" r:id="rId9"/>
    <p:sldId id="264" r:id="rId10"/>
    <p:sldId id="282" r:id="rId11"/>
    <p:sldId id="283" r:id="rId12"/>
    <p:sldId id="284" r:id="rId13"/>
    <p:sldId id="267" r:id="rId14"/>
    <p:sldId id="285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01A420-B871-4C0C-B083-934D2D6ADB63}" type="doc">
      <dgm:prSet loTypeId="urn:microsoft.com/office/officeart/2005/8/layout/radial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596E290-CB48-4D12-9785-6635CC4CE1BD}">
      <dgm:prSet phldrT="[Text]" custT="1"/>
      <dgm:spPr/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মেঘের </a:t>
          </a:r>
          <a:r>
            <a:rPr lang="bn-IN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শ্রেণি</a:t>
          </a:r>
          <a:endParaRPr lang="en-US" sz="2400" b="1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বিভাগ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97A0F0-3E0E-4829-8BE4-E83EA589C475}" type="parTrans" cxnId="{A096A25D-AA06-4184-B0D9-29F05BE49742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5645EC-6A19-476D-BBAB-74F0633784F7}" type="sibTrans" cxnId="{A096A25D-AA06-4184-B0D9-29F05BE49742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764701-C895-4D3C-A3A7-69607D83342F}">
      <dgm:prSet phldrT="[Text]" custT="1"/>
      <dgm:spPr/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সাদা ধোঁয়ার মতো মেঘ।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9F6210-76C3-4F2B-9801-5D93C25579B9}" type="parTrans" cxnId="{A6D1695D-897E-4649-9D89-EA159F9FEEF3}">
      <dgm:prSet custT="1"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FEAD5C-129E-4903-BA9D-F1788AF31D67}" type="sibTrans" cxnId="{A6D1695D-897E-4649-9D89-EA159F9FEEF3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107A11-C4C9-4A6D-9661-1B32963AB3F0}">
      <dgm:prSet phldrT="[Text]" custT="1"/>
      <dgm:spPr/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সাদা স্তরীভূত মেঘ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A5BB7C-5560-4862-B2D2-3F2557461297}" type="parTrans" cxnId="{14A580BB-3D87-431A-A24A-62A49C89F1EB}">
      <dgm:prSet custT="1"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89FD16-0EB4-4902-A73E-1E61DBE8BD00}" type="sibTrans" cxnId="{14A580BB-3D87-431A-A24A-62A49C89F1EB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37F006-E908-4D6F-BC5B-E7B7C13ACCE5}">
      <dgm:prSet phldrT="[Text]" custT="1"/>
      <dgm:spPr/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 উঁচু স্তুপাকার মেঘ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6DB473-6C39-48EF-9BBA-6E3A00C0E887}" type="parTrans" cxnId="{5C3C4679-3C95-455C-86AE-4C320C5C3B9A}">
      <dgm:prSet custT="1"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7C8D04-FFF9-47A2-8E06-C61A981C0D41}" type="sibTrans" cxnId="{5C3C4679-3C95-455C-86AE-4C320C5C3B9A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56328C-0E4F-4E2F-9FCB-B7EBFCAE0F87}">
      <dgm:prSet phldrT="[Text]" custT="1"/>
      <dgm:spPr/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ধূসর স্তরীভূত মেঘ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4F7ABD-3552-4977-A6B3-5DEDFAB81A95}" type="parTrans" cxnId="{EBEED085-888A-41D9-908E-0E6034B348BF}">
      <dgm:prSet custT="1"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D93216-0C6B-4326-A07D-9F79F509A371}" type="sibTrans" cxnId="{EBEED085-888A-41D9-908E-0E6034B348BF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71DF03-3B26-48B0-AAB9-12AA1E240523}" type="pres">
      <dgm:prSet presAssocID="{A601A420-B871-4C0C-B083-934D2D6ADB6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6A4DB5-8593-4107-B509-20E71B16504B}" type="pres">
      <dgm:prSet presAssocID="{7596E290-CB48-4D12-9785-6635CC4CE1BD}" presName="centerShape" presStyleLbl="node0" presStyleIdx="0" presStyleCnt="1" custScaleX="123921" custScaleY="107069"/>
      <dgm:spPr/>
      <dgm:t>
        <a:bodyPr/>
        <a:lstStyle/>
        <a:p>
          <a:endParaRPr lang="en-US"/>
        </a:p>
      </dgm:t>
    </dgm:pt>
    <dgm:pt modelId="{D30BF2F2-87DB-41A2-8A19-153EAF010144}" type="pres">
      <dgm:prSet presAssocID="{7F9F6210-76C3-4F2B-9801-5D93C25579B9}" presName="parTrans" presStyleLbl="sibTrans2D1" presStyleIdx="0" presStyleCnt="4"/>
      <dgm:spPr/>
      <dgm:t>
        <a:bodyPr/>
        <a:lstStyle/>
        <a:p>
          <a:endParaRPr lang="en-US"/>
        </a:p>
      </dgm:t>
    </dgm:pt>
    <dgm:pt modelId="{BE9D5816-08D9-4D1C-B1A1-89E94D652EE4}" type="pres">
      <dgm:prSet presAssocID="{7F9F6210-76C3-4F2B-9801-5D93C25579B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1A1E09E-EDC3-4639-A800-81496BA033DC}" type="pres">
      <dgm:prSet presAssocID="{78764701-C895-4D3C-A3A7-69607D83342F}" presName="node" presStyleLbl="node1" presStyleIdx="0" presStyleCnt="4" custScaleX="152607" custScaleY="139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23B64-2023-487E-9384-4007107F6ECA}" type="pres">
      <dgm:prSet presAssocID="{19A5BB7C-5560-4862-B2D2-3F2557461297}" presName="parTrans" presStyleLbl="sibTrans2D1" presStyleIdx="1" presStyleCnt="4"/>
      <dgm:spPr/>
      <dgm:t>
        <a:bodyPr/>
        <a:lstStyle/>
        <a:p>
          <a:endParaRPr lang="en-US"/>
        </a:p>
      </dgm:t>
    </dgm:pt>
    <dgm:pt modelId="{3D9822C4-9883-463E-BD20-11D4ABE808E7}" type="pres">
      <dgm:prSet presAssocID="{19A5BB7C-5560-4862-B2D2-3F255746129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54584C4-AB11-4BE7-AEBE-6B6CCDF78ECF}" type="pres">
      <dgm:prSet presAssocID="{3B107A11-C4C9-4A6D-9661-1B32963AB3F0}" presName="node" presStyleLbl="node1" presStyleIdx="1" presStyleCnt="4" custScaleX="140914" custScaleY="106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1167C9-9A58-43A9-809D-6C03FEF7EA89}" type="pres">
      <dgm:prSet presAssocID="{A66DB473-6C39-48EF-9BBA-6E3A00C0E887}" presName="parTrans" presStyleLbl="sibTrans2D1" presStyleIdx="2" presStyleCnt="4"/>
      <dgm:spPr/>
      <dgm:t>
        <a:bodyPr/>
        <a:lstStyle/>
        <a:p>
          <a:endParaRPr lang="en-US"/>
        </a:p>
      </dgm:t>
    </dgm:pt>
    <dgm:pt modelId="{C10CC294-EB54-4D24-8E90-81F5B3848E46}" type="pres">
      <dgm:prSet presAssocID="{A66DB473-6C39-48EF-9BBA-6E3A00C0E88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01A8053-B4CC-44D3-B381-7747FF1A7A73}" type="pres">
      <dgm:prSet presAssocID="{D637F006-E908-4D6F-BC5B-E7B7C13ACCE5}" presName="node" presStyleLbl="node1" presStyleIdx="2" presStyleCnt="4" custScaleX="167197" custScaleY="87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ECB64-48C3-4B46-89C0-76D057C57FEB}" type="pres">
      <dgm:prSet presAssocID="{844F7ABD-3552-4977-A6B3-5DEDFAB81A95}" presName="parTrans" presStyleLbl="sibTrans2D1" presStyleIdx="3" presStyleCnt="4"/>
      <dgm:spPr/>
      <dgm:t>
        <a:bodyPr/>
        <a:lstStyle/>
        <a:p>
          <a:endParaRPr lang="en-US"/>
        </a:p>
      </dgm:t>
    </dgm:pt>
    <dgm:pt modelId="{724279D8-C493-468A-A0A7-641682A1B773}" type="pres">
      <dgm:prSet presAssocID="{844F7ABD-3552-4977-A6B3-5DEDFAB81A9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4342D49-8478-479C-B9C8-9619D8D5662E}" type="pres">
      <dgm:prSet presAssocID="{AC56328C-0E4F-4E2F-9FCB-B7EBFCAE0F87}" presName="node" presStyleLbl="node1" presStyleIdx="3" presStyleCnt="4" custScaleX="134139" custScaleY="101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3C4679-3C95-455C-86AE-4C320C5C3B9A}" srcId="{7596E290-CB48-4D12-9785-6635CC4CE1BD}" destId="{D637F006-E908-4D6F-BC5B-E7B7C13ACCE5}" srcOrd="2" destOrd="0" parTransId="{A66DB473-6C39-48EF-9BBA-6E3A00C0E887}" sibTransId="{9E7C8D04-FFF9-47A2-8E06-C61A981C0D41}"/>
    <dgm:cxn modelId="{14A580BB-3D87-431A-A24A-62A49C89F1EB}" srcId="{7596E290-CB48-4D12-9785-6635CC4CE1BD}" destId="{3B107A11-C4C9-4A6D-9661-1B32963AB3F0}" srcOrd="1" destOrd="0" parTransId="{19A5BB7C-5560-4862-B2D2-3F2557461297}" sibTransId="{9789FD16-0EB4-4902-A73E-1E61DBE8BD00}"/>
    <dgm:cxn modelId="{66EA4AF5-6FBF-436F-9E79-982921B0263A}" type="presOf" srcId="{19A5BB7C-5560-4862-B2D2-3F2557461297}" destId="{3D9822C4-9883-463E-BD20-11D4ABE808E7}" srcOrd="1" destOrd="0" presId="urn:microsoft.com/office/officeart/2005/8/layout/radial5"/>
    <dgm:cxn modelId="{E929569E-E592-457A-93E7-161F6FC69E4B}" type="presOf" srcId="{AC56328C-0E4F-4E2F-9FCB-B7EBFCAE0F87}" destId="{D4342D49-8478-479C-B9C8-9619D8D5662E}" srcOrd="0" destOrd="0" presId="urn:microsoft.com/office/officeart/2005/8/layout/radial5"/>
    <dgm:cxn modelId="{593737B3-0E60-49BF-9423-61F430AA2D27}" type="presOf" srcId="{A66DB473-6C39-48EF-9BBA-6E3A00C0E887}" destId="{7B1167C9-9A58-43A9-809D-6C03FEF7EA89}" srcOrd="0" destOrd="0" presId="urn:microsoft.com/office/officeart/2005/8/layout/radial5"/>
    <dgm:cxn modelId="{9061CA65-3A46-44B8-8DB1-147DB79F4284}" type="presOf" srcId="{7F9F6210-76C3-4F2B-9801-5D93C25579B9}" destId="{BE9D5816-08D9-4D1C-B1A1-89E94D652EE4}" srcOrd="1" destOrd="0" presId="urn:microsoft.com/office/officeart/2005/8/layout/radial5"/>
    <dgm:cxn modelId="{02515AB8-25F1-4FFC-BC56-C1FF8ECED6E6}" type="presOf" srcId="{3B107A11-C4C9-4A6D-9661-1B32963AB3F0}" destId="{D54584C4-AB11-4BE7-AEBE-6B6CCDF78ECF}" srcOrd="0" destOrd="0" presId="urn:microsoft.com/office/officeart/2005/8/layout/radial5"/>
    <dgm:cxn modelId="{DCE541A9-A44E-454A-95A2-F2912C3EC9F3}" type="presOf" srcId="{19A5BB7C-5560-4862-B2D2-3F2557461297}" destId="{F4423B64-2023-487E-9384-4007107F6ECA}" srcOrd="0" destOrd="0" presId="urn:microsoft.com/office/officeart/2005/8/layout/radial5"/>
    <dgm:cxn modelId="{97DA59B8-FA65-40DE-9246-AE2F239A7D14}" type="presOf" srcId="{D637F006-E908-4D6F-BC5B-E7B7C13ACCE5}" destId="{C01A8053-B4CC-44D3-B381-7747FF1A7A73}" srcOrd="0" destOrd="0" presId="urn:microsoft.com/office/officeart/2005/8/layout/radial5"/>
    <dgm:cxn modelId="{1F88D161-1DBF-4CBE-9483-F1F84E967FF8}" type="presOf" srcId="{7F9F6210-76C3-4F2B-9801-5D93C25579B9}" destId="{D30BF2F2-87DB-41A2-8A19-153EAF010144}" srcOrd="0" destOrd="0" presId="urn:microsoft.com/office/officeart/2005/8/layout/radial5"/>
    <dgm:cxn modelId="{F09ADE8A-AEB1-4F6F-958F-5C79C111A6D7}" type="presOf" srcId="{A601A420-B871-4C0C-B083-934D2D6ADB63}" destId="{F071DF03-3B26-48B0-AAB9-12AA1E240523}" srcOrd="0" destOrd="0" presId="urn:microsoft.com/office/officeart/2005/8/layout/radial5"/>
    <dgm:cxn modelId="{184EFDEF-5C25-49DF-AF84-3650EBFB794D}" type="presOf" srcId="{7596E290-CB48-4D12-9785-6635CC4CE1BD}" destId="{1E6A4DB5-8593-4107-B509-20E71B16504B}" srcOrd="0" destOrd="0" presId="urn:microsoft.com/office/officeart/2005/8/layout/radial5"/>
    <dgm:cxn modelId="{CF004666-4049-4494-9A96-96EA3E38C72E}" type="presOf" srcId="{A66DB473-6C39-48EF-9BBA-6E3A00C0E887}" destId="{C10CC294-EB54-4D24-8E90-81F5B3848E46}" srcOrd="1" destOrd="0" presId="urn:microsoft.com/office/officeart/2005/8/layout/radial5"/>
    <dgm:cxn modelId="{E61964A4-DF56-4A5A-91B1-93A2CEB8CE1D}" type="presOf" srcId="{844F7ABD-3552-4977-A6B3-5DEDFAB81A95}" destId="{CADECB64-48C3-4B46-89C0-76D057C57FEB}" srcOrd="0" destOrd="0" presId="urn:microsoft.com/office/officeart/2005/8/layout/radial5"/>
    <dgm:cxn modelId="{E831C8CA-8BA2-47FB-B862-2205D229F5DD}" type="presOf" srcId="{844F7ABD-3552-4977-A6B3-5DEDFAB81A95}" destId="{724279D8-C493-468A-A0A7-641682A1B773}" srcOrd="1" destOrd="0" presId="urn:microsoft.com/office/officeart/2005/8/layout/radial5"/>
    <dgm:cxn modelId="{A096A25D-AA06-4184-B0D9-29F05BE49742}" srcId="{A601A420-B871-4C0C-B083-934D2D6ADB63}" destId="{7596E290-CB48-4D12-9785-6635CC4CE1BD}" srcOrd="0" destOrd="0" parTransId="{1C97A0F0-3E0E-4829-8BE4-E83EA589C475}" sibTransId="{4A5645EC-6A19-476D-BBAB-74F0633784F7}"/>
    <dgm:cxn modelId="{A6D1695D-897E-4649-9D89-EA159F9FEEF3}" srcId="{7596E290-CB48-4D12-9785-6635CC4CE1BD}" destId="{78764701-C895-4D3C-A3A7-69607D83342F}" srcOrd="0" destOrd="0" parTransId="{7F9F6210-76C3-4F2B-9801-5D93C25579B9}" sibTransId="{44FEAD5C-129E-4903-BA9D-F1788AF31D67}"/>
    <dgm:cxn modelId="{EBEED085-888A-41D9-908E-0E6034B348BF}" srcId="{7596E290-CB48-4D12-9785-6635CC4CE1BD}" destId="{AC56328C-0E4F-4E2F-9FCB-B7EBFCAE0F87}" srcOrd="3" destOrd="0" parTransId="{844F7ABD-3552-4977-A6B3-5DEDFAB81A95}" sibTransId="{3CD93216-0C6B-4326-A07D-9F79F509A371}"/>
    <dgm:cxn modelId="{F2086858-907F-4FA3-9188-FE6567C1721E}" type="presOf" srcId="{78764701-C895-4D3C-A3A7-69607D83342F}" destId="{61A1E09E-EDC3-4639-A800-81496BA033DC}" srcOrd="0" destOrd="0" presId="urn:microsoft.com/office/officeart/2005/8/layout/radial5"/>
    <dgm:cxn modelId="{3C998767-F373-4A30-8700-DEB2A791F632}" type="presParOf" srcId="{F071DF03-3B26-48B0-AAB9-12AA1E240523}" destId="{1E6A4DB5-8593-4107-B509-20E71B16504B}" srcOrd="0" destOrd="0" presId="urn:microsoft.com/office/officeart/2005/8/layout/radial5"/>
    <dgm:cxn modelId="{4925B201-AD00-4A88-B10F-0FA7CE97CFAD}" type="presParOf" srcId="{F071DF03-3B26-48B0-AAB9-12AA1E240523}" destId="{D30BF2F2-87DB-41A2-8A19-153EAF010144}" srcOrd="1" destOrd="0" presId="urn:microsoft.com/office/officeart/2005/8/layout/radial5"/>
    <dgm:cxn modelId="{0F3B2541-A71A-4937-B2D3-9868D34755AB}" type="presParOf" srcId="{D30BF2F2-87DB-41A2-8A19-153EAF010144}" destId="{BE9D5816-08D9-4D1C-B1A1-89E94D652EE4}" srcOrd="0" destOrd="0" presId="urn:microsoft.com/office/officeart/2005/8/layout/radial5"/>
    <dgm:cxn modelId="{8DA6090E-7929-4E09-8D5A-CEA9C950B3DF}" type="presParOf" srcId="{F071DF03-3B26-48B0-AAB9-12AA1E240523}" destId="{61A1E09E-EDC3-4639-A800-81496BA033DC}" srcOrd="2" destOrd="0" presId="urn:microsoft.com/office/officeart/2005/8/layout/radial5"/>
    <dgm:cxn modelId="{2425D184-C2BF-4A4F-A622-E8132941BD8C}" type="presParOf" srcId="{F071DF03-3B26-48B0-AAB9-12AA1E240523}" destId="{F4423B64-2023-487E-9384-4007107F6ECA}" srcOrd="3" destOrd="0" presId="urn:microsoft.com/office/officeart/2005/8/layout/radial5"/>
    <dgm:cxn modelId="{C055A080-B8D6-4F50-B9F5-7AA5E7A4AA57}" type="presParOf" srcId="{F4423B64-2023-487E-9384-4007107F6ECA}" destId="{3D9822C4-9883-463E-BD20-11D4ABE808E7}" srcOrd="0" destOrd="0" presId="urn:microsoft.com/office/officeart/2005/8/layout/radial5"/>
    <dgm:cxn modelId="{CDD55140-F420-4C7A-9712-C8F30F00EDF9}" type="presParOf" srcId="{F071DF03-3B26-48B0-AAB9-12AA1E240523}" destId="{D54584C4-AB11-4BE7-AEBE-6B6CCDF78ECF}" srcOrd="4" destOrd="0" presId="urn:microsoft.com/office/officeart/2005/8/layout/radial5"/>
    <dgm:cxn modelId="{895598E2-8E42-4F72-9398-1614683509C5}" type="presParOf" srcId="{F071DF03-3B26-48B0-AAB9-12AA1E240523}" destId="{7B1167C9-9A58-43A9-809D-6C03FEF7EA89}" srcOrd="5" destOrd="0" presId="urn:microsoft.com/office/officeart/2005/8/layout/radial5"/>
    <dgm:cxn modelId="{C900EB7F-183D-4752-868F-721A8F2459D4}" type="presParOf" srcId="{7B1167C9-9A58-43A9-809D-6C03FEF7EA89}" destId="{C10CC294-EB54-4D24-8E90-81F5B3848E46}" srcOrd="0" destOrd="0" presId="urn:microsoft.com/office/officeart/2005/8/layout/radial5"/>
    <dgm:cxn modelId="{3DC26D0A-408B-4739-951D-26FEE46212C6}" type="presParOf" srcId="{F071DF03-3B26-48B0-AAB9-12AA1E240523}" destId="{C01A8053-B4CC-44D3-B381-7747FF1A7A73}" srcOrd="6" destOrd="0" presId="urn:microsoft.com/office/officeart/2005/8/layout/radial5"/>
    <dgm:cxn modelId="{936DD007-5280-4FCF-B575-15F2665AC6AD}" type="presParOf" srcId="{F071DF03-3B26-48B0-AAB9-12AA1E240523}" destId="{CADECB64-48C3-4B46-89C0-76D057C57FEB}" srcOrd="7" destOrd="0" presId="urn:microsoft.com/office/officeart/2005/8/layout/radial5"/>
    <dgm:cxn modelId="{ECB37EBA-B974-4BFB-89E6-543843810929}" type="presParOf" srcId="{CADECB64-48C3-4B46-89C0-76D057C57FEB}" destId="{724279D8-C493-468A-A0A7-641682A1B773}" srcOrd="0" destOrd="0" presId="urn:microsoft.com/office/officeart/2005/8/layout/radial5"/>
    <dgm:cxn modelId="{54599401-A16E-4A7D-9DA8-AC44DF5693BC}" type="presParOf" srcId="{F071DF03-3B26-48B0-AAB9-12AA1E240523}" destId="{D4342D49-8478-479C-B9C8-9619D8D5662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A4DB5-8593-4107-B509-20E71B16504B}">
      <dsp:nvSpPr>
        <dsp:cNvPr id="0" name=""/>
        <dsp:cNvSpPr/>
      </dsp:nvSpPr>
      <dsp:spPr>
        <a:xfrm>
          <a:off x="4420162" y="2037325"/>
          <a:ext cx="1681768" cy="14530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মেঘের </a:t>
          </a:r>
          <a:r>
            <a:rPr lang="bn-IN" sz="2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শ্রেণি</a:t>
          </a:r>
          <a:endParaRPr lang="en-US" sz="2400" b="1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বিভাগ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66451" y="2250121"/>
        <a:ext cx="1189190" cy="1027473"/>
      </dsp:txXfrm>
    </dsp:sp>
    <dsp:sp modelId="{D30BF2F2-87DB-41A2-8A19-153EAF010144}">
      <dsp:nvSpPr>
        <dsp:cNvPr id="0" name=""/>
        <dsp:cNvSpPr/>
      </dsp:nvSpPr>
      <dsp:spPr>
        <a:xfrm rot="16200000">
          <a:off x="5200787" y="1696328"/>
          <a:ext cx="120517" cy="461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18865" y="1806691"/>
        <a:ext cx="84362" cy="276854"/>
      </dsp:txXfrm>
    </dsp:sp>
    <dsp:sp modelId="{61A1E09E-EDC3-4639-A800-81496BA033DC}">
      <dsp:nvSpPr>
        <dsp:cNvPr id="0" name=""/>
        <dsp:cNvSpPr/>
      </dsp:nvSpPr>
      <dsp:spPr>
        <a:xfrm>
          <a:off x="4225509" y="-87849"/>
          <a:ext cx="2071074" cy="18977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সাদা ধোঁয়ার মতো মেঘ।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28811" y="190075"/>
        <a:ext cx="1464470" cy="1341934"/>
      </dsp:txXfrm>
    </dsp:sp>
    <dsp:sp modelId="{F4423B64-2023-487E-9384-4007107F6ECA}">
      <dsp:nvSpPr>
        <dsp:cNvPr id="0" name=""/>
        <dsp:cNvSpPr/>
      </dsp:nvSpPr>
      <dsp:spPr>
        <a:xfrm>
          <a:off x="6125193" y="2533146"/>
          <a:ext cx="56041" cy="461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25193" y="2625431"/>
        <a:ext cx="39229" cy="276854"/>
      </dsp:txXfrm>
    </dsp:sp>
    <dsp:sp modelId="{D54584C4-AB11-4BE7-AEBE-6B6CCDF78ECF}">
      <dsp:nvSpPr>
        <dsp:cNvPr id="0" name=""/>
        <dsp:cNvSpPr/>
      </dsp:nvSpPr>
      <dsp:spPr>
        <a:xfrm>
          <a:off x="6207670" y="2042788"/>
          <a:ext cx="1912385" cy="1442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সাদা স্তরীভূত মেঘ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87732" y="2253985"/>
        <a:ext cx="1352261" cy="1019746"/>
      </dsp:txXfrm>
    </dsp:sp>
    <dsp:sp modelId="{7B1167C9-9A58-43A9-809D-6C03FEF7EA89}">
      <dsp:nvSpPr>
        <dsp:cNvPr id="0" name=""/>
        <dsp:cNvSpPr/>
      </dsp:nvSpPr>
      <dsp:spPr>
        <a:xfrm rot="5400000">
          <a:off x="5105853" y="3543711"/>
          <a:ext cx="310385" cy="461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52411" y="3589439"/>
        <a:ext cx="217270" cy="276854"/>
      </dsp:txXfrm>
    </dsp:sp>
    <dsp:sp modelId="{C01A8053-B4CC-44D3-B381-7747FF1A7A73}">
      <dsp:nvSpPr>
        <dsp:cNvPr id="0" name=""/>
        <dsp:cNvSpPr/>
      </dsp:nvSpPr>
      <dsp:spPr>
        <a:xfrm>
          <a:off x="4126506" y="4076024"/>
          <a:ext cx="2269079" cy="1181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উঁচু স্তুপাকার মেঘ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58805" y="4249021"/>
        <a:ext cx="1604481" cy="835305"/>
      </dsp:txXfrm>
    </dsp:sp>
    <dsp:sp modelId="{CADECB64-48C3-4B46-89C0-76D057C57FEB}">
      <dsp:nvSpPr>
        <dsp:cNvPr id="0" name=""/>
        <dsp:cNvSpPr/>
      </dsp:nvSpPr>
      <dsp:spPr>
        <a:xfrm rot="10800000">
          <a:off x="4306378" y="2533146"/>
          <a:ext cx="80407" cy="461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330500" y="2625431"/>
        <a:ext cx="56285" cy="276854"/>
      </dsp:txXfrm>
    </dsp:sp>
    <dsp:sp modelId="{D4342D49-8478-479C-B9C8-9619D8D5662E}">
      <dsp:nvSpPr>
        <dsp:cNvPr id="0" name=""/>
        <dsp:cNvSpPr/>
      </dsp:nvSpPr>
      <dsp:spPr>
        <a:xfrm>
          <a:off x="2448010" y="2074070"/>
          <a:ext cx="1820440" cy="1379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ধূসর স্তরীভূত মেঘ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14607" y="2276104"/>
        <a:ext cx="1287246" cy="975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247F-B98E-475C-B495-3785D423691A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8BEA-24EC-4F36-953A-E1AC13ED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247F-B98E-475C-B495-3785D423691A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8BEA-24EC-4F36-953A-E1AC13ED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0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247F-B98E-475C-B495-3785D423691A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8BEA-24EC-4F36-953A-E1AC13ED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2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247F-B98E-475C-B495-3785D423691A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8BEA-24EC-4F36-953A-E1AC13ED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247F-B98E-475C-B495-3785D423691A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8BEA-24EC-4F36-953A-E1AC13ED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7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247F-B98E-475C-B495-3785D423691A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8BEA-24EC-4F36-953A-E1AC13ED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3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247F-B98E-475C-B495-3785D423691A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8BEA-24EC-4F36-953A-E1AC13ED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2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247F-B98E-475C-B495-3785D423691A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8BEA-24EC-4F36-953A-E1AC13ED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247F-B98E-475C-B495-3785D423691A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8BEA-24EC-4F36-953A-E1AC13ED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6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247F-B98E-475C-B495-3785D423691A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8BEA-24EC-4F36-953A-E1AC13ED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247F-B98E-475C-B495-3785D423691A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8BEA-24EC-4F36-953A-E1AC13ED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7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E247F-B98E-475C-B495-3785D423691A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F8BEA-24EC-4F36-953A-E1AC13ED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2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1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jpg"/><Relationship Id="rId12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2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4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ppyright free bang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" name="Picture 1" descr="File:Cloud (&lt;strong&gt;মেঘ&lt;/strong&gt;)..jpg - Wikimedia Common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" b="11116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53483" y="1095669"/>
            <a:ext cx="92850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20000" b="1" spc="5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0" b="1" spc="50" dirty="0" err="1">
                <a:ln w="0"/>
                <a:solidFill>
                  <a:srgbClr val="56F0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0000" b="1" spc="50" dirty="0">
              <a:ln w="0"/>
              <a:solidFill>
                <a:srgbClr val="56F0F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458"/>
            <a:ext cx="725487" cy="725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39671" y="-2458"/>
            <a:ext cx="652329" cy="6523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09332" y="6307034"/>
            <a:ext cx="225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Gigi" panose="04040504061007020D02" pitchFamily="82" charset="0"/>
              </a:rPr>
              <a:t>mamun</a:t>
            </a:r>
            <a:endParaRPr lang="en-US" dirty="0"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5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46" y="530438"/>
            <a:ext cx="5520036" cy="36418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350" y="504655"/>
            <a:ext cx="5455917" cy="36418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55064" y="4543316"/>
            <a:ext cx="54605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পাচ্ছো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39567" y="4814269"/>
            <a:ext cx="8115869" cy="64633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bn-IN" sz="36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কুয়াশাও এক ধরনের মেঘ যা আমরা ভূপৃষ্ঠে দেখে থাকি ।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4862305" y="4745503"/>
            <a:ext cx="1636722" cy="64633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কুয়াশা</a:t>
            </a:r>
            <a:endParaRPr lang="en-US" sz="36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83369" y="4779886"/>
            <a:ext cx="4496744" cy="646331"/>
          </a:xfrm>
          <a:prstGeom prst="rect">
            <a:avLst/>
          </a:prstGeom>
          <a:ln w="19050"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কুয়াশা কী ?</a:t>
            </a:r>
            <a:endParaRPr lang="en-US" sz="36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25487" cy="725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9671" y="41319"/>
            <a:ext cx="652329" cy="4633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55305" y="6488668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Gigi" panose="04040504061007020D02" pitchFamily="82" charset="0"/>
              </a:rPr>
              <a:t>mamun</a:t>
            </a:r>
            <a:endParaRPr lang="en-US" dirty="0"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53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1" grpId="0"/>
      <p:bldP spid="21" grpId="1"/>
      <p:bldP spid="22" grpId="0"/>
      <p:bldP spid="2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9002" y="4908762"/>
            <a:ext cx="11313994" cy="1200329"/>
          </a:xfrm>
          <a:prstGeom prst="rect">
            <a:avLst/>
          </a:prstGeom>
          <a:noFill/>
          <a:ln w="1905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 algn="ctr"/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কুয়াশা গাছের পাতা বা ঘাসের উপর জমা হয়ে ক্ষুদ্র পানি-কণার সৃষ্টি করে । এটাই </a:t>
            </a:r>
            <a:r>
              <a:rPr lang="bn-IN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শিশির</a:t>
            </a:r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75955" y="4998921"/>
            <a:ext cx="1079143" cy="64633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শিশির</a:t>
            </a:r>
            <a:endParaRPr lang="en-US" sz="36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28067" y="4923195"/>
            <a:ext cx="4174921" cy="646331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 algn="ctr"/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 ?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46059" y="5013879"/>
            <a:ext cx="1899880" cy="64633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শিশির কী ?</a:t>
            </a:r>
            <a:endParaRPr lang="en-US" sz="36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0" y="525670"/>
            <a:ext cx="5377615" cy="40913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24" y="525670"/>
            <a:ext cx="5694637" cy="4091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9671" y="0"/>
            <a:ext cx="652329" cy="463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558824" cy="5588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42466" y="6400852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Gigi" panose="04040504061007020D02" pitchFamily="82" charset="0"/>
              </a:rPr>
              <a:t>mamun</a:t>
            </a:r>
            <a:endParaRPr lang="en-US" dirty="0"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9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0" y="10"/>
            <a:ext cx="6095980" cy="3428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r="1662" b="1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3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45257" y="1627173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চিত্রগুলো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45257" y="1685801"/>
            <a:ext cx="3754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17599" y="1576783"/>
            <a:ext cx="38098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মেঘগুলো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72" y="0"/>
            <a:ext cx="644053" cy="6440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39671" y="-119187"/>
            <a:ext cx="652329" cy="4633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55305" y="6513851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Gigi" panose="04040504061007020D02" pitchFamily="82" charset="0"/>
              </a:rPr>
              <a:t>mamun</a:t>
            </a:r>
            <a:endParaRPr lang="en-US" dirty="0"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91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2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P spid="26" grpId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75550198"/>
              </p:ext>
            </p:extLst>
          </p:nvPr>
        </p:nvGraphicFramePr>
        <p:xfrm>
          <a:off x="794479" y="629588"/>
          <a:ext cx="10568066" cy="5169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407" y="4283977"/>
            <a:ext cx="2412089" cy="1558978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50" y="4359474"/>
            <a:ext cx="2395105" cy="1551579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792" y="557872"/>
            <a:ext cx="2759553" cy="1702528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49" y="585696"/>
            <a:ext cx="2635008" cy="1646880"/>
          </a:xfrm>
          <a:prstGeom prst="ellipse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6672294" y="1044375"/>
            <a:ext cx="692727" cy="49876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7721051" y="3925639"/>
            <a:ext cx="692727" cy="49876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4679135" y="4937761"/>
            <a:ext cx="692727" cy="49876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3689250" y="2071170"/>
            <a:ext cx="692727" cy="49876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56" y="0"/>
            <a:ext cx="646232" cy="646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39671" y="0"/>
            <a:ext cx="652329" cy="4633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362545" y="6488668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Gigi" panose="04040504061007020D02" pitchFamily="82" charset="0"/>
              </a:rPr>
              <a:t>mamun</a:t>
            </a:r>
            <a:endParaRPr lang="en-US" dirty="0"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0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6959" y="578255"/>
            <a:ext cx="2752354" cy="27092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জোড়ায়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5685" y="4070162"/>
            <a:ext cx="6580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মেঘের তালিকা তৈরি কর।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9671" y="114919"/>
            <a:ext cx="652329" cy="463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9" y="114919"/>
            <a:ext cx="646232" cy="646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3865" b="17073"/>
          <a:stretch/>
        </p:blipFill>
        <p:spPr>
          <a:xfrm>
            <a:off x="7620461" y="1165123"/>
            <a:ext cx="2466975" cy="10913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1370941" y="6488668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Gigi" panose="04040504061007020D02" pitchFamily="82" charset="0"/>
              </a:rPr>
              <a:t>mamun</a:t>
            </a:r>
            <a:endParaRPr lang="en-US" dirty="0"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04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974" y="1426907"/>
            <a:ext cx="5445459" cy="34458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15208" y="231668"/>
            <a:ext cx="4804327" cy="1200329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 algn="ctr"/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 ?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412954" y="5057677"/>
            <a:ext cx="12604954" cy="1384995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lvl="0" algn="ctr"/>
            <a:r>
              <a:rPr lang="bn-IN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মেঘের ক্ষুদ্র পানি-কনাগুলো মিলিত হয় বড় পানির কণা তৈরি করে। বড় পানি-কণাগুলো বাতাসে ভেসে বেড়াতে পারে না। ফোঁটা ফোঁটা পানি হয়ে নিচে নেমে </a:t>
            </a:r>
          </a:p>
          <a:p>
            <a:pPr lvl="0" algn="ctr"/>
            <a:r>
              <a:rPr lang="bn-IN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আসে । এটাই বৃষ্টি । 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8" y="1431997"/>
            <a:ext cx="5170492" cy="34407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10221" y="304999"/>
            <a:ext cx="7297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5" y="0"/>
            <a:ext cx="64623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9671" y="0"/>
            <a:ext cx="652329" cy="4633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70941" y="6442955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Gigi" panose="04040504061007020D02" pitchFamily="82" charset="0"/>
              </a:rPr>
              <a:t>mamun</a:t>
            </a:r>
            <a:endParaRPr lang="en-US" dirty="0"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2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t="4571" r="-2" b="-2"/>
          <a:stretch/>
        </p:blipFill>
        <p:spPr>
          <a:xfrm>
            <a:off x="5501148" y="3392216"/>
            <a:ext cx="6094388" cy="32202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t="13895" r="1" b="14670"/>
          <a:stretch/>
        </p:blipFill>
        <p:spPr>
          <a:xfrm>
            <a:off x="596463" y="539804"/>
            <a:ext cx="6343983" cy="3272040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r="31830" b="2"/>
          <a:stretch/>
        </p:blipFill>
        <p:spPr>
          <a:xfrm>
            <a:off x="6940446" y="539803"/>
            <a:ext cx="4655090" cy="28198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96463" y="4792732"/>
            <a:ext cx="4174921" cy="646331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 ?</a:t>
            </a:r>
            <a:endParaRPr lang="en-US" sz="36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09531" y="4862831"/>
            <a:ext cx="980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143122" y="3748789"/>
            <a:ext cx="5353664" cy="2862322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lvl="0"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অনেক সময় বৃষ্টির সাথে শিলা পড়ে। শিলা হলো অসম আকৃতির বরফের টুকরো, যা জমাটবদ্ধ বৃষ্টি থেকে তৈরি হয় ।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1444003" y="4533619"/>
            <a:ext cx="2479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0" y="-6220"/>
            <a:ext cx="64623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39671" y="-6220"/>
            <a:ext cx="652329" cy="4633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75612" y="6488668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Gigi" panose="04040504061007020D02" pitchFamily="82" charset="0"/>
              </a:rPr>
              <a:t>mamun</a:t>
            </a:r>
            <a:endParaRPr lang="en-US" dirty="0"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4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6" grpId="0"/>
      <p:bldP spid="2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30861" y="732207"/>
            <a:ext cx="2793010" cy="1542506"/>
          </a:xfrm>
          <a:prstGeom prst="plaque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দলগত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r="13784" b="12589"/>
          <a:stretch/>
        </p:blipFill>
        <p:spPr>
          <a:xfrm>
            <a:off x="679717" y="732207"/>
            <a:ext cx="5141919" cy="4454936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TextBox 12"/>
          <p:cNvSpPr txBox="1"/>
          <p:nvPr/>
        </p:nvSpPr>
        <p:spPr>
          <a:xfrm>
            <a:off x="6461036" y="2938038"/>
            <a:ext cx="4459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কুয়াশা, শিশির ও শিলাবৃষ্টির কারণ ব্যাখ্যা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5" y="0"/>
            <a:ext cx="64623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9671" y="0"/>
            <a:ext cx="652329" cy="4633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70941" y="6370992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Gigi" panose="04040504061007020D02" pitchFamily="82" charset="0"/>
              </a:rPr>
              <a:t>mamun</a:t>
            </a:r>
            <a:endParaRPr lang="en-US" dirty="0"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9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55297" y="1681433"/>
            <a:ext cx="1888551" cy="928747"/>
          </a:xfrm>
          <a:prstGeom prst="plaque">
            <a:avLst/>
          </a:prstGeom>
          <a:noFill/>
          <a:ln w="38100">
            <a:solidFill>
              <a:srgbClr val="FFFF00"/>
            </a:solidFill>
          </a:ln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নিরব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lang="en-US" sz="36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50654" t="12626"/>
          <a:stretch/>
        </p:blipFill>
        <p:spPr>
          <a:xfrm>
            <a:off x="5781586" y="604568"/>
            <a:ext cx="5600322" cy="55778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32735" y="4405638"/>
            <a:ext cx="6061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৭২ ও ৭৩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200"/>
            <a:ext cx="652329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4923" y="-27200"/>
            <a:ext cx="652329" cy="4633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81908" y="6488668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Gigi" panose="04040504061007020D02" pitchFamily="82" charset="0"/>
              </a:rPr>
              <a:t>mamun</a:t>
            </a:r>
            <a:endParaRPr lang="en-US" dirty="0"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1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8253" y="180103"/>
            <a:ext cx="3606474" cy="84010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9292" y="1693889"/>
            <a:ext cx="804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উত্তরটিতে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(∙)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9292" y="2593572"/>
            <a:ext cx="804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9291" y="3507778"/>
            <a:ext cx="3153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2046" y="3507778"/>
            <a:ext cx="2390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9292" y="4540812"/>
            <a:ext cx="2740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শিশির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12045" y="4540812"/>
            <a:ext cx="322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জলীয়বাস্প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34727" y="4540811"/>
            <a:ext cx="554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√</a:t>
            </a:r>
          </a:p>
        </p:txBody>
      </p:sp>
      <p:sp>
        <p:nvSpPr>
          <p:cNvPr id="4" name="Multiply 3"/>
          <p:cNvSpPr/>
          <p:nvPr/>
        </p:nvSpPr>
        <p:spPr>
          <a:xfrm>
            <a:off x="872854" y="3554963"/>
            <a:ext cx="412874" cy="551960"/>
          </a:xfrm>
          <a:prstGeom prst="mathMultiply">
            <a:avLst>
              <a:gd name="adj1" fmla="val 548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8034727" y="3507777"/>
            <a:ext cx="412874" cy="551960"/>
          </a:xfrm>
          <a:prstGeom prst="mathMultiply">
            <a:avLst>
              <a:gd name="adj1" fmla="val 548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872854" y="4540811"/>
            <a:ext cx="412874" cy="551960"/>
          </a:xfrm>
          <a:prstGeom prst="mathMultiply">
            <a:avLst>
              <a:gd name="adj1" fmla="val 548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6392" y="5573844"/>
            <a:ext cx="804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উত্তরটিতে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54" y="0"/>
            <a:ext cx="652329" cy="646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9671" y="87832"/>
            <a:ext cx="652329" cy="4633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370941" y="6488668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Gigi" panose="04040504061007020D02" pitchFamily="82" charset="0"/>
              </a:rPr>
              <a:t>mamun</a:t>
            </a:r>
            <a:endParaRPr lang="en-US" dirty="0"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57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7" grpId="0"/>
      <p:bldP spid="9" grpId="0"/>
      <p:bldP spid="12" grpId="0"/>
      <p:bldP spid="13" grpId="0"/>
      <p:bldP spid="14" grpId="0"/>
      <p:bldP spid="3" grpId="0"/>
      <p:bldP spid="4" grpId="0" animBg="1"/>
      <p:bldP spid="16" grpId="0" animBg="1"/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29796" y="534566"/>
            <a:ext cx="330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441" y="3251858"/>
            <a:ext cx="4783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বিরামপুর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কলোনী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বিরামপুর, দিনাজপুর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75516" y="3333772"/>
            <a:ext cx="46919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৩।মেঘ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49" y="1493282"/>
            <a:ext cx="1743075" cy="45347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285" y="824836"/>
            <a:ext cx="1731506" cy="2188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95" y="945630"/>
            <a:ext cx="1855195" cy="21553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2"/>
            <a:ext cx="727809" cy="7278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307" y="3279"/>
            <a:ext cx="652616" cy="652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70941" y="6455100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Gigi" panose="04040504061007020D02" pitchFamily="82" charset="0"/>
              </a:rPr>
              <a:t>mamun</a:t>
            </a:r>
            <a:endParaRPr lang="en-US" dirty="0"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9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0989" y="2475914"/>
            <a:ext cx="60777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কুয়াশা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মেঘ ও বৃষ্টি কিভাবে হয়?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কীভাবে শিলা তৈরি হয়?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কুয়াশা ও শিশিরের পার্থক্য লেখ?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1555" y="463336"/>
            <a:ext cx="4155309" cy="84010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48" y="0"/>
            <a:ext cx="652329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9671" y="0"/>
            <a:ext cx="652329" cy="4633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55305" y="6488668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Gigi" panose="04040504061007020D02" pitchFamily="82" charset="0"/>
              </a:rPr>
              <a:t>mamun</a:t>
            </a:r>
            <a:endParaRPr lang="en-US" dirty="0"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0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4904289" y="545712"/>
            <a:ext cx="3767762" cy="1560195"/>
          </a:xfrm>
          <a:prstGeom prst="plaque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66285" y="3244183"/>
            <a:ext cx="6583496" cy="175432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bn-IN" sz="36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 বৃষ্টি হলে কী কী সমস্যা হয় তা লিখে নিয়ে আসবে । 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64" y="3136216"/>
            <a:ext cx="3232895" cy="21789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42" y="0"/>
            <a:ext cx="652329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9671" y="0"/>
            <a:ext cx="652329" cy="4633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70941" y="6370992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Gigi" panose="04040504061007020D02" pitchFamily="82" charset="0"/>
              </a:rPr>
              <a:t>mamun</a:t>
            </a:r>
            <a:endParaRPr lang="en-US" dirty="0"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5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1" y="435069"/>
            <a:ext cx="10999075" cy="55168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20633" y="1212691"/>
            <a:ext cx="57751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61" y="449202"/>
            <a:ext cx="11047994" cy="55168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52329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9671" y="-14134"/>
            <a:ext cx="652329" cy="4633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70941" y="6401112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Gigi" panose="04040504061007020D02" pitchFamily="82" charset="0"/>
              </a:rPr>
              <a:t>mamun</a:t>
            </a:r>
            <a:endParaRPr lang="en-US" dirty="0"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4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5487" cy="725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3825" y="0"/>
            <a:ext cx="652329" cy="6523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65095" y="6370992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Gigi" panose="04040504061007020D02" pitchFamily="82" charset="0"/>
              </a:rPr>
              <a:t>mamun</a:t>
            </a:r>
            <a:endParaRPr lang="en-US" dirty="0">
              <a:latin typeface="Gigi" panose="04040504061007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9458" y="267608"/>
            <a:ext cx="5147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চলো</a:t>
            </a:r>
            <a:r>
              <a:rPr lang="en-US" sz="4400" dirty="0" smtClean="0"/>
              <a:t>  </a:t>
            </a:r>
            <a:r>
              <a:rPr lang="en-US" sz="4400" dirty="0" err="1" smtClean="0"/>
              <a:t>ভিডিও</a:t>
            </a:r>
            <a:r>
              <a:rPr lang="en-US" sz="4400" dirty="0" smtClean="0"/>
              <a:t> </a:t>
            </a:r>
            <a:r>
              <a:rPr lang="en-US" sz="4400" dirty="0" err="1" smtClean="0"/>
              <a:t>দেখি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2918509" y="2167701"/>
            <a:ext cx="4898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https://www.youtube.com/watch?v=fGViMYatNxg</a:t>
            </a:r>
          </a:p>
        </p:txBody>
      </p:sp>
    </p:spTree>
    <p:extLst>
      <p:ext uri="{BB962C8B-B14F-4D97-AF65-F5344CB8AC3E}">
        <p14:creationId xmlns:p14="http://schemas.microsoft.com/office/powerpoint/2010/main" val="401037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9986" r="8826" b="1"/>
          <a:stretch/>
        </p:blipFill>
        <p:spPr>
          <a:xfrm>
            <a:off x="596464" y="551962"/>
            <a:ext cx="5757108" cy="396376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9953" r="1" b="1"/>
          <a:stretch/>
        </p:blipFill>
        <p:spPr>
          <a:xfrm>
            <a:off x="6231905" y="551960"/>
            <a:ext cx="5363632" cy="396377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913163" y="4773404"/>
            <a:ext cx="4579034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পাচ্ছো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86963" y="4884578"/>
            <a:ext cx="7231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25487" cy="725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3825" y="0"/>
            <a:ext cx="652329" cy="6523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65095" y="6370992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Gigi" panose="04040504061007020D02" pitchFamily="82" charset="0"/>
              </a:rPr>
              <a:t>mamun</a:t>
            </a:r>
            <a:endParaRPr lang="en-US" dirty="0"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99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3746" y="209935"/>
            <a:ext cx="5782716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3164215" y="1875331"/>
            <a:ext cx="6599112" cy="4048899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IN" sz="9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 ও বৃষ্টি</a:t>
            </a:r>
            <a:endParaRPr lang="en-US" sz="16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25487" cy="725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1739" y="36577"/>
            <a:ext cx="652329" cy="652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43009" y="6488668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Gigi" panose="04040504061007020D02" pitchFamily="82" charset="0"/>
              </a:rPr>
              <a:t>mamun</a:t>
            </a:r>
            <a:endParaRPr lang="en-US" dirty="0"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4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9231" y="3037234"/>
            <a:ext cx="1962444" cy="759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ln w="0"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শিখনফল</a:t>
            </a:r>
            <a:endParaRPr lang="en-US" sz="3600" dirty="0">
              <a:ln w="0"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1056" y="2438497"/>
            <a:ext cx="8932984" cy="1981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৬.১.২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তা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৬.১.৩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কুয়াশা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শিশির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শিলাবৃষ্টির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44" y="0"/>
            <a:ext cx="725487" cy="725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9671" y="-16266"/>
            <a:ext cx="652329" cy="6523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70941" y="6488668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Gigi" panose="04040504061007020D02" pitchFamily="82" charset="0"/>
              </a:rPr>
              <a:t>mamun</a:t>
            </a:r>
            <a:endParaRPr lang="en-US" dirty="0"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1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98656" y="5416500"/>
            <a:ext cx="11018040" cy="12003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রৌদ্রের তাপে সাগর বা নদীর পানি বাষ্পীভূত হয়ে জলীয় বাষ্পে পরিণত হয় ।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4063" y="575512"/>
            <a:ext cx="627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207335" y="2223005"/>
            <a:ext cx="1709361" cy="1213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জলীয় বাষ্প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104886" y="898677"/>
            <a:ext cx="983515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55270" y="-478"/>
            <a:ext cx="4819675" cy="156019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94682" y="5565957"/>
            <a:ext cx="4648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9" name="Oval 18"/>
          <p:cNvSpPr/>
          <p:nvPr/>
        </p:nvSpPr>
        <p:spPr>
          <a:xfrm>
            <a:off x="2100831" y="578785"/>
            <a:ext cx="1156719" cy="11766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062" y="1588374"/>
            <a:ext cx="7324672" cy="387244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7767073" y="2802135"/>
            <a:ext cx="2495836" cy="4207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495" y="166059"/>
            <a:ext cx="1893389" cy="146523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2679189" y="1514475"/>
            <a:ext cx="835536" cy="304323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50683" y="1440892"/>
            <a:ext cx="1461561" cy="311682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24089" y="1237677"/>
            <a:ext cx="2576309" cy="31289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V="1">
            <a:off x="4606598" y="2760514"/>
            <a:ext cx="2311578" cy="1133952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6200000" flipV="1">
            <a:off x="4929720" y="2716483"/>
            <a:ext cx="2311578" cy="1133952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16200000" flipV="1">
            <a:off x="5352793" y="2699544"/>
            <a:ext cx="2311578" cy="1133952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rot="16200000" flipV="1">
            <a:off x="5743384" y="2584526"/>
            <a:ext cx="2311578" cy="1133952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16200000" flipV="1">
            <a:off x="6220693" y="2567026"/>
            <a:ext cx="2311578" cy="1133952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" y="0"/>
            <a:ext cx="725487" cy="725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9671" y="0"/>
            <a:ext cx="652329" cy="6523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70941" y="6488668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Gigi" panose="04040504061007020D02" pitchFamily="82" charset="0"/>
              </a:rPr>
              <a:t>mamun</a:t>
            </a:r>
            <a:endParaRPr lang="en-US" dirty="0"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73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8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7" b="6571"/>
          <a:stretch/>
        </p:blipFill>
        <p:spPr>
          <a:xfrm>
            <a:off x="511047" y="233137"/>
            <a:ext cx="10585780" cy="57756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0307" y="5263977"/>
            <a:ext cx="11217541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যখন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বাতাসের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জলীয়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বাষ্প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ঠান্ডা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তখন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তা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সূক্ষ্ণ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ধুলিকণার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উপর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জমা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ক্ষুদ্র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পানি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কণা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82980" y="4915404"/>
            <a:ext cx="780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ক্ষুদ্র পাণি-কণা আকাশে মেঘ হিসেবে ভেসে বেড়ায়।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25487" cy="725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9671" y="0"/>
            <a:ext cx="652329" cy="4662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70941" y="6357386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Gigi" panose="04040504061007020D02" pitchFamily="82" charset="0"/>
              </a:rPr>
              <a:t>mamun</a:t>
            </a:r>
            <a:endParaRPr lang="en-US" dirty="0"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97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8487" y="748574"/>
            <a:ext cx="3044486" cy="860728"/>
          </a:xfrm>
          <a:prstGeom prst="plaque">
            <a:avLst/>
          </a:prstGeom>
          <a:ln w="38100">
            <a:solidFill>
              <a:srgbClr val="FFFF00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5" r="7305"/>
          <a:stretch/>
        </p:blipFill>
        <p:spPr>
          <a:xfrm>
            <a:off x="596464" y="518012"/>
            <a:ext cx="5576318" cy="5467847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6738424" y="3075057"/>
            <a:ext cx="4107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 মেঘ সৃষ্টি হয়?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2" y="0"/>
            <a:ext cx="725487" cy="725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3382" y="0"/>
            <a:ext cx="652329" cy="4633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19016" y="6488668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Gigi" panose="04040504061007020D02" pitchFamily="82" charset="0"/>
              </a:rPr>
              <a:t>mamun</a:t>
            </a:r>
            <a:endParaRPr lang="en-US" dirty="0"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996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428</Words>
  <Application>Microsoft Office PowerPoint</Application>
  <PresentationFormat>Widescreen</PresentationFormat>
  <Paragraphs>99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Gigi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IT-PARK</cp:lastModifiedBy>
  <cp:revision>73</cp:revision>
  <dcterms:created xsi:type="dcterms:W3CDTF">2020-01-23T09:46:23Z</dcterms:created>
  <dcterms:modified xsi:type="dcterms:W3CDTF">2021-10-02T12:33:09Z</dcterms:modified>
</cp:coreProperties>
</file>