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4" autoAdjust="0"/>
    <p:restoredTop sz="94660"/>
  </p:normalViewPr>
  <p:slideViewPr>
    <p:cSldViewPr snapToGrid="0">
      <p:cViewPr varScale="1">
        <p:scale>
          <a:sx n="69" d="100"/>
          <a:sy n="69" d="100"/>
        </p:scale>
        <p:origin x="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AAFC-B4AD-490B-968E-80A2FE4959E7}" type="datetimeFigureOut">
              <a:rPr lang="en-US" smtClean="0"/>
              <a:t>10/2/2021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E37E1-7BF8-420D-982A-5A9C0EC9EF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729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AAFC-B4AD-490B-968E-80A2FE4959E7}" type="datetimeFigureOut">
              <a:rPr lang="en-US" smtClean="0"/>
              <a:t>10/2/2021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E37E1-7BF8-420D-982A-5A9C0EC9EF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529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AAFC-B4AD-490B-968E-80A2FE4959E7}" type="datetimeFigureOut">
              <a:rPr lang="en-US" smtClean="0"/>
              <a:t>10/2/2021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E37E1-7BF8-420D-982A-5A9C0EC9EF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355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 userDrawn="1"/>
        </p:nvSpPr>
        <p:spPr>
          <a:xfrm>
            <a:off x="-1" y="0"/>
            <a:ext cx="11430001" cy="6858000"/>
          </a:xfrm>
          <a:prstGeom prst="frame">
            <a:avLst>
              <a:gd name="adj1" fmla="val 1833"/>
            </a:avLst>
          </a:prstGeom>
          <a:gradFill>
            <a:gsLst>
              <a:gs pos="0">
                <a:srgbClr val="FF0000"/>
              </a:gs>
              <a:gs pos="17000">
                <a:srgbClr val="00B050"/>
              </a:gs>
              <a:gs pos="38000">
                <a:srgbClr val="FFC000"/>
              </a:gs>
              <a:gs pos="100000">
                <a:srgbClr val="00B050"/>
              </a:gs>
              <a:gs pos="81000">
                <a:srgbClr val="00B050"/>
              </a:gs>
              <a:gs pos="60000">
                <a:srgbClr val="FF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6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AAFC-B4AD-490B-968E-80A2FE4959E7}" type="datetimeFigureOut">
              <a:rPr lang="en-US" smtClean="0"/>
              <a:t>10/2/2021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E37E1-7BF8-420D-982A-5A9C0EC9EF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097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AAFC-B4AD-490B-968E-80A2FE4959E7}" type="datetimeFigureOut">
              <a:rPr lang="en-US" smtClean="0"/>
              <a:t>10/2/2021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E37E1-7BF8-420D-982A-5A9C0EC9EF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741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AAFC-B4AD-490B-968E-80A2FE4959E7}" type="datetimeFigureOut">
              <a:rPr lang="en-US" smtClean="0"/>
              <a:t>10/2/2021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E37E1-7BF8-420D-982A-5A9C0EC9EF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897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AAFC-B4AD-490B-968E-80A2FE4959E7}" type="datetimeFigureOut">
              <a:rPr lang="en-US" smtClean="0"/>
              <a:t>10/2/2021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E37E1-7BF8-420D-982A-5A9C0EC9EF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837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AAFC-B4AD-490B-968E-80A2FE4959E7}" type="datetimeFigureOut">
              <a:rPr lang="en-US" smtClean="0"/>
              <a:t>10/2/2021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E37E1-7BF8-420D-982A-5A9C0EC9EF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399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AAFC-B4AD-490B-968E-80A2FE4959E7}" type="datetimeFigureOut">
              <a:rPr lang="en-US" smtClean="0"/>
              <a:t>10/2/2021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E37E1-7BF8-420D-982A-5A9C0EC9EF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889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AAFC-B4AD-490B-968E-80A2FE4959E7}" type="datetimeFigureOut">
              <a:rPr lang="en-US" smtClean="0"/>
              <a:t>10/2/2021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E37E1-7BF8-420D-982A-5A9C0EC9EF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785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AAFC-B4AD-490B-968E-80A2FE4959E7}" type="datetimeFigureOut">
              <a:rPr lang="en-US" smtClean="0"/>
              <a:t>10/2/2021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E37E1-7BF8-420D-982A-5A9C0EC9EF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165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2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6AAFC-B4AD-490B-968E-80A2FE4959E7}" type="datetimeFigureOut">
              <a:rPr lang="en-US" smtClean="0"/>
              <a:t>10/2/2021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E37E1-7BF8-420D-982A-5A9C0EC9EF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58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png"/><Relationship Id="rId7" Type="http://schemas.openxmlformats.org/officeDocument/2006/relationships/image" Target="../media/image5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50643" y="263643"/>
            <a:ext cx="10928715" cy="6330714"/>
            <a:chOff x="245667" y="249909"/>
            <a:chExt cx="10928715" cy="633071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7"/>
            <a:stretch/>
          </p:blipFill>
          <p:spPr>
            <a:xfrm>
              <a:off x="7364902" y="249909"/>
              <a:ext cx="3795621" cy="27432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4718" y="3288783"/>
              <a:ext cx="2743200" cy="329184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8678" y="3258308"/>
              <a:ext cx="2465704" cy="32918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5630" y="3258308"/>
              <a:ext cx="2154996" cy="329184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67" y="3288783"/>
              <a:ext cx="3291840" cy="329184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11" y="249909"/>
              <a:ext cx="4073236" cy="274320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4592830" y="863656"/>
            <a:ext cx="224434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স্বাগত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2424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3632" y="407960"/>
            <a:ext cx="2542736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একক কাজ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30" y="1383132"/>
            <a:ext cx="6039274" cy="40188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7094" y="5500470"/>
            <a:ext cx="73567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যেকোনো দুইটি বৈদ্যুতিক খুঁটির দূরত্ব ও</a:t>
            </a:r>
          </a:p>
          <a:p>
            <a:pPr algn="just"/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একটি খুঁটির উচ্চতা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রেখা দ্বারা চিহ্নিত কর। 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1" t="-311" r="12588" b="1732"/>
          <a:stretch/>
        </p:blipFill>
        <p:spPr>
          <a:xfrm>
            <a:off x="6930948" y="3441755"/>
            <a:ext cx="4018446" cy="291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9480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354" y="1012954"/>
            <a:ext cx="751432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ভূ-রেখা হচ্ছে ভূমি তলে অবস্থিত যে কোনো সরলরেখা। ভূ-রেখাকে শয়নরেখাও বলা হয়। ঊর্ধ্বরেখা হচ্ছে ভূমি তলের উপর লম্ব যে কোনো সরলরেখা। একে উল্লম্ব রেখাও বলে।</a:t>
            </a:r>
          </a:p>
          <a:p>
            <a:pPr algn="just"/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just"/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ভূমি তলের উপর লম্বভাবে অবস্থিত পরস্পরচ্ছেদী ভূ-রেখা ও ঊর্ধ্বরেখা একটি তল নির্দিষ্ট করে। এ তলকে উল্লম্ব তল বলে।</a:t>
            </a:r>
          </a:p>
          <a:p>
            <a:pPr algn="just"/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চিত্রে ভূমি তলের কোনো স্থান C থেকে CB দূরত্বে AB উচ্চতা বিশিষ্ট একটি গাছ লম্ব অবস্থায় দন্ডায়মান। এখানে CB রেখা হচ্ছে ভূ-রেখা, BA রেখা হচ্ছে ঊর্ধ্বরেখা এবং ABC তলটি ভূমির উপর লম্ব যা উল্লম্বতল।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848284" y="965366"/>
            <a:ext cx="3277773" cy="3456158"/>
            <a:chOff x="6394994" y="1664342"/>
            <a:chExt cx="4338654" cy="4448962"/>
          </a:xfrm>
        </p:grpSpPr>
        <p:sp>
          <p:nvSpPr>
            <p:cNvPr id="4" name="Right Triangle 3"/>
            <p:cNvSpPr/>
            <p:nvPr/>
          </p:nvSpPr>
          <p:spPr>
            <a:xfrm flipH="1">
              <a:off x="7005711" y="2208626"/>
              <a:ext cx="3362178" cy="3671669"/>
            </a:xfrm>
            <a:prstGeom prst="rtTriangl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103491" y="1664342"/>
              <a:ext cx="372794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394994" y="5651638"/>
              <a:ext cx="372794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360854" y="5623503"/>
              <a:ext cx="3727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B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17234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562709" y="1659285"/>
                <a:ext cx="590981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b="1" dirty="0" smtClean="0">
                    <a:solidFill>
                      <a:srgbClr val="7030A0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উন্নতি কোণ ও অবনতি কোণঃ </a:t>
                </a:r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চিত্রটি লক্ষ</a:t>
                </a:r>
                <a:r>
                  <a:rPr lang="en-US" sz="32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করি, ভূমির সমান্তরাল AB একটি সরলরেখা। A,O,B,P,Q বিন্দুগুলো একই উল্লম্বতলে অবস্থিত। AB সরলরেখার উপরের P বিন্দুটি AB রেখার সাথে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</m:oMath>
                </a14:m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POB উৎপন্ন করে। এখানে O বিন্দুর সাপেক্ষে P বিন্দুর উন্নতি কোণ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</m:oMath>
                </a14:m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POB।</a:t>
                </a:r>
                <a:endParaRPr lang="en-US" sz="3200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709" y="1659285"/>
                <a:ext cx="5909810" cy="3539430"/>
              </a:xfrm>
              <a:prstGeom prst="rect">
                <a:avLst/>
              </a:prstGeom>
              <a:blipFill rotWithShape="0">
                <a:blip r:embed="rId2"/>
                <a:stretch>
                  <a:fillRect l="-2577" t="-2238" r="-2577" b="-4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EBFFFF"/>
              </a:clrFrom>
              <a:clrTo>
                <a:srgbClr val="EB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2" t="3707" b="8866"/>
          <a:stretch/>
        </p:blipFill>
        <p:spPr>
          <a:xfrm>
            <a:off x="7104188" y="1824425"/>
            <a:ext cx="3699804" cy="24055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3696692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407961" y="1166843"/>
                <a:ext cx="7441812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সুতরাং, ভূতলের উপরের কোন বিন্দু ভূমির সমান্তরাল রেখার সাথে যে কোণ উৎপন্ন করে তাকে উন্নতি কোণ বলা হয়। </a:t>
                </a:r>
              </a:p>
              <a:p>
                <a:pPr algn="just"/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Q বিন্দু ভূ-রেখার সমান্তরাল AB রেখার নিচের দিকে অবস্থিত। এখানে O বিন্দুর সাপেক্ষে Q বিন্দুর অবনতি কোণ হচ্ছে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</m:oMath>
                </a14:m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QOB।</a:t>
                </a:r>
              </a:p>
              <a:p>
                <a:pPr algn="just"/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সুতরাং ভূতলের সমান্তরাল রেখার নিচের কোন বিন্দু ভূ-রেখার সাথে যে কোণ উৎপন্ন করে তাকে অবনতি কোণ বলা হয়।</a:t>
                </a:r>
                <a:endParaRPr lang="en-US" sz="3200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61" y="1166843"/>
                <a:ext cx="7441812" cy="4524315"/>
              </a:xfrm>
              <a:prstGeom prst="rect">
                <a:avLst/>
              </a:prstGeom>
              <a:blipFill rotWithShape="0">
                <a:blip r:embed="rId2"/>
                <a:stretch>
                  <a:fillRect l="-2129" t="-1750" r="-2048" b="-3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duotone>
              <a:prstClr val="black"/>
              <a:schemeClr val="accent5">
                <a:lumMod val="20000"/>
                <a:lumOff val="8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0"/>
                    </a14:imgEffect>
                    <a14:imgEffect>
                      <a14:brightnessContrast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639" y="1305959"/>
            <a:ext cx="2655281" cy="2124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27314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74820" y="407960"/>
            <a:ext cx="2880361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জোড়ায় কাজ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1683" y="5456984"/>
            <a:ext cx="105066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চিত্রটি চিহ্নিত কর এবং ভূ-রেখা, ঊর্ধ্বরেখা, উল্লম্বতল, উন্নতি কোণ ও অবনতি কোণ নির্দেশ কর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cxnSp>
        <p:nvCxnSpPr>
          <p:cNvPr id="27" name="Straight Arrow Connector 26"/>
          <p:cNvCxnSpPr>
            <a:stCxn id="25" idx="3"/>
            <a:endCxn id="25" idx="3"/>
          </p:cNvCxnSpPr>
          <p:nvPr/>
        </p:nvCxnSpPr>
        <p:spPr>
          <a:xfrm>
            <a:off x="9191526" y="4855093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7598808" y="2201608"/>
            <a:ext cx="1885606" cy="2945872"/>
            <a:chOff x="8451274" y="1721224"/>
            <a:chExt cx="1885606" cy="2945872"/>
          </a:xfrm>
        </p:grpSpPr>
        <p:grpSp>
          <p:nvGrpSpPr>
            <p:cNvPr id="24" name="Group 23"/>
            <p:cNvGrpSpPr/>
            <p:nvPr/>
          </p:nvGrpSpPr>
          <p:grpSpPr>
            <a:xfrm>
              <a:off x="8451274" y="1721224"/>
              <a:ext cx="1876067" cy="2348752"/>
              <a:chOff x="8157882" y="1667435"/>
              <a:chExt cx="2079814" cy="3012142"/>
            </a:xfrm>
          </p:grpSpPr>
          <p:cxnSp>
            <p:nvCxnSpPr>
              <p:cNvPr id="5" name="Straight Connector 4"/>
              <p:cNvCxnSpPr/>
              <p:nvPr/>
            </p:nvCxnSpPr>
            <p:spPr>
              <a:xfrm flipH="1">
                <a:off x="10237695" y="1667435"/>
                <a:ext cx="1" cy="299421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flipH="1" flipV="1">
                <a:off x="8803341" y="4661647"/>
                <a:ext cx="1434355" cy="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H="1">
                <a:off x="8157882" y="3352802"/>
                <a:ext cx="2061889" cy="3585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>
                <a:off x="8803341" y="3388658"/>
                <a:ext cx="1398500" cy="12909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24"/>
            <p:cNvSpPr txBox="1"/>
            <p:nvPr/>
          </p:nvSpPr>
          <p:spPr>
            <a:xfrm>
              <a:off x="9269512" y="4082321"/>
              <a:ext cx="7744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ভূমি</a:t>
              </a:r>
              <a:endParaRPr lang="en-US" sz="32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V="1">
              <a:off x="9971120" y="4313827"/>
              <a:ext cx="36576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H="1">
              <a:off x="8982632" y="4295898"/>
              <a:ext cx="36576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44" y="1359157"/>
            <a:ext cx="5692835" cy="378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0603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4237" y="635383"/>
            <a:ext cx="7341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এসো আমরা একটি ভিডিও দেখি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3949505" y="1939363"/>
          <a:ext cx="3530991" cy="2979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49505" y="1939363"/>
                        <a:ext cx="3530991" cy="2979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3777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6534" y="633680"/>
            <a:ext cx="9236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এসো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আমরা আরও একটি ভিডিও দেখি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4338067" y="2257652"/>
          <a:ext cx="2753866" cy="2342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38067" y="2257652"/>
                        <a:ext cx="2753866" cy="23426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06639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3294" y="533463"/>
            <a:ext cx="2683413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দলগত কাজ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73" y="1842264"/>
            <a:ext cx="4220302" cy="35340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70803" y="5538353"/>
                <a:ext cx="1088839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18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মিটার লম্বা একট মই একটি দেওয়ালের ছাদ বরাবর ঠেস দিয়ে ভূমির সঙ্গে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45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কোণ উৎপন্ন করে। দেওয়ালটির উচ্চতা নির্ণয় কর।</a:t>
                </a:r>
                <a:endParaRPr lang="en-US" sz="3200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803" y="5538353"/>
                <a:ext cx="10888394" cy="1077218"/>
              </a:xfrm>
              <a:prstGeom prst="rect">
                <a:avLst/>
              </a:prstGeom>
              <a:blipFill rotWithShape="0">
                <a:blip r:embed="rId3"/>
                <a:stretch>
                  <a:fillRect t="-6250" r="-1399" b="-19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517" y="1842263"/>
            <a:ext cx="6310852" cy="353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026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63208" y="407960"/>
            <a:ext cx="2303585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07966" y="1905506"/>
                <a:ext cx="735058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১। দূরত্ব ও উচ্চতা কাকে বলে?</a:t>
                </a:r>
              </a:p>
              <a:p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২। সংক্ষেপে ভূ-রেখা,ঊর্ধ্বরেখা,উল্লম্বতল,উন্নতি কোণ ও অবনতি কোণ ব্যাখ্যা কর।</a:t>
                </a:r>
              </a:p>
              <a:p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৩। একটি টাওয়ারের পাদদেশ থেকে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50</m:t>
                    </m:r>
                  </m:oMath>
                </a14:m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মিটার দূরে ভূতলস্থ কোনো বিন্দুতে টাওয়ারের শীর্ষের উন্নতি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30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হলে,টাওয়ারের উচ্চতা নির্ণয় কর</a:t>
                </a:r>
                <a:r>
                  <a:rPr lang="en-US" sz="32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।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66" y="1905506"/>
                <a:ext cx="7350580" cy="3046988"/>
              </a:xfrm>
              <a:prstGeom prst="rect">
                <a:avLst/>
              </a:prstGeom>
              <a:blipFill rotWithShape="0">
                <a:blip r:embed="rId2"/>
                <a:stretch>
                  <a:fillRect l="-2156" t="-2605" b="-6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036" y="407960"/>
            <a:ext cx="3643746" cy="242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328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83380" y="407960"/>
            <a:ext cx="3063241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বাড়ির কাজ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463" y="4067970"/>
            <a:ext cx="10665074" cy="2451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51" y="901656"/>
            <a:ext cx="3546764" cy="354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623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53796" y="4459244"/>
            <a:ext cx="4037427" cy="206210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শ্রেণিঃ ১০ম</a:t>
            </a:r>
          </a:p>
          <a:p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বিষয়ঃ গণিত</a:t>
            </a:r>
          </a:p>
          <a:p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অধ্যায়ঃ ১০</a:t>
            </a:r>
          </a:p>
          <a:p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তারিখঃ ০২/১০/২০২১খ্রিঃ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3719" y="4459454"/>
            <a:ext cx="4037427" cy="206210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মোঃ মিজানুর রহমান</a:t>
            </a:r>
          </a:p>
          <a:p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সিনিয়র শিক্ষক(গণিত)</a:t>
            </a:r>
          </a:p>
          <a:p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বেতদিঘী উচ্চ বিদ্যালয়</a:t>
            </a:r>
          </a:p>
          <a:p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ফুলবাড়ী,দিনাজপুর।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426613" y="2342277"/>
            <a:ext cx="576775" cy="4199203"/>
            <a:chOff x="5479370" y="1807702"/>
            <a:chExt cx="576775" cy="4199203"/>
          </a:xfrm>
        </p:grpSpPr>
        <p:sp>
          <p:nvSpPr>
            <p:cNvPr id="4" name="Can 3"/>
            <p:cNvSpPr/>
            <p:nvPr/>
          </p:nvSpPr>
          <p:spPr>
            <a:xfrm>
              <a:off x="5683348" y="2504049"/>
              <a:ext cx="182880" cy="3502856"/>
            </a:xfrm>
            <a:prstGeom prst="can">
              <a:avLst/>
            </a:prstGeom>
            <a:gradFill>
              <a:gsLst>
                <a:gs pos="0">
                  <a:srgbClr val="00B050"/>
                </a:gs>
                <a:gs pos="28000">
                  <a:srgbClr val="FF0000"/>
                </a:gs>
                <a:gs pos="64000">
                  <a:srgbClr val="00B0F0"/>
                </a:gs>
                <a:gs pos="100000">
                  <a:srgbClr val="7030A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ardrop 4"/>
            <p:cNvSpPr/>
            <p:nvPr/>
          </p:nvSpPr>
          <p:spPr>
            <a:xfrm rot="8067032">
              <a:off x="5486404" y="1800668"/>
              <a:ext cx="562708" cy="576775"/>
            </a:xfrm>
            <a:prstGeom prst="teardrop">
              <a:avLst/>
            </a:prstGeom>
            <a:solidFill>
              <a:srgbClr val="FFFF00"/>
            </a:solidFill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688058" y="858125"/>
            <a:ext cx="2053884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050" y="320044"/>
            <a:ext cx="3200613" cy="40729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B5CAFF"/>
              </a:clrFrom>
              <a:clrTo>
                <a:srgbClr val="B5CA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467" y="316599"/>
            <a:ext cx="3161567" cy="40046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064142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3632" y="337620"/>
            <a:ext cx="2542737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58" y="1143000"/>
            <a:ext cx="816428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6594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382" y="284019"/>
            <a:ext cx="7883236" cy="6289963"/>
          </a:xfrm>
          <a:prstGeom prst="rect">
            <a:avLst/>
          </a:prstGeom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330036" y="443345"/>
            <a:ext cx="8825346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গাড়ীটি যে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পথ অতিক্রম করছে তা হল-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1232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685800"/>
            <a:ext cx="4572000" cy="5486400"/>
          </a:xfrm>
          <a:prstGeom prst="rect">
            <a:avLst/>
          </a:prstGeom>
          <a:ln>
            <a:noFill/>
          </a:ln>
        </p:spPr>
      </p:pic>
      <p:cxnSp>
        <p:nvCxnSpPr>
          <p:cNvPr id="4" name="Straight Connector 3"/>
          <p:cNvCxnSpPr/>
          <p:nvPr/>
        </p:nvCxnSpPr>
        <p:spPr>
          <a:xfrm>
            <a:off x="2334491" y="755075"/>
            <a:ext cx="676101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334491" y="6144492"/>
            <a:ext cx="676101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Up-Down Arrow 10"/>
          <p:cNvSpPr/>
          <p:nvPr/>
        </p:nvSpPr>
        <p:spPr>
          <a:xfrm>
            <a:off x="7869641" y="791791"/>
            <a:ext cx="182880" cy="5302129"/>
          </a:xfrm>
          <a:prstGeom prst="upDownArrow">
            <a:avLst/>
          </a:prstGeom>
          <a:solidFill>
            <a:srgbClr val="7030A0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038665" y="3136613"/>
            <a:ext cx="1617953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5 মিটার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4032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2291" y="3075057"/>
            <a:ext cx="3865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latin typeface="Kalpurush" panose="02000600000000000000" pitchFamily="2" charset="0"/>
                <a:cs typeface="Kalpurush" panose="02000600000000000000" pitchFamily="2" charset="0"/>
              </a:rPr>
              <a:t>দূরত্ব ও উচ্চতা</a:t>
            </a:r>
          </a:p>
        </p:txBody>
      </p:sp>
    </p:spTree>
    <p:extLst>
      <p:ext uri="{BB962C8B-B14F-4D97-AF65-F5344CB8AC3E}">
        <p14:creationId xmlns:p14="http://schemas.microsoft.com/office/powerpoint/2010/main" val="37572721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2531" y="515534"/>
            <a:ext cx="2584939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941" y="2228672"/>
            <a:ext cx="10936941" cy="224676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এই পাঠ শেষে শিক্ষার্থীরা---</a:t>
            </a:r>
          </a:p>
          <a:p>
            <a:pPr algn="just"/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১. দূরত্ব ও উচ্চতার সংজ্ঞা দিতে পারবে;</a:t>
            </a:r>
          </a:p>
          <a:p>
            <a:pPr algn="just"/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২. ভূ-রেখা,ঊর্ধ্বরেখা,উল্লম্বতল,উন্নতিকোণ ও অবনতি কোণ ব্যাখ্যা করতে পারবে;</a:t>
            </a:r>
          </a:p>
          <a:p>
            <a:pPr algn="just"/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৩. ত্রিকোণমিতির সাহায্যে দূরত্ব ও উচ্চতা বিষয়ক গাণিতিক সমস্যা সমাধান করতে পারবে।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8002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0927" y="5866276"/>
            <a:ext cx="8368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উচ্চতাঃ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কোনো বস্তুর উল্লম্বদিকের মান হল উচ্চতা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753" y="1143000"/>
            <a:ext cx="6870495" cy="4572000"/>
          </a:xfrm>
          <a:prstGeom prst="rect">
            <a:avLst/>
          </a:prstGeom>
          <a:ln>
            <a:noFill/>
          </a:ln>
        </p:spPr>
      </p:pic>
      <p:sp>
        <p:nvSpPr>
          <p:cNvPr id="4" name="Up-Down Arrow 3"/>
          <p:cNvSpPr/>
          <p:nvPr/>
        </p:nvSpPr>
        <p:spPr>
          <a:xfrm>
            <a:off x="6636326" y="1454727"/>
            <a:ext cx="207819" cy="4260273"/>
          </a:xfrm>
          <a:prstGeom prst="up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5565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389" y="5997099"/>
            <a:ext cx="10865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দূরত্বঃ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কোনো নির্দিষ্ট স্থান থেকে বস্তুটির আনুভূমিক দূরত্ব হল তার দূরত্ব।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471" y="1143000"/>
            <a:ext cx="7126022" cy="4572000"/>
          </a:xfrm>
          <a:prstGeom prst="rect">
            <a:avLst/>
          </a:prstGeom>
        </p:spPr>
      </p:pic>
      <p:sp>
        <p:nvSpPr>
          <p:cNvPr id="5" name="Left-Right Arrow 4"/>
          <p:cNvSpPr/>
          <p:nvPr/>
        </p:nvSpPr>
        <p:spPr>
          <a:xfrm rot="21132974">
            <a:off x="2125610" y="3809189"/>
            <a:ext cx="7163631" cy="209637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00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255" y="5800312"/>
            <a:ext cx="11097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চিত্রে ABC সমকোণী ত্রিভুজে উচ্চতা AB=h একক এবং দূরত্ব BC=x একক। 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325610" y="1201727"/>
            <a:ext cx="6778781" cy="4454546"/>
            <a:chOff x="2138282" y="454658"/>
            <a:chExt cx="6778781" cy="4454546"/>
          </a:xfrm>
        </p:grpSpPr>
        <p:grpSp>
          <p:nvGrpSpPr>
            <p:cNvPr id="4" name="Group 3"/>
            <p:cNvGrpSpPr/>
            <p:nvPr/>
          </p:nvGrpSpPr>
          <p:grpSpPr>
            <a:xfrm>
              <a:off x="2138282" y="454658"/>
              <a:ext cx="6778781" cy="4188529"/>
              <a:chOff x="6705494" y="1708406"/>
              <a:chExt cx="4079375" cy="4373196"/>
            </a:xfrm>
          </p:grpSpPr>
          <p:sp>
            <p:nvSpPr>
              <p:cNvPr id="7" name="Right Triangle 6"/>
              <p:cNvSpPr/>
              <p:nvPr/>
            </p:nvSpPr>
            <p:spPr>
              <a:xfrm flipH="1">
                <a:off x="7005711" y="2208626"/>
                <a:ext cx="3362178" cy="3671669"/>
              </a:xfrm>
              <a:prstGeom prst="rtTriangle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0291883" y="1708406"/>
                <a:ext cx="372794" cy="46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705494" y="5619936"/>
                <a:ext cx="372794" cy="46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C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0412075" y="5591801"/>
                <a:ext cx="3727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B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8250258" y="2393656"/>
              <a:ext cx="6194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55365" y="4447539"/>
              <a:ext cx="6194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x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13162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512</TotalTime>
  <Words>406</Words>
  <Application>Microsoft Office PowerPoint</Application>
  <PresentationFormat>Custom</PresentationFormat>
  <Paragraphs>53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Kalpurush</vt:lpstr>
      <vt:lpstr>Nikosh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Mizanur Rahman</dc:creator>
  <cp:lastModifiedBy>Md. Mizanur Rahman</cp:lastModifiedBy>
  <cp:revision>167</cp:revision>
  <dcterms:created xsi:type="dcterms:W3CDTF">2021-09-21T11:02:42Z</dcterms:created>
  <dcterms:modified xsi:type="dcterms:W3CDTF">2021-10-02T13:37:36Z</dcterms:modified>
</cp:coreProperties>
</file>