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531" r:id="rId2"/>
    <p:sldId id="370" r:id="rId3"/>
    <p:sldId id="512" r:id="rId4"/>
    <p:sldId id="527" r:id="rId5"/>
    <p:sldId id="528" r:id="rId6"/>
    <p:sldId id="529" r:id="rId7"/>
    <p:sldId id="513" r:id="rId8"/>
    <p:sldId id="522" r:id="rId9"/>
    <p:sldId id="532" r:id="rId10"/>
    <p:sldId id="533" r:id="rId11"/>
    <p:sldId id="534" r:id="rId12"/>
    <p:sldId id="535" r:id="rId13"/>
    <p:sldId id="536" r:id="rId14"/>
    <p:sldId id="537" r:id="rId15"/>
    <p:sldId id="539" r:id="rId16"/>
    <p:sldId id="358" r:id="rId17"/>
    <p:sldId id="359" r:id="rId18"/>
    <p:sldId id="360" r:id="rId19"/>
    <p:sldId id="361" r:id="rId20"/>
    <p:sldId id="5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3T02:31:14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14387 8285 0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3T02:31:16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15379 8310 0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9D4F-8640-4360-864B-E1FAE564A9C0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E00B-732F-45B8-8E54-1A4D8EA67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A4BE0-47A7-4656-9E5C-05B9218005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8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ECA7-A7CE-4F4F-A86A-84A0F58FFD54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D475-AC6C-482E-B3E7-64660891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5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29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GB" sz="6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1504335"/>
            <a:ext cx="8981768" cy="47932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3064" y="427703"/>
            <a:ext cx="11031793" cy="1076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GB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B9F572-EDF8-4361-81EB-C4D02894064F}"/>
              </a:ext>
            </a:extLst>
          </p:cNvPr>
          <p:cNvSpPr txBox="1"/>
          <p:nvPr/>
        </p:nvSpPr>
        <p:spPr>
          <a:xfrm>
            <a:off x="1034232" y="887017"/>
            <a:ext cx="102177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(৫২৫)</a:t>
            </a:r>
            <a:r>
              <a:rPr lang="en-US" sz="4000" baseline="-2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	 (৫২৫)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(? 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৫	         ২	     ৫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০১০১ 	  ০০১০ ০১০১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(৫২৫)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(০১০১ ০০১০ ০১০১)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800086-A4D3-41AE-91DD-2A0385860424}"/>
              </a:ext>
            </a:extLst>
          </p:cNvPr>
          <p:cNvSpPr txBox="1"/>
          <p:nvPr/>
        </p:nvSpPr>
        <p:spPr>
          <a:xfrm>
            <a:off x="787383" y="700920"/>
            <a:ext cx="1062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(৩৯৬)</a:t>
            </a:r>
            <a:r>
              <a:rPr lang="en-US" sz="4000" b="1" baseline="-25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BD986D-5EF7-4985-825B-D2D0A2BC3093}"/>
              </a:ext>
            </a:extLst>
          </p:cNvPr>
          <p:cNvSpPr txBox="1"/>
          <p:nvPr/>
        </p:nvSpPr>
        <p:spPr>
          <a:xfrm>
            <a:off x="1227264" y="1645215"/>
            <a:ext cx="97432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 (৩৯৬)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(? 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(৩৯৬)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	  ৩	  ৯        ৬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০০১১  ১০০১ ০১১০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(৩৯৬)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(০০১১১০০১০১১০)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92B876-6E03-48B0-9624-0C43BD4C406D}"/>
              </a:ext>
            </a:extLst>
          </p:cNvPr>
          <p:cNvSpPr txBox="1"/>
          <p:nvPr/>
        </p:nvSpPr>
        <p:spPr>
          <a:xfrm>
            <a:off x="831274" y="752552"/>
            <a:ext cx="10958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(১০০০০১১১০০১১)</a:t>
            </a:r>
            <a:r>
              <a:rPr lang="en-US" sz="4000" baseline="-2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8CD0E4-D474-462A-A78D-E42F1A1DAA8C}"/>
              </a:ext>
            </a:extLst>
          </p:cNvPr>
          <p:cNvSpPr txBox="1"/>
          <p:nvPr/>
        </p:nvSpPr>
        <p:spPr>
          <a:xfrm>
            <a:off x="1288473" y="1905506"/>
            <a:ext cx="101692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(১০০০০১১১০০১১)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=(?)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= ১০০০  ০১১১   ০০১১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৮ 	    ৭	      ৩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(১০০০০১১১০০১১)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(৮৭৩)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9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B3616-CBF3-40F1-AB92-C6ACBA9EC41D}"/>
              </a:ext>
            </a:extLst>
          </p:cNvPr>
          <p:cNvSpPr txBox="1"/>
          <p:nvPr/>
        </p:nvSpPr>
        <p:spPr>
          <a:xfrm>
            <a:off x="1394113" y="605043"/>
            <a:ext cx="10409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(৫৬)</a:t>
            </a:r>
            <a:r>
              <a:rPr lang="en-US" sz="4000" b="1" baseline="-25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3654E5-4A7D-4152-B81E-327E4BA49C82}"/>
              </a:ext>
            </a:extLst>
          </p:cNvPr>
          <p:cNvSpPr txBox="1"/>
          <p:nvPr/>
        </p:nvSpPr>
        <p:spPr>
          <a:xfrm>
            <a:off x="1394113" y="1436371"/>
            <a:ext cx="101129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(৫৬)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৫ × ৮</a:t>
            </a:r>
            <a:r>
              <a:rPr lang="en-US" sz="36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৬ × ৮</a:t>
            </a:r>
            <a:r>
              <a:rPr lang="en-US" sz="36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  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× ৮ + ৬ × ১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+ ৬ = (৪৬)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(৪৬)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      ৬	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০১০০  ০১১০	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= (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০১০০০১১০)</a:t>
            </a:r>
            <a:r>
              <a:rPr lang="en-US" sz="36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(৫৬)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(০১০০০১১০)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</a:p>
        </p:txBody>
      </p:sp>
    </p:spTree>
    <p:extLst>
      <p:ext uri="{BB962C8B-B14F-4D97-AF65-F5344CB8AC3E}">
        <p14:creationId xmlns:p14="http://schemas.microsoft.com/office/powerpoint/2010/main" val="37697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C381D8-2FD2-4590-9891-1CF60193CD3E}"/>
              </a:ext>
            </a:extLst>
          </p:cNvPr>
          <p:cNvSpPr txBox="1"/>
          <p:nvPr/>
        </p:nvSpPr>
        <p:spPr>
          <a:xfrm>
            <a:off x="1234785" y="812861"/>
            <a:ext cx="1063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(১১০১)</a:t>
            </a:r>
            <a:r>
              <a:rPr lang="en-US" sz="4000" b="1" baseline="-25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813947-4DC7-487C-BDCB-2EA7521490AD}"/>
              </a:ext>
            </a:extLst>
          </p:cNvPr>
          <p:cNvSpPr txBox="1"/>
          <p:nvPr/>
        </p:nvSpPr>
        <p:spPr>
          <a:xfrm>
            <a:off x="1361207" y="1741300"/>
            <a:ext cx="97224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	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(১১০১)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 × ২</a:t>
            </a:r>
            <a:r>
              <a:rPr lang="en-US" sz="4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১ × ২</a:t>
            </a:r>
            <a:r>
              <a:rPr lang="en-US" sz="4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০ × ২</a:t>
            </a:r>
            <a:r>
              <a:rPr lang="en-US" sz="4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১ × ২</a:t>
            </a:r>
            <a:r>
              <a:rPr lang="en-US" sz="4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+ ৪ + ০ + ১ = (১৩)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(১৩)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(০০০১ ০০১১)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(১১০১)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(০০০১ ০০১১)</a:t>
            </a:r>
            <a:r>
              <a:rPr 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</a:p>
        </p:txBody>
      </p:sp>
    </p:spTree>
    <p:extLst>
      <p:ext uri="{BB962C8B-B14F-4D97-AF65-F5344CB8AC3E}">
        <p14:creationId xmlns:p14="http://schemas.microsoft.com/office/powerpoint/2010/main" val="2857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666214" cy="704629"/>
          </a:xfrm>
        </p:spPr>
        <p:txBody>
          <a:bodyPr>
            <a:normAutofit/>
          </a:bodyPr>
          <a:lstStyle/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বিসিডি কোড ও বাইনারি কোডের মধ্যে পার্থক্য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29" y="1181399"/>
            <a:ext cx="6408329" cy="5762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বিসিডি কোড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91729" y="1969474"/>
                <a:ext cx="6408329" cy="4411853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বিসিডি কোড কোন সংখ্যা পদ্ধতি নয়।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এটা দশমিক সংখ্যা পদ্ধতির সংখ্যাকে বিসিডি কোডে প্রকাশ করা খুব সহজ।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শুধুমাত্র ০ থেকে ৯ পর্যন্ত দশমিক সংখ্যার বাইনারি সমতুল্য সংখ্যাকে মনে রাখলেই যেকোন হিসাব সম্পন্ন করা যায়।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কোন সংখ্যাকে বিসিডি কোডে প্রকাশের জন্য বেশী বিট লাগে।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এটা দশমিক পদ্ধতির সংখ্যাকে বাইনারি সংখ্যায় প্রকাশের জন্য ব্যবহৃত হয়।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৬। উদাহরণঃ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১৩৭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১০</m:t>
                        </m:r>
                      </m:sub>
                    </m:sSub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বিসিডি কোড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০০০১০০১১০১১১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1729" y="1969474"/>
                <a:ext cx="6408329" cy="4411853"/>
              </a:xfrm>
              <a:blipFill>
                <a:blip r:embed="rId2"/>
                <a:stretch>
                  <a:fillRect l="-1328" t="-1515" r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2104" y="1143241"/>
            <a:ext cx="4958335" cy="576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কোড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032105" y="1969475"/>
                <a:ext cx="4958334" cy="441185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বাইনারি কোড একটি সংখ্যা পদ্ধতি। 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দশমিক সংখ্যাকে বাইনারি সংখ্যায় প্রকাশ করা কঠিন। 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বাইনারি কোডে হিসেবের প্রয়োজন হয়। 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কোনো সংখ্যাকে বাইনারিতে প্রকাশের জন্য কম বিট লাগে। 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এ সংখ্যা পদ্ধতিতে কেবল মাত্র দুটি(০,১)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ব্যবহৃত হয়।</a:t>
                </a:r>
              </a:p>
              <a:p>
                <a:pPr marL="0" indent="0">
                  <a:buNone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১৩৭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১০</m:t>
                        </m:r>
                      </m:sub>
                    </m:sSub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সমতুল্য বাইনারি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১০০০১০০১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b>
                    </m:sSub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032105" y="1969475"/>
                <a:ext cx="4958334" cy="4411852"/>
              </a:xfrm>
              <a:blipFill>
                <a:blip r:embed="rId3"/>
                <a:stretch>
                  <a:fillRect l="-1840" t="-1515" r="-9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4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6183988" y="3647659"/>
            <a:ext cx="2731190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ঘ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৮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6183987" y="2591326"/>
            <a:ext cx="253693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খ. ২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227484" y="2591325"/>
            <a:ext cx="268769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খ. ২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6183988" y="3647658"/>
            <a:ext cx="2731190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ঘ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৮ 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872987" y="1877176"/>
            <a:ext cx="7042190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S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SG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S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বিটের</a:t>
            </a:r>
            <a:r>
              <a:rPr lang="en-S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853946" y="2664313"/>
            <a:ext cx="2827236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১৬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853946" y="3670155"/>
            <a:ext cx="2827236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গ. ৪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813191" y="3670154"/>
            <a:ext cx="2908745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গ. ৪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872987" y="2664313"/>
            <a:ext cx="2808195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3000" b="1" dirty="0" smtClean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১৬</a:t>
            </a:r>
            <a:endParaRPr lang="en-US" sz="3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0C30362C-1D44-422C-A78D-DC53A42522D6}"/>
                  </a:ext>
                </a:extLst>
              </p14:cNvPr>
              <p14:cNvContentPartPr/>
              <p14:nvPr/>
            </p14:nvContentPartPr>
            <p14:xfrm>
              <a:off x="5179320" y="298260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C30362C-1D44-422C-A78D-DC53A42522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3480" y="29192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EC22DA91-17DF-4A9D-85EB-C5366FE09DA4}"/>
                  </a:ext>
                </a:extLst>
              </p14:cNvPr>
              <p14:cNvContentPartPr/>
              <p14:nvPr/>
            </p14:nvContentPartPr>
            <p14:xfrm>
              <a:off x="5536440" y="299160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22DA91-17DF-4A9D-85EB-C5366FE09D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0600" y="292824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3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  <p:extLst mod="1">
    <p:ext uri="{E180D4A7-C9FB-4DFB-919C-405C955672EB}">
      <p14:showEvtLst xmlns:p14="http://schemas.microsoft.com/office/powerpoint/2010/main">
        <p14:triggerEvt type="onClick" time="6901" objId="8"/>
        <p14:triggerEvt type="onClick" time="8934" objId="4"/>
        <p14:triggerEvt type="onClick" time="10110" objId="3"/>
        <p14:triggerEvt type="onClick" time="11350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499669" y="961745"/>
            <a:ext cx="5887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5000" b="1" u="sng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দলীয়</a:t>
            </a:r>
            <a:r>
              <a:rPr lang="en-US" sz="5000" b="1" u="sng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u="sng" dirty="0" err="1" smtClean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endParaRPr lang="en-US" sz="5000" b="1" u="sng" dirty="0">
              <a:ln w="11430"/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295139" y="3064776"/>
            <a:ext cx="9240934" cy="134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(৯৭৫)</a:t>
            </a:r>
            <a:r>
              <a:rPr lang="en-US" sz="4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Codeএ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0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86283" y="3251597"/>
            <a:ext cx="70681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endParaRPr lang="bn-BD" sz="3600" dirty="0">
              <a:latin typeface="SolaimanLipi" pitchFamily="2" charset="0"/>
              <a:ea typeface="Calibri" pitchFamily="34" charset="0"/>
              <a:cs typeface="SolaimanLipi" pitchFamily="2" charset="0"/>
            </a:endParaRPr>
          </a:p>
          <a:p>
            <a:pPr eaLnBrk="0" hangingPunct="0">
              <a:defRPr/>
            </a:pP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১. BCD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  <a:p>
            <a:pPr eaLnBrk="0" hangingPunct="0">
              <a:defRPr/>
            </a:pP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2.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বিসিডি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  <a:p>
            <a:pPr eaLnBrk="0" hangingPunct="0">
              <a:defRPr/>
            </a:pP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3</a:t>
            </a:r>
            <a:r>
              <a:rPr lang="en-US" sz="36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বিসিডি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১০০১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5" name="Cloud Callout 4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1412" y="360101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9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43322" y="616430"/>
            <a:ext cx="106894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6000" b="1" dirty="0" err="1" smtClean="0">
                <a:ln w="11430"/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বাড়ির</a:t>
            </a:r>
            <a:r>
              <a:rPr lang="en-US" sz="6000" b="1" dirty="0" smtClean="0">
                <a:ln w="11430"/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endParaRPr lang="en-US" sz="6000" b="1" dirty="0">
              <a:ln w="11430"/>
              <a:solidFill>
                <a:srgbClr val="0070C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22680B-F984-477F-9A09-2F7FF6C0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18" y="181138"/>
            <a:ext cx="4843975" cy="372759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517217" y="4574638"/>
            <a:ext cx="10633004" cy="1184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Code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Code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9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amdnurulla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3199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B24E43-3A3F-406C-B177-7301E9E7FE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403423-96C4-45B1-AD96-F7FAE037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2958" y="-2500953"/>
            <a:ext cx="6326081" cy="11859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A26A66-812D-47FA-9988-8E7A44280C39}"/>
              </a:ext>
            </a:extLst>
          </p:cNvPr>
          <p:cNvSpPr txBox="1"/>
          <p:nvPr/>
        </p:nvSpPr>
        <p:spPr>
          <a:xfrm>
            <a:off x="2442949" y="2279176"/>
            <a:ext cx="7710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ACABE-D596-459C-B65D-79ADBF0BB4BA}"/>
              </a:ext>
            </a:extLst>
          </p:cNvPr>
          <p:cNvSpPr txBox="1"/>
          <p:nvPr/>
        </p:nvSpPr>
        <p:spPr>
          <a:xfrm>
            <a:off x="176680" y="613596"/>
            <a:ext cx="8052920" cy="4677755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/>
              <a:t>পাঠ</a:t>
            </a:r>
            <a:r>
              <a:rPr lang="en-US" sz="5998" b="1" u="sng" dirty="0"/>
              <a:t> </a:t>
            </a:r>
            <a:r>
              <a:rPr lang="en-US" sz="5998" b="1" u="sng" dirty="0" err="1"/>
              <a:t>পরিচিতি</a:t>
            </a:r>
            <a:endParaRPr lang="en-US" sz="5998" b="1" u="sng" dirty="0"/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BCD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sz="179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4" y="551543"/>
            <a:ext cx="3667435" cy="47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716" y="197403"/>
            <a:ext cx="540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চলো কিছু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 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দেখি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2" descr="BCD Code, Excess-3 Code, 2421 Codes, Gray Code">
            <a:extLst>
              <a:ext uri="{FF2B5EF4-FFF2-40B4-BE49-F238E27FC236}">
                <a16:creationId xmlns:a16="http://schemas.microsoft.com/office/drawing/2014/main" xmlns="" id="{85171130-55EC-4F3F-954D-F94B84F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882"/>
            <a:ext cx="5551418" cy="29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CD-Code - Binary Coded Decimals">
            <a:extLst>
              <a:ext uri="{FF2B5EF4-FFF2-40B4-BE49-F238E27FC236}">
                <a16:creationId xmlns:a16="http://schemas.microsoft.com/office/drawing/2014/main" xmlns="" id="{D3791C66-04E5-41C3-89E4-AE3A0D1A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4" y="1326761"/>
            <a:ext cx="5523894" cy="371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051906" y="5921367"/>
            <a:ext cx="441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দেখলাম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8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7290" y="2796775"/>
            <a:ext cx="8816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922" y="900842"/>
            <a:ext cx="90616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50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0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0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306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848" y="1705396"/>
            <a:ext cx="81137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 পাঠ শেষে শিক্ষার্থীরা</a:t>
            </a:r>
            <a:r>
              <a:rPr lang="en-US" sz="4800" b="1" dirty="0">
                <a:ln w="11430"/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848" y="2567170"/>
            <a:ext cx="11092114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US" sz="35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বাইনারী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5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500" b="1" dirty="0" smtClean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8D2647-E0A3-48F0-856D-157BA2CC6633}"/>
              </a:ext>
            </a:extLst>
          </p:cNvPr>
          <p:cNvSpPr txBox="1"/>
          <p:nvPr/>
        </p:nvSpPr>
        <p:spPr>
          <a:xfrm>
            <a:off x="3825098" y="91361"/>
            <a:ext cx="393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/>
              <a:t>শিখনফল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1288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9A381F-E15D-46A7-AE0E-7F390DD2F0A1}"/>
              </a:ext>
            </a:extLst>
          </p:cNvPr>
          <p:cNvSpPr txBox="1"/>
          <p:nvPr/>
        </p:nvSpPr>
        <p:spPr>
          <a:xfrm>
            <a:off x="1061883" y="91068"/>
            <a:ext cx="592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দেখি-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70D385-48FC-43DB-864A-1C796D83181B}"/>
              </a:ext>
            </a:extLst>
          </p:cNvPr>
          <p:cNvSpPr txBox="1"/>
          <p:nvPr/>
        </p:nvSpPr>
        <p:spPr>
          <a:xfrm>
            <a:off x="7728155" y="6273225"/>
            <a:ext cx="4463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BCD Cod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6058" y="870750"/>
            <a:ext cx="9604400" cy="540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0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336" y="6648"/>
            <a:ext cx="1208754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বিসিডি (</a:t>
            </a:r>
            <a:r>
              <a:rPr lang="en-US" sz="44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BCD) </a:t>
            </a:r>
            <a:r>
              <a:rPr lang="bn-BD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endParaRPr lang="en-US" sz="44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4513" y="836712"/>
            <a:ext cx="11953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কোডের পূর্ণরুপ হলো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Binary Coded Decimal.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শুধুমাত্র দশমিক পদ্ধতির প্রতীকগুলোকে কোড করা হয়। দশমিক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প্রতিটি অংককে সমতুল্য বাইনারি সংখ্যা দ্বারা প্রকাশ করাকে বিসিডি কোড বলে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পদ্ধতির সংখ্যাকে বাইনারি সংখ্যায় প্রকাশের নিমিত্তে এই কোড ব্যবহৃত হয়। </a:t>
            </a:r>
            <a:endParaRPr lang="as-IN" sz="36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14" y="2996952"/>
            <a:ext cx="10867866" cy="34923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66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DB701D-4174-48D7-936F-CDAF463E4639}"/>
              </a:ext>
            </a:extLst>
          </p:cNvPr>
          <p:cNvSpPr txBox="1"/>
          <p:nvPr/>
        </p:nvSpPr>
        <p:spPr>
          <a:xfrm>
            <a:off x="324465" y="797256"/>
            <a:ext cx="1156273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উদাহরণ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(৩৪)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BCD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এনকোড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(০০১১০১০০)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  <a:p>
            <a:pPr>
              <a:lnSpc>
                <a:spcPct val="150000"/>
              </a:lnSpc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(৩৪)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বাইনারি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সমতুল্য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(১০০০১০)</a:t>
            </a:r>
            <a:r>
              <a:rPr 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  <a:p>
            <a:pPr>
              <a:lnSpc>
                <a:spcPct val="150000"/>
              </a:lnSpc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বাইনারি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  <a:p>
            <a:pPr>
              <a:lnSpc>
                <a:spcPct val="150000"/>
              </a:lnSpc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3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1860</TotalTime>
  <Words>495</Words>
  <Application>Microsoft Office PowerPoint</Application>
  <PresentationFormat>Widescreen</PresentationFormat>
  <Paragraphs>117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Kalpurush</vt:lpstr>
      <vt:lpstr>Nikosh</vt:lpstr>
      <vt:lpstr>NikoshBAN</vt:lpstr>
      <vt:lpstr>SolaimanLipi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বিসিডি কোড ও বাইনারি কোডের মধ্যে পার্থক্য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Ariful Islam</dc:creator>
  <cp:lastModifiedBy>Ayesha Siddiqua</cp:lastModifiedBy>
  <cp:revision>289</cp:revision>
  <dcterms:created xsi:type="dcterms:W3CDTF">2016-06-13T04:39:01Z</dcterms:created>
  <dcterms:modified xsi:type="dcterms:W3CDTF">2021-10-02T12:18:19Z</dcterms:modified>
</cp:coreProperties>
</file>