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  <p:sldMasterId id="2147483690" r:id="rId3"/>
    <p:sldMasterId id="2147483702" r:id="rId4"/>
    <p:sldMasterId id="2147483714" r:id="rId5"/>
    <p:sldMasterId id="2147483726" r:id="rId6"/>
    <p:sldMasterId id="2147483744" r:id="rId7"/>
  </p:sldMasterIdLst>
  <p:notesMasterIdLst>
    <p:notesMasterId r:id="rId30"/>
  </p:notesMasterIdLst>
  <p:sldIdLst>
    <p:sldId id="270" r:id="rId8"/>
    <p:sldId id="271" r:id="rId9"/>
    <p:sldId id="257" r:id="rId10"/>
    <p:sldId id="268" r:id="rId11"/>
    <p:sldId id="262" r:id="rId12"/>
    <p:sldId id="280" r:id="rId13"/>
    <p:sldId id="277" r:id="rId14"/>
    <p:sldId id="281" r:id="rId15"/>
    <p:sldId id="278" r:id="rId16"/>
    <p:sldId id="282" r:id="rId17"/>
    <p:sldId id="292" r:id="rId18"/>
    <p:sldId id="284" r:id="rId19"/>
    <p:sldId id="286" r:id="rId20"/>
    <p:sldId id="287" r:id="rId21"/>
    <p:sldId id="295" r:id="rId22"/>
    <p:sldId id="289" r:id="rId23"/>
    <p:sldId id="296" r:id="rId24"/>
    <p:sldId id="291" r:id="rId25"/>
    <p:sldId id="273" r:id="rId26"/>
    <p:sldId id="274" r:id="rId27"/>
    <p:sldId id="265" r:id="rId28"/>
    <p:sldId id="266" r:id="rId2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38" autoAdjust="0"/>
  </p:normalViewPr>
  <p:slideViewPr>
    <p:cSldViewPr>
      <p:cViewPr varScale="1">
        <p:scale>
          <a:sx n="70" d="100"/>
          <a:sy n="70" d="100"/>
        </p:scale>
        <p:origin x="90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cs typeface="Vrinda" pitchFamily="2" charset="0"/>
              </a:rPr>
              <a:t>লেখকের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এবং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অনুমতি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ছাড়া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প্রকাশকের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ব্যবহারকারীর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মাঝখানে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যে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বাধার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সৃষ্টি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করে</a:t>
            </a:r>
            <a:r>
              <a:rPr lang="en-US" baseline="0" dirty="0" smtClean="0">
                <a:cs typeface="Vrinda" pitchFamily="2" charset="0"/>
              </a:rPr>
              <a:t>, </a:t>
            </a:r>
            <a:r>
              <a:rPr lang="en-US" baseline="0" dirty="0" err="1" smtClean="0">
                <a:cs typeface="Vrinda" pitchFamily="2" charset="0"/>
              </a:rPr>
              <a:t>তা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হলো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dirty="0" smtClean="0">
                <a:latin typeface="+mn-lt"/>
                <a:cs typeface="Vrinda" pitchFamily="2" charset="0"/>
              </a:rPr>
              <a:t>।</a:t>
            </a:r>
            <a:r>
              <a:rPr lang="en-US" sz="1200" baseline="0" dirty="0" smtClean="0">
                <a:latin typeface="+mn-lt"/>
                <a:cs typeface="Vrinda" pitchFamily="2" charset="0"/>
              </a:rPr>
              <a:t> এ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39101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6966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86319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743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976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2608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52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6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0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4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4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42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1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57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9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85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14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86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2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35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0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0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7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588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67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688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21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48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9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6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6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17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55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62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161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7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6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1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9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15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1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20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8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375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3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01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47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88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956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97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74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58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39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2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2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716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9573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8744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2486201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70518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9703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30944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8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78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78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6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85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830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42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596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47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1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95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8411"/>
      </p:ext>
    </p:extLst>
  </p:cSld>
  <p:clrMapOvr>
    <a:masterClrMapping/>
  </p:clrMapOvr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230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35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11458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3275"/>
      </p:ext>
    </p:extLst>
  </p:cSld>
  <p:clrMapOvr>
    <a:masterClrMapping/>
  </p:clrMapOvr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9954"/>
      </p:ext>
    </p:extLst>
  </p:cSld>
  <p:clrMapOvr>
    <a:masterClrMapping/>
  </p:clrMapOvr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30173"/>
      </p:ext>
    </p:extLst>
  </p:cSld>
  <p:clrMapOvr>
    <a:masterClrMapping/>
  </p:clrMapOvr>
  <p:hf hdr="0" ft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93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4705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17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2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7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8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9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961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gi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524000" y="0"/>
            <a:ext cx="6438900" cy="29250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1673" y="6100818"/>
            <a:ext cx="3655168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21" y="2232017"/>
            <a:ext cx="6781800" cy="3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5"/>
          <p:cNvGrpSpPr/>
          <p:nvPr/>
        </p:nvGrpSpPr>
        <p:grpSpPr>
          <a:xfrm>
            <a:off x="685800" y="2286000"/>
            <a:ext cx="7924800" cy="3124200"/>
            <a:chOff x="685800" y="1600200"/>
            <a:chExt cx="7924800" cy="3124200"/>
          </a:xfrm>
        </p:grpSpPr>
        <p:pic>
          <p:nvPicPr>
            <p:cNvPr id="7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3"/>
            <a:srcRect l="10178" t="4071" r="20610" b="32824"/>
            <a:stretch>
              <a:fillRect/>
            </a:stretch>
          </p:blipFill>
          <p:spPr bwMode="auto">
            <a:xfrm>
              <a:off x="685800" y="1600200"/>
              <a:ext cx="3426544" cy="3124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112344" y="1752600"/>
              <a:ext cx="4498256" cy="2599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সৃজনশীল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কর্মের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কপি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অবৈধ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ইত্যাদি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বন্ধের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অধিকার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যে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সেটিকে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কপিরাইট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(Copyright)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বলে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9" name="Slide Number Placeholder 2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r>
              <a:rPr lang="en-US" sz="1800" b="1" dirty="0" smtClean="0"/>
              <a:t>10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3" y="2667000"/>
            <a:ext cx="7162800" cy="1371599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দোষী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1767"/>
            <a:ext cx="3302507" cy="4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02189" y="4926904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কবিতা-গল্প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আঁকা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অন্যজনের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বৃদ্ধিবৃত্তিক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নকল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উপার্জন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95591"/>
            <a:ext cx="111921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8620" y="381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pPr>
              <a:buNone/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</a:t>
            </a:r>
            <a:r>
              <a:rPr lang="as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ই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টের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তথ্য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88620" y="1226968"/>
            <a:ext cx="6164580" cy="3531136"/>
            <a:chOff x="388620" y="1226968"/>
            <a:chExt cx="8229600" cy="3531136"/>
          </a:xfrm>
        </p:grpSpPr>
        <p:pic>
          <p:nvPicPr>
            <p:cNvPr id="1026" name="Picture 2" descr="https://printingparadise.files.wordpress.com/2012/04/printing-pres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19030" r="1256" b="9335"/>
            <a:stretch/>
          </p:blipFill>
          <p:spPr bwMode="auto">
            <a:xfrm>
              <a:off x="388620" y="1226968"/>
              <a:ext cx="8229600" cy="296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8620" y="4267200"/>
              <a:ext cx="82296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মুদ্রন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আবিস্কারের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কপি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করাটা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সহজ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হয়েছে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73948" y="1226969"/>
            <a:ext cx="2165252" cy="3715988"/>
            <a:chOff x="3244948" y="3679720"/>
            <a:chExt cx="4738768" cy="3078256"/>
          </a:xfrm>
        </p:grpSpPr>
        <p:pic>
          <p:nvPicPr>
            <p:cNvPr id="9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4"/>
            <a:srcRect l="14249" t="48855" r="6361" b="4326"/>
            <a:stretch>
              <a:fillRect/>
            </a:stretch>
          </p:blipFill>
          <p:spPr bwMode="auto">
            <a:xfrm>
              <a:off x="3244948" y="3679720"/>
              <a:ext cx="4185631" cy="94040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244948" y="4746370"/>
              <a:ext cx="4738768" cy="2011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2400" dirty="0">
                  <a:latin typeface="Nikosh" pitchFamily="2" charset="0"/>
                  <a:cs typeface="Nikosh" pitchFamily="2" charset="0"/>
                </a:rPr>
                <a:t>তখন লেখকদের অধিকার সংরক্ষণের জন্য সর্বপ্রথম যুক্তরাজ্যে ১৬৬২ সালে কপিরাইট আইন পার্লামেন্টে প্রথম পাস করে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" y="4942957"/>
            <a:ext cx="6743700" cy="1520999"/>
            <a:chOff x="609600" y="4942957"/>
            <a:chExt cx="6743700" cy="1520999"/>
          </a:xfrm>
        </p:grpSpPr>
        <p:sp>
          <p:nvSpPr>
            <p:cNvPr id="8" name="Rectangle 7"/>
            <p:cNvSpPr/>
            <p:nvPr/>
          </p:nvSpPr>
          <p:spPr>
            <a:xfrm>
              <a:off x="609600" y="5105400"/>
              <a:ext cx="4572000" cy="10895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as-IN" sz="2400" dirty="0">
                  <a:solidFill>
                    <a:schemeClr val="accent2">
                      <a:lumMod val="75000"/>
                    </a:schemeClr>
                  </a:solidFill>
                  <a:latin typeface="Nikosh" pitchFamily="2" charset="0"/>
                  <a:cs typeface="Nikosh" pitchFamily="2" charset="0"/>
                </a:rPr>
                <a:t>সাধারণত এটি লেখক, শিল্পী, নাট্যকারের মৃত্যুর পর ৫০ থেকে ৭০ বছর পর্যন্ত বলবৎ থাকে, এমনকি ১০০ বছর পর্যন্ত হতে পারে</a:t>
              </a:r>
            </a:p>
          </p:txBody>
        </p:sp>
        <p:pic>
          <p:nvPicPr>
            <p:cNvPr id="2050" name="Picture 2" descr="http://dmasonline.org/wp-content/uploads/2015/01/commercial_law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b="20738"/>
            <a:stretch/>
          </p:blipFill>
          <p:spPr bwMode="auto">
            <a:xfrm>
              <a:off x="5410200" y="4942957"/>
              <a:ext cx="1943100" cy="1520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Slide Number Placeholder 2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1400" smtClean="0"/>
              <a:pPr>
                <a:defRPr/>
              </a:pPr>
              <a:t>13</a:t>
            </a:fld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802547" y="2057400"/>
            <a:ext cx="3847514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200" dirty="0">
                <a:latin typeface="Nikosh" pitchFamily="2" charset="0"/>
                <a:cs typeface="Nikosh" pitchFamily="2" charset="0"/>
              </a:rPr>
              <a:t>কোনো লেখক, শিল্পী, প্রোগ্রামার বা নাট্যকার ইচ্ছে করলে তার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সৃজনশীল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কর্মকে শর্তসাপেক্ষে সবার কপি করার জন্য উন্মুক্ত করে দিতে পারেন, এই দর্শনকে বলা হয় মুক্ত দর্শন বা ওপেন সোর্স ফিলসফি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6" name="Picture 4" descr="http://opensource.org/files/OSI-Affiliates-Slide-v1.3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6253" r="5691" b="4272"/>
          <a:stretch/>
        </p:blipFill>
        <p:spPr bwMode="auto">
          <a:xfrm>
            <a:off x="423789" y="2057400"/>
            <a:ext cx="3843411" cy="32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000" smtClean="0"/>
              <a:pPr>
                <a:defRPr/>
              </a:pPr>
              <a:t>14</a:t>
            </a:fld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9" name="Picture 3" descr="https://upload.wikimedia.org/wikipedia/commons/thumb/c/c4/License_icon-copyleft-88x31.svg/2000px-License_icon-copyleft-88x31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1" y="2165088"/>
            <a:ext cx="3287738" cy="16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" y="4143493"/>
            <a:ext cx="8229600" cy="193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44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কপিরাইটের একেবারে উল্টোটি হলো কপিলেফট, সৃজনশীল কর্মের স্রষ্টা সবাইকে এই কাজ কপি করার সানন্দ অনুমতি দিয়ে </a:t>
            </a:r>
            <a:r>
              <a:rPr lang="as-IN" sz="44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দিচ্ছেন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6719" y="1333624"/>
            <a:ext cx="3993401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কপিলেফট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Copyleft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)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400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0758" y="1371600"/>
            <a:ext cx="3525324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ওপেন সোর্স সফটওয়্যার</a:t>
            </a:r>
            <a:endParaRPr lang="en-US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101" name="Picture 5" descr="https://media.licdn.com/mpr/mpr/shrinknp_800_800/AAEAAQAAAAAAAAbCAAAAJDMxNmU2ZmVmLTU5ZjgtNDg1Ny1iZmI0LTk2NTZkMzRiYWY2N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687" y="1874838"/>
            <a:ext cx="2436495" cy="22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126" y="4210276"/>
            <a:ext cx="7990094" cy="259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মুক্ত দর্শনের আওতায় যে সফটওয়্যারগুলো প্রকাশিত হয় সেগুলোকে একত্রে মুক্ত সফটওয়্যার বা ওপেন সোর্স সফটওয়্যার বলা হয়। এই সফটওয়্যারগুলো সহজে একজন অন্যজনকে কপি করে দিতে পারে, ব্যবহারও করতে পারে।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400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8382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https://upload.wikimedia.org/wikipedia/commons/f/f2/LuMaxArt_Gold_Guys_With_Creative_Commons_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1872" r="10241" b="2296"/>
          <a:stretch/>
        </p:blipFill>
        <p:spPr bwMode="auto">
          <a:xfrm>
            <a:off x="3550738" y="1613999"/>
            <a:ext cx="1905363" cy="23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038600"/>
            <a:ext cx="8153763" cy="2709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আর কপিলেফটের মাঝখানে রয়েছে সৃজনী সাধারণ বা ক্রিয়েটিভ </a:t>
            </a:r>
            <a:r>
              <a:rPr lang="as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কমন্স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Creative Commons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সৃজনী সাধারণ লাইসেন্সের বিভিন্ন ক্যাটাগরিতে, কর্মস্রষ্টার কিছু কিছু অধিকার সংরক্ষিত হয়ে </a:t>
            </a:r>
            <a:r>
              <a:rPr lang="as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5741" y="1147819"/>
            <a:ext cx="2475358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3600" dirty="0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ক্রিয়েটিভ কমন্স</a:t>
            </a:r>
            <a:r>
              <a:rPr lang="en-US" sz="3600" dirty="0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1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1524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400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8382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4" name="Picture 4" descr="http://thenews-chronicle.com/wp-content/uploads/2015/11/Pirated-Books-612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16" y="2087563"/>
            <a:ext cx="3489961" cy="18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" y="4604657"/>
            <a:ext cx="8526780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 কোন সৃজনশীল কর্মের কপিরাইট ভঙ্গ করে সেটি পুনরুৎপাদন করা হয় তখন সেটিকে বলা হয় চোরাই </a:t>
            </a:r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Pirated</a:t>
            </a:r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8159" y="1221610"/>
            <a:ext cx="3310522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3600" dirty="0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চোরাই (</a:t>
            </a:r>
            <a:r>
              <a:rPr lang="en-US" sz="3600" dirty="0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Pirated</a:t>
            </a:r>
            <a:r>
              <a:rPr lang="as-IN" sz="3600" dirty="0">
                <a:solidFill>
                  <a:srgbClr val="99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dirty="0">
              <a:solidFill>
                <a:srgbClr val="99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400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5963" y="4722674"/>
            <a:ext cx="8559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পড়ালেখার কাজে আমরা কোনো বইয়ের যে ফটোকপি করি তা কপিরাইট আইন ভঙ্গ করে না। এরকম ব্যবহারকে বলা হয় ‘ফেয়ার ইউজ</a:t>
            </a:r>
            <a:r>
              <a:rPr lang="as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5891" y="1276798"/>
            <a:ext cx="2315057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44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ফেয়ার ইউজ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d7.freedomworks.org.s3.amazonaws.com/field/image/fair%20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29" y="2006342"/>
            <a:ext cx="3497580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304800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বিতর্ক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72" y="4735725"/>
            <a:ext cx="8458200" cy="903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দর্শন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বিকাশে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রাখে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000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46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মধ্য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বিতার্কিক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2514600"/>
            <a:ext cx="1676400" cy="6617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462480"/>
            <a:ext cx="1770036" cy="6617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3400" y="36576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বিতর্কের</a:t>
            </a:r>
            <a:r>
              <a:rPr lang="en-US" sz="36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বিষয়</a:t>
            </a:r>
            <a:endParaRPr lang="bn-BD" sz="36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800" kern="1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BD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lang="en-US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bn-BD" sz="24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b="1" u="sng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সুরেন মন্ডল</a:t>
            </a:r>
            <a:endParaRPr lang="en-US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1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(আইসিটি)</a:t>
            </a:r>
            <a:endParaRPr lang="en-US" sz="1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চরদৌলত খান মাধ্যমিক বালিকা বিদ্যালয়</a:t>
            </a:r>
            <a:endParaRPr lang="en-US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rgbClr val="7030A0"/>
                </a:solidFill>
                <a:latin typeface="Aharoni" panose="02010803020104030203" pitchFamily="2" charset="-79"/>
              </a:rPr>
              <a:t>surenmondal43@gmail.com</a:t>
            </a:r>
            <a:endParaRPr lang="en-US" sz="2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</a:t>
            </a:r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01739631843</a:t>
            </a:r>
            <a:endParaRPr lang="en-US" sz="2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23152" t="19333" r="52555" b="21436"/>
          <a:stretch>
            <a:fillRect/>
          </a:stretch>
        </p:blipFill>
        <p:spPr bwMode="auto">
          <a:xfrm>
            <a:off x="6629400" y="2220134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200"/>
                            </p:stCondLst>
                            <p:childTnLst>
                              <p:par>
                                <p:cTn id="7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700"/>
                            </p:stCondLst>
                            <p:childTnLst>
                              <p:par>
                                <p:cTn id="7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3200"/>
                            </p:stCondLst>
                            <p:childTnLst>
                              <p:par>
                                <p:cTn id="86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67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3505200"/>
          </a:xfrm>
        </p:spPr>
        <p:txBody>
          <a:bodyPr/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বলব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সফটওয়্যারের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পাইরেটেড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দেখে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000" smtClean="0"/>
              <a:pPr>
                <a:defRPr/>
              </a:pPr>
              <a:t>20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4800600"/>
            <a:ext cx="7315200" cy="1295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দর্শনের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আওতায়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দাও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2000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2" name="Picture 4" descr="http://www.computerjagat.org/wp-content/uploads/2012/03/OPEN-SOURCE-Vs-CLOSED-SOURCE-SOFTWARE-420x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619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372323"/>
            <a:ext cx="4343400" cy="205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7696200" y="60954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>
                    <a:tint val="75000"/>
                  </a:schemeClr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r>
              <a:rPr lang="en-US" sz="1200" dirty="0" smtClean="0"/>
              <a:t>22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997" y="1714430"/>
            <a:ext cx="4805149" cy="480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0537" y="1752600"/>
            <a:ext cx="8305800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72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endParaRPr lang="en-US" sz="7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55144"/>
            <a:ext cx="350996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15118" y="3266337"/>
            <a:ext cx="7467600" cy="226298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কপিরাইটের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8288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5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09600" y="2209800"/>
            <a:ext cx="1812605" cy="3005504"/>
            <a:chOff x="457200" y="1524000"/>
            <a:chExt cx="1812605" cy="3005504"/>
          </a:xfrm>
        </p:grpSpPr>
        <p:pic>
          <p:nvPicPr>
            <p:cNvPr id="14338" name="Picture 2" descr="http://www.picgifs.com/clip-art/activities/listening-to-music/clip-art-listening-to-music-88563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524000"/>
              <a:ext cx="1812605" cy="2362199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9600" y="4038600"/>
              <a:ext cx="112723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গান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1800" y="2057400"/>
            <a:ext cx="2514599" cy="3276600"/>
            <a:chOff x="2590801" y="1600200"/>
            <a:chExt cx="2514599" cy="3081704"/>
          </a:xfrm>
        </p:grpSpPr>
        <p:pic>
          <p:nvPicPr>
            <p:cNvPr id="14340" name="Picture 4" descr="http://blog.bdnews24.com/wp-content/uploads/2012/08/image_531_1191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1" y="1600200"/>
              <a:ext cx="2514599" cy="252412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048000" y="4191000"/>
              <a:ext cx="1531188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কবিতা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200" y="1752600"/>
            <a:ext cx="2286000" cy="3683456"/>
            <a:chOff x="5410200" y="1447800"/>
            <a:chExt cx="2286000" cy="3340843"/>
          </a:xfrm>
        </p:grpSpPr>
        <p:pic>
          <p:nvPicPr>
            <p:cNvPr id="14342" name="Picture 6" descr="https://upload.wikimedia.org/wikipedia/bn/thumb/7/77/Mukh_O_Mukhosh_DVD_Cover.jpg/220px-Mukh_O_Mukhosh_DVD_Cove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10200" y="1447800"/>
              <a:ext cx="2286000" cy="27432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715000" y="4343400"/>
              <a:ext cx="1608133" cy="445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সিনেমা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তৈরি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বুদ্ধিবৃত্তিক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সম্পদ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88620" y="1752601"/>
            <a:ext cx="2438400" cy="3157904"/>
            <a:chOff x="533400" y="1447800"/>
            <a:chExt cx="2438400" cy="3157904"/>
          </a:xfrm>
        </p:grpSpPr>
        <p:pic>
          <p:nvPicPr>
            <p:cNvPr id="38914" name="Picture 2" descr="http://www.clickntech.com/wp-content/uploads/2015/06/sketch-0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447800"/>
              <a:ext cx="2438400" cy="2514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914400" y="4114800"/>
              <a:ext cx="124745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আকাঁ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00401" y="1718896"/>
            <a:ext cx="2362200" cy="3081704"/>
            <a:chOff x="3200401" y="1447800"/>
            <a:chExt cx="2362200" cy="3081704"/>
          </a:xfrm>
        </p:grpSpPr>
        <p:pic>
          <p:nvPicPr>
            <p:cNvPr id="38916" name="Picture 4" descr="http://amadersangbad.com/wp-content/uploads/2013/11/amar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0401" y="1447800"/>
              <a:ext cx="2362200" cy="2514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657600" y="4038600"/>
              <a:ext cx="1313180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তোলা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78676" y="1718896"/>
            <a:ext cx="2755724" cy="3157904"/>
            <a:chOff x="5778676" y="1447800"/>
            <a:chExt cx="2755724" cy="3157904"/>
          </a:xfrm>
        </p:grpSpPr>
        <p:pic>
          <p:nvPicPr>
            <p:cNvPr id="38918" name="Picture 6" descr="https://encrypted-tbn1.gstatic.com/images?q=tbn:ANd9GcRwmHtKhT5Mw-c0xeEql4xjIOSi-YRPbolhY8BdHm9OI9u4JNw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8676" y="1447800"/>
              <a:ext cx="2755724" cy="25146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943600" y="4114800"/>
              <a:ext cx="23622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2000" y="5410200"/>
            <a:ext cx="762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নিজস্ব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মেধা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শ্রম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চিন্তা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অর্থ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38" name="AutoShape 2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ross 8"/>
          <p:cNvSpPr/>
          <p:nvPr/>
        </p:nvSpPr>
        <p:spPr bwMode="auto">
          <a:xfrm>
            <a:off x="2133600" y="3242896"/>
            <a:ext cx="685800" cy="609600"/>
          </a:xfrm>
          <a:prstGeom prst="plus">
            <a:avLst>
              <a:gd name="adj" fmla="val 3546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Cross 11"/>
          <p:cNvSpPr/>
          <p:nvPr/>
        </p:nvSpPr>
        <p:spPr bwMode="auto">
          <a:xfrm>
            <a:off x="4191000" y="3242896"/>
            <a:ext cx="685800" cy="609600"/>
          </a:xfrm>
          <a:prstGeom prst="plus">
            <a:avLst>
              <a:gd name="adj" fmla="val 35466"/>
            </a:avLst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2785696"/>
            <a:ext cx="1479892" cy="2167304"/>
            <a:chOff x="685800" y="1828800"/>
            <a:chExt cx="1479892" cy="2167304"/>
          </a:xfrm>
        </p:grpSpPr>
        <p:pic>
          <p:nvPicPr>
            <p:cNvPr id="14342" name="Picture 6" descr="http://cms.somewhereinblog.net/ciu/image/197470/xlarge/?token_id=6517dc75647e31712a2f80d1aa0407d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1828800"/>
              <a:ext cx="1381125" cy="13811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685800" y="3505200"/>
              <a:ext cx="147989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শ্রম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মেধা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709496"/>
            <a:ext cx="1295400" cy="2243504"/>
            <a:chOff x="2895600" y="1752600"/>
            <a:chExt cx="1295400" cy="2243504"/>
          </a:xfrm>
        </p:grpSpPr>
        <p:pic>
          <p:nvPicPr>
            <p:cNvPr id="14344" name="Picture 8" descr="http://s.techtunes.com.bd/tDrive/tuner/sopnochura/188284/021.jpg"/>
            <p:cNvPicPr>
              <a:picLocks noChangeAspect="1" noChangeArrowheads="1"/>
            </p:cNvPicPr>
            <p:nvPr/>
          </p:nvPicPr>
          <p:blipFill>
            <a:blip r:embed="rId5"/>
            <a:srcRect l="17094" r="24786" b="16729"/>
            <a:stretch>
              <a:fillRect/>
            </a:stretch>
          </p:blipFill>
          <p:spPr bwMode="auto">
            <a:xfrm>
              <a:off x="2895600" y="1752600"/>
              <a:ext cx="1295400" cy="18288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200400" y="3505200"/>
              <a:ext cx="71365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সময়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2785696"/>
            <a:ext cx="1752600" cy="2167304"/>
            <a:chOff x="5029200" y="1828800"/>
            <a:chExt cx="1752600" cy="2167304"/>
          </a:xfrm>
        </p:grpSpPr>
        <p:pic>
          <p:nvPicPr>
            <p:cNvPr id="14346" name="Picture 10" descr="http://www.obakkando.com/wp-content/uploads/2015/07/%E0%A6%AB%E0%A7%87%E0%A6%B8%E0%A6%AC%E0%A7%81%E0%A6%95%E0%A7%87-%E0%A6%AF%E0%A6%BE-%E0%A6%9A%E0%A6%BF%E0%A6%A8%E0%A7%8D%E0%A6%A4%E0%A6%BE-%E0%A6%95%E0%A6%B0%E0%A6%AC%E0%A7%87%E0%A6%A8-%E0%A6%B8%E0%A7%87%E0%A6%9F%E0%A6%BF%E0%A6%87-%E0%A6%B9%E0%A6%AC%E0%A7%87-%E0%A6%B8%E0%A7%8D%E0%A6%9F%E0%A7%8D%E0%A6%AF%E0%A6%BE%E0%A6%9F%E0%A6%BE%E0%A6%B8.jpg"/>
            <p:cNvPicPr>
              <a:picLocks noChangeAspect="1" noChangeArrowheads="1"/>
            </p:cNvPicPr>
            <p:nvPr/>
          </p:nvPicPr>
          <p:blipFill>
            <a:blip r:embed="rId6"/>
            <a:srcRect l="4000" t="4444" r="4000" b="6667"/>
            <a:stretch>
              <a:fillRect/>
            </a:stretch>
          </p:blipFill>
          <p:spPr bwMode="auto">
            <a:xfrm>
              <a:off x="5029200" y="1828800"/>
              <a:ext cx="1752600" cy="1524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486400" y="3505200"/>
              <a:ext cx="659155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চিন্তা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9" name="Equal 18"/>
          <p:cNvSpPr/>
          <p:nvPr/>
        </p:nvSpPr>
        <p:spPr bwMode="auto">
          <a:xfrm>
            <a:off x="6781800" y="3395296"/>
            <a:ext cx="609600" cy="457200"/>
          </a:xfrm>
          <a:prstGeom prst="mathEqual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467600" y="2785696"/>
            <a:ext cx="1371600" cy="2091104"/>
            <a:chOff x="7467600" y="1828800"/>
            <a:chExt cx="1371600" cy="2091104"/>
          </a:xfrm>
        </p:grpSpPr>
        <p:pic>
          <p:nvPicPr>
            <p:cNvPr id="14348" name="Picture 12" descr="https://encrypted-tbn0.gstatic.com/images?q=tbn:ANd9GcTU8YwpQ29l4sjel1LY6cvc5MkUYPepwB54NlbGNDaoauooIuVZag"/>
            <p:cNvPicPr>
              <a:picLocks noChangeAspect="1" noChangeArrowheads="1"/>
            </p:cNvPicPr>
            <p:nvPr/>
          </p:nvPicPr>
          <p:blipFill>
            <a:blip r:embed="rId7"/>
            <a:srcRect r="7285" b="8982"/>
            <a:stretch>
              <a:fillRect/>
            </a:stretch>
          </p:blipFill>
          <p:spPr bwMode="auto">
            <a:xfrm>
              <a:off x="7467600" y="1828800"/>
              <a:ext cx="1371600" cy="14478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7848600" y="3429000"/>
              <a:ext cx="506870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5800" y="1219200"/>
            <a:ext cx="7696200" cy="1389529"/>
            <a:chOff x="685800" y="1219200"/>
            <a:chExt cx="7696200" cy="1389529"/>
          </a:xfrm>
        </p:grpSpPr>
        <p:pic>
          <p:nvPicPr>
            <p:cNvPr id="14350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8"/>
            <a:srcRect l="10178" t="4071" r="20610" b="32824"/>
            <a:stretch>
              <a:fillRect/>
            </a:stretch>
          </p:blipFill>
          <p:spPr bwMode="auto">
            <a:xfrm>
              <a:off x="685800" y="1219200"/>
              <a:ext cx="1524000" cy="1389529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286000" y="1752600"/>
              <a:ext cx="6096000" cy="54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2000" y="4953000"/>
            <a:ext cx="7472121" cy="1438275"/>
            <a:chOff x="762000" y="4953000"/>
            <a:chExt cx="7472121" cy="1438275"/>
          </a:xfrm>
        </p:grpSpPr>
        <p:sp>
          <p:nvSpPr>
            <p:cNvPr id="26" name="TextBox 25"/>
            <p:cNvSpPr txBox="1"/>
            <p:nvPr/>
          </p:nvSpPr>
          <p:spPr>
            <a:xfrm>
              <a:off x="762000" y="5181600"/>
              <a:ext cx="5638800" cy="99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বিক্রয়ের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উপর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লভ্যাংশের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অংশ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পেয়ে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থাকেন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রয়্যালিটি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বাবদ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352" name="Picture 16" descr="http://www.shampratikdeshkal.com/assets/images/news_images/2015/11/11/taka_830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00800" y="4953000"/>
              <a:ext cx="1833321" cy="1438275"/>
            </a:xfrm>
            <a:prstGeom prst="rect">
              <a:avLst/>
            </a:prstGeom>
            <a:noFill/>
          </p:spPr>
        </p:pic>
      </p:grpSp>
      <p:sp>
        <p:nvSpPr>
          <p:cNvPr id="29" name="Slide Number Placeholder 2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r>
              <a:rPr lang="en-US" sz="1600" b="1" dirty="0" smtClean="0"/>
              <a:t>07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 bwMode="auto">
          <a:xfrm>
            <a:off x="1676400" y="3581400"/>
            <a:ext cx="762000" cy="3048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800600" y="3581400"/>
            <a:ext cx="762000" cy="304800"/>
          </a:xfrm>
          <a:prstGeom prst="rightArrow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95300" y="1118750"/>
            <a:ext cx="7734300" cy="1564640"/>
            <a:chOff x="495300" y="1118750"/>
            <a:chExt cx="7734300" cy="1564640"/>
          </a:xfrm>
        </p:grpSpPr>
        <p:pic>
          <p:nvPicPr>
            <p:cNvPr id="2050" name="Picture 2" descr="http://genesisblogs.com/wp-content/uploads/2014/05/yrjgh.png"/>
            <p:cNvPicPr>
              <a:picLocks noChangeAspect="1" noChangeArrowheads="1"/>
            </p:cNvPicPr>
            <p:nvPr/>
          </p:nvPicPr>
          <p:blipFill>
            <a:blip r:embed="rId3"/>
            <a:srcRect l="70299" t="5974" r="4243" b="63359"/>
            <a:stretch>
              <a:fillRect/>
            </a:stretch>
          </p:blipFill>
          <p:spPr bwMode="auto">
            <a:xfrm>
              <a:off x="495300" y="1118750"/>
              <a:ext cx="1371600" cy="156464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133600" y="1451811"/>
              <a:ext cx="60960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লোক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অনুমতি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ছাড়া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1" y="2743200"/>
            <a:ext cx="1600200" cy="2624504"/>
            <a:chOff x="457200" y="2743200"/>
            <a:chExt cx="1813317" cy="2624504"/>
          </a:xfrm>
        </p:grpSpPr>
        <p:pic>
          <p:nvPicPr>
            <p:cNvPr id="2052" name="Picture 4" descr="https://cdn.vectorstock.com/i/composite/51,56/hand-holding-a-book-vector-725156.jpg"/>
            <p:cNvPicPr>
              <a:picLocks noChangeAspect="1" noChangeArrowheads="1"/>
            </p:cNvPicPr>
            <p:nvPr/>
          </p:nvPicPr>
          <p:blipFill>
            <a:blip r:embed="rId4"/>
            <a:srcRect l="17158" r="18499"/>
            <a:stretch>
              <a:fillRect/>
            </a:stretch>
          </p:blipFill>
          <p:spPr bwMode="auto">
            <a:xfrm>
              <a:off x="457200" y="2743200"/>
              <a:ext cx="1256427" cy="20574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57200" y="4876800"/>
              <a:ext cx="1813317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সংগ্রহ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14600" y="2438400"/>
            <a:ext cx="2383407" cy="3250880"/>
            <a:chOff x="2514600" y="2590800"/>
            <a:chExt cx="2383407" cy="3250880"/>
          </a:xfrm>
        </p:grpSpPr>
        <p:pic>
          <p:nvPicPr>
            <p:cNvPr id="2056" name="Picture 8" descr="http://cliparts.co/cliparts/gie/Exd/gieExd4id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0800" y="2590800"/>
              <a:ext cx="2307207" cy="229552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2514600" y="4876800"/>
              <a:ext cx="2362200" cy="96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হুবহু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</a:p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নামে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ছাপিয়ে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5000" y="2667000"/>
            <a:ext cx="2743200" cy="2700704"/>
            <a:chOff x="5715000" y="2667000"/>
            <a:chExt cx="2743200" cy="2700704"/>
          </a:xfrm>
        </p:grpSpPr>
        <p:pic>
          <p:nvPicPr>
            <p:cNvPr id="2058" name="Picture 10" descr="https://encrypted-tbn3.gstatic.com/images?q=tbn:ANd9GcRaO9ACQrzBhfSukxqYI_ir7ygtLyFKNYzNP5JNwDqV0laR4Eme"/>
            <p:cNvPicPr>
              <a:picLocks noChangeAspect="1" noChangeArrowheads="1"/>
            </p:cNvPicPr>
            <p:nvPr/>
          </p:nvPicPr>
          <p:blipFill>
            <a:blip r:embed="rId6"/>
            <a:srcRect l="12051" t="11268" r="10148" b="16620"/>
            <a:stretch>
              <a:fillRect/>
            </a:stretch>
          </p:blipFill>
          <p:spPr bwMode="auto">
            <a:xfrm>
              <a:off x="5715000" y="2667000"/>
              <a:ext cx="2743200" cy="1905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867400" y="4876800"/>
              <a:ext cx="2194832" cy="49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বাজারে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বিক্রি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14400" y="5791200"/>
            <a:ext cx="73914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প্রকাশক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রয়্যালিটি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লভ্যাংশ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বঞ্চিত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10/2/2021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85800" y="1219200"/>
            <a:ext cx="7924800" cy="1389529"/>
            <a:chOff x="685800" y="1219200"/>
            <a:chExt cx="7924800" cy="1389529"/>
          </a:xfrm>
        </p:grpSpPr>
        <p:pic>
          <p:nvPicPr>
            <p:cNvPr id="7" name="Picture 14" descr="http://s3.amazonaws.com/somewherein/assets/images/thumbs/jol001_1352561232_2-305656_441744875873528_1768302989_n.jpg"/>
            <p:cNvPicPr>
              <a:picLocks noChangeAspect="1" noChangeArrowheads="1"/>
            </p:cNvPicPr>
            <p:nvPr/>
          </p:nvPicPr>
          <p:blipFill>
            <a:blip r:embed="rId3"/>
            <a:srcRect l="10178" t="4071" r="20610" b="32824"/>
            <a:stretch>
              <a:fillRect/>
            </a:stretch>
          </p:blipFill>
          <p:spPr bwMode="auto">
            <a:xfrm>
              <a:off x="685800" y="1219200"/>
              <a:ext cx="1524000" cy="1389529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286000" y="1752600"/>
              <a:ext cx="63246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প্রকাশ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" y="4419600"/>
            <a:ext cx="7772400" cy="1564640"/>
            <a:chOff x="533400" y="1219200"/>
            <a:chExt cx="7772400" cy="1564640"/>
          </a:xfrm>
        </p:grpSpPr>
        <p:pic>
          <p:nvPicPr>
            <p:cNvPr id="10" name="Picture 2" descr="http://genesisblogs.com/wp-content/uploads/2014/05/yrjgh.png"/>
            <p:cNvPicPr>
              <a:picLocks noChangeAspect="1" noChangeArrowheads="1"/>
            </p:cNvPicPr>
            <p:nvPr/>
          </p:nvPicPr>
          <p:blipFill>
            <a:blip r:embed="rId4"/>
            <a:srcRect l="70299" t="5974" r="4243" b="63359"/>
            <a:stretch>
              <a:fillRect/>
            </a:stretch>
          </p:blipFill>
          <p:spPr bwMode="auto">
            <a:xfrm>
              <a:off x="533400" y="1219200"/>
              <a:ext cx="1371600" cy="156464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209800" y="1447800"/>
              <a:ext cx="60960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একজন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লোক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একটি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লেখকের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অনুমতি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ছাড়া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নিয়ে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বাজারজাত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করেন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-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000" y="2743200"/>
            <a:ext cx="7179365" cy="1600200"/>
            <a:chOff x="762000" y="2743200"/>
            <a:chExt cx="7179365" cy="1600200"/>
          </a:xfrm>
        </p:grpSpPr>
        <p:pic>
          <p:nvPicPr>
            <p:cNvPr id="12290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5"/>
            <a:srcRect l="14249" t="48855" r="6361" b="4326"/>
            <a:stretch>
              <a:fillRect/>
            </a:stretch>
          </p:blipFill>
          <p:spPr bwMode="auto">
            <a:xfrm>
              <a:off x="762000" y="2895600"/>
              <a:ext cx="2454965" cy="14478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429000" y="3276600"/>
              <a:ext cx="1371600" cy="77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4800" dirty="0" err="1" smtClean="0">
                  <a:latin typeface="Nikosh" pitchFamily="2" charset="0"/>
                  <a:cs typeface="Nikosh" pitchFamily="2" charset="0"/>
                </a:rPr>
                <a:t>আইন</a:t>
              </a:r>
              <a:endParaRPr lang="en-US" sz="4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Picture 2" descr="https://lh5.ggpht.com/mz-hphzED4GqF6P-Nu8BMAitSq5dkImotls0RwDA_ylAdArssHDaX4-80ykjzmvoEK0=h900"/>
            <p:cNvPicPr>
              <a:picLocks noChangeAspect="1" noChangeArrowheads="1"/>
            </p:cNvPicPr>
            <p:nvPr/>
          </p:nvPicPr>
          <p:blipFill>
            <a:blip r:embed="rId5"/>
            <a:srcRect l="14249" t="48855" r="6361" b="4326"/>
            <a:stretch>
              <a:fillRect/>
            </a:stretch>
          </p:blipFill>
          <p:spPr bwMode="auto">
            <a:xfrm>
              <a:off x="5486400" y="2743200"/>
              <a:ext cx="2454965" cy="1447800"/>
            </a:xfrm>
            <a:prstGeom prst="rect">
              <a:avLst/>
            </a:prstGeom>
            <a:noFill/>
          </p:spPr>
        </p:pic>
      </p:grpSp>
      <p:sp>
        <p:nvSpPr>
          <p:cNvPr id="16" name="Slide Number Placeholder 2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>
                    <a:tint val="75000"/>
                  </a:schemeClr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endParaRPr lang="en-US" dirty="0"/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7918831" y="4481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>
                    <a:tint val="75000"/>
                  </a:schemeClr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09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2580</TotalTime>
  <Words>642</Words>
  <Application>Microsoft Office PowerPoint</Application>
  <PresentationFormat>On-screen Show (4:3)</PresentationFormat>
  <Paragraphs>147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Aharoni</vt:lpstr>
      <vt:lpstr>Arial</vt:lpstr>
      <vt:lpstr>Calibri</vt:lpstr>
      <vt:lpstr>Calibri Light</vt:lpstr>
      <vt:lpstr>Century Gothic</vt:lpstr>
      <vt:lpstr>Nikosh</vt:lpstr>
      <vt:lpstr>NikoshBAN</vt:lpstr>
      <vt:lpstr>Siyam Rupali</vt:lpstr>
      <vt:lpstr>Times New Roman</vt:lpstr>
      <vt:lpstr>Tw Cen MT</vt:lpstr>
      <vt:lpstr>Tw Cen MT Condensed</vt:lpstr>
      <vt:lpstr>Vrinda</vt:lpstr>
      <vt:lpstr>Wingdings 3</vt:lpstr>
      <vt:lpstr>Ion</vt:lpstr>
      <vt:lpstr>Office Theme</vt:lpstr>
      <vt:lpstr>Integral</vt:lpstr>
      <vt:lpstr>1_Integral</vt:lpstr>
      <vt:lpstr>1_Office Theme</vt:lpstr>
      <vt:lpstr>1_Ion</vt:lpstr>
      <vt:lpstr>2_Ion</vt:lpstr>
      <vt:lpstr>PowerPoint Presentation</vt:lpstr>
      <vt:lpstr>PowerPoint Presentation</vt:lpstr>
      <vt:lpstr>আজকের আলোচ্য বিষয় …</vt:lpstr>
      <vt:lpstr>শিখনফল</vt:lpstr>
      <vt:lpstr>বুদ্ধিবৃত্তিক সম্পদ</vt:lpstr>
      <vt:lpstr>বুদ্ধিবৃত্তিক সম্পদ</vt:lpstr>
      <vt:lpstr>কপিরাইট</vt:lpstr>
      <vt:lpstr>কপিরাইট</vt:lpstr>
      <vt:lpstr>কপিরাইট আইন</vt:lpstr>
      <vt:lpstr>কপিরাইট আইন</vt:lpstr>
      <vt:lpstr>PowerPoint Presentation</vt:lpstr>
      <vt:lpstr>কপিরাইটের সাধারণ তথ্য</vt:lpstr>
      <vt:lpstr>মুক্ত দর্শন</vt:lpstr>
      <vt:lpstr>মুক্ত দর্শন</vt:lpstr>
      <vt:lpstr>মুক্ত দর্শন</vt:lpstr>
      <vt:lpstr>মুক্ত দর্শন</vt:lpstr>
      <vt:lpstr>মুক্ত দর্শন</vt:lpstr>
      <vt:lpstr>মুক্ত দর্শন</vt:lpstr>
      <vt:lpstr>দলীয় বিতর্ক</vt:lpstr>
      <vt:lpstr>মূল্যায়ন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munna</cp:lastModifiedBy>
  <cp:revision>353</cp:revision>
  <dcterms:created xsi:type="dcterms:W3CDTF">2014-05-10T11:53:28Z</dcterms:created>
  <dcterms:modified xsi:type="dcterms:W3CDTF">2021-10-02T05:13:43Z</dcterms:modified>
</cp:coreProperties>
</file>