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327" r:id="rId2"/>
    <p:sldId id="328" r:id="rId3"/>
    <p:sldId id="444" r:id="rId4"/>
    <p:sldId id="445" r:id="rId5"/>
    <p:sldId id="425" r:id="rId6"/>
    <p:sldId id="380" r:id="rId7"/>
    <p:sldId id="454" r:id="rId8"/>
    <p:sldId id="447" r:id="rId9"/>
    <p:sldId id="463" r:id="rId10"/>
    <p:sldId id="448" r:id="rId11"/>
    <p:sldId id="456" r:id="rId12"/>
    <p:sldId id="455" r:id="rId13"/>
    <p:sldId id="458" r:id="rId14"/>
    <p:sldId id="457" r:id="rId15"/>
    <p:sldId id="449" r:id="rId16"/>
    <p:sldId id="459" r:id="rId17"/>
    <p:sldId id="460" r:id="rId18"/>
    <p:sldId id="462" r:id="rId19"/>
    <p:sldId id="430" r:id="rId20"/>
    <p:sldId id="428" r:id="rId21"/>
    <p:sldId id="42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44" autoAdjust="0"/>
    <p:restoredTop sz="94660"/>
  </p:normalViewPr>
  <p:slideViewPr>
    <p:cSldViewPr snapToGrid="0">
      <p:cViewPr>
        <p:scale>
          <a:sx n="66" d="100"/>
          <a:sy n="66" d="100"/>
        </p:scale>
        <p:origin x="-834" y="-15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9D72BD-E2C8-4E7A-AC7F-F39026D89CF7}" type="datetimeFigureOut">
              <a:rPr lang="en-US" smtClean="0"/>
              <a:pPr/>
              <a:t>9/8/2021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74491C-1453-4865-8A60-F5D70C21DB51}" type="slidenum">
              <a:rPr lang="en-US" smtClean="0"/>
              <a:pPr/>
              <a:t>‹#›</a:t>
            </a:fld>
            <a:endParaRPr lang="en-US"/>
          </a:p>
        </p:txBody>
      </p:sp>
    </p:spTree>
    <p:extLst>
      <p:ext uri="{BB962C8B-B14F-4D97-AF65-F5344CB8AC3E}">
        <p14:creationId xmlns:p14="http://schemas.microsoft.com/office/powerpoint/2010/main" val="470506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74491C-1453-4865-8A60-F5D70C21DB51}" type="slidenum">
              <a:rPr lang="en-US" smtClean="0"/>
              <a:pPr/>
              <a:t>1</a:t>
            </a:fld>
            <a:endParaRPr lang="en-US"/>
          </a:p>
        </p:txBody>
      </p:sp>
    </p:spTree>
    <p:extLst>
      <p:ext uri="{BB962C8B-B14F-4D97-AF65-F5344CB8AC3E}">
        <p14:creationId xmlns:p14="http://schemas.microsoft.com/office/powerpoint/2010/main" val="2761360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74491C-1453-4865-8A60-F5D70C21DB51}" type="slidenum">
              <a:rPr lang="en-US" smtClean="0"/>
              <a:pPr/>
              <a:t>10</a:t>
            </a:fld>
            <a:endParaRPr lang="en-US"/>
          </a:p>
        </p:txBody>
      </p:sp>
    </p:spTree>
    <p:extLst>
      <p:ext uri="{BB962C8B-B14F-4D97-AF65-F5344CB8AC3E}">
        <p14:creationId xmlns:p14="http://schemas.microsoft.com/office/powerpoint/2010/main" val="31862978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14DC258-5602-4F65-9200-9ACB0113028B}" type="datetimeFigureOut">
              <a:rPr lang="en-US" smtClean="0"/>
              <a:pPr/>
              <a:t>9/8/2021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3E164-AFC0-4A8E-B818-01EB589AE724}" type="slidenum">
              <a:rPr lang="en-US" smtClean="0"/>
              <a:pPr/>
              <a:t>‹#›</a:t>
            </a:fld>
            <a:endParaRPr lang="en-US"/>
          </a:p>
        </p:txBody>
      </p:sp>
    </p:spTree>
    <p:extLst>
      <p:ext uri="{BB962C8B-B14F-4D97-AF65-F5344CB8AC3E}">
        <p14:creationId xmlns:p14="http://schemas.microsoft.com/office/powerpoint/2010/main" val="1675507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4DC258-5602-4F65-9200-9ACB0113028B}" type="datetimeFigureOut">
              <a:rPr lang="en-US" smtClean="0"/>
              <a:pPr/>
              <a:t>9/8/2021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3E164-AFC0-4A8E-B818-01EB589AE724}" type="slidenum">
              <a:rPr lang="en-US" smtClean="0"/>
              <a:pPr/>
              <a:t>‹#›</a:t>
            </a:fld>
            <a:endParaRPr lang="en-US"/>
          </a:p>
        </p:txBody>
      </p:sp>
    </p:spTree>
    <p:extLst>
      <p:ext uri="{BB962C8B-B14F-4D97-AF65-F5344CB8AC3E}">
        <p14:creationId xmlns:p14="http://schemas.microsoft.com/office/powerpoint/2010/main" val="3127557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4DC258-5602-4F65-9200-9ACB0113028B}" type="datetimeFigureOut">
              <a:rPr lang="en-US" smtClean="0"/>
              <a:pPr/>
              <a:t>9/8/2021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3E164-AFC0-4A8E-B818-01EB589AE724}" type="slidenum">
              <a:rPr lang="en-US" smtClean="0"/>
              <a:pPr/>
              <a:t>‹#›</a:t>
            </a:fld>
            <a:endParaRPr lang="en-US"/>
          </a:p>
        </p:txBody>
      </p:sp>
    </p:spTree>
    <p:extLst>
      <p:ext uri="{BB962C8B-B14F-4D97-AF65-F5344CB8AC3E}">
        <p14:creationId xmlns:p14="http://schemas.microsoft.com/office/powerpoint/2010/main" val="1977927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4DC258-5602-4F65-9200-9ACB0113028B}" type="datetimeFigureOut">
              <a:rPr lang="en-US" smtClean="0"/>
              <a:pPr/>
              <a:t>9/8/2021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3E164-AFC0-4A8E-B818-01EB589AE724}" type="slidenum">
              <a:rPr lang="en-US" smtClean="0"/>
              <a:pPr/>
              <a:t>‹#›</a:t>
            </a:fld>
            <a:endParaRPr lang="en-US"/>
          </a:p>
        </p:txBody>
      </p:sp>
    </p:spTree>
    <p:extLst>
      <p:ext uri="{BB962C8B-B14F-4D97-AF65-F5344CB8AC3E}">
        <p14:creationId xmlns:p14="http://schemas.microsoft.com/office/powerpoint/2010/main" val="1937812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4DC258-5602-4F65-9200-9ACB0113028B}" type="datetimeFigureOut">
              <a:rPr lang="en-US" smtClean="0"/>
              <a:pPr/>
              <a:t>9/8/2021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3E164-AFC0-4A8E-B818-01EB589AE724}" type="slidenum">
              <a:rPr lang="en-US" smtClean="0"/>
              <a:pPr/>
              <a:t>‹#›</a:t>
            </a:fld>
            <a:endParaRPr lang="en-US"/>
          </a:p>
        </p:txBody>
      </p:sp>
    </p:spTree>
    <p:extLst>
      <p:ext uri="{BB962C8B-B14F-4D97-AF65-F5344CB8AC3E}">
        <p14:creationId xmlns:p14="http://schemas.microsoft.com/office/powerpoint/2010/main" val="1236458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14DC258-5602-4F65-9200-9ACB0113028B}" type="datetimeFigureOut">
              <a:rPr lang="en-US" smtClean="0"/>
              <a:pPr/>
              <a:t>9/8/2021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83E164-AFC0-4A8E-B818-01EB589AE724}" type="slidenum">
              <a:rPr lang="en-US" smtClean="0"/>
              <a:pPr/>
              <a:t>‹#›</a:t>
            </a:fld>
            <a:endParaRPr lang="en-US"/>
          </a:p>
        </p:txBody>
      </p:sp>
    </p:spTree>
    <p:extLst>
      <p:ext uri="{BB962C8B-B14F-4D97-AF65-F5344CB8AC3E}">
        <p14:creationId xmlns:p14="http://schemas.microsoft.com/office/powerpoint/2010/main" val="3037196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14DC258-5602-4F65-9200-9ACB0113028B}" type="datetimeFigureOut">
              <a:rPr lang="en-US" smtClean="0"/>
              <a:pPr/>
              <a:t>9/8/2021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83E164-AFC0-4A8E-B818-01EB589AE724}" type="slidenum">
              <a:rPr lang="en-US" smtClean="0"/>
              <a:pPr/>
              <a:t>‹#›</a:t>
            </a:fld>
            <a:endParaRPr lang="en-US"/>
          </a:p>
        </p:txBody>
      </p:sp>
    </p:spTree>
    <p:extLst>
      <p:ext uri="{BB962C8B-B14F-4D97-AF65-F5344CB8AC3E}">
        <p14:creationId xmlns:p14="http://schemas.microsoft.com/office/powerpoint/2010/main" val="1793020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14DC258-5602-4F65-9200-9ACB0113028B}" type="datetimeFigureOut">
              <a:rPr lang="en-US" smtClean="0"/>
              <a:pPr/>
              <a:t>9/8/2021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83E164-AFC0-4A8E-B818-01EB589AE724}" type="slidenum">
              <a:rPr lang="en-US" smtClean="0"/>
              <a:pPr/>
              <a:t>‹#›</a:t>
            </a:fld>
            <a:endParaRPr lang="en-US"/>
          </a:p>
        </p:txBody>
      </p:sp>
    </p:spTree>
    <p:extLst>
      <p:ext uri="{BB962C8B-B14F-4D97-AF65-F5344CB8AC3E}">
        <p14:creationId xmlns:p14="http://schemas.microsoft.com/office/powerpoint/2010/main" val="2582369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4DC258-5602-4F65-9200-9ACB0113028B}" type="datetimeFigureOut">
              <a:rPr lang="en-US" smtClean="0"/>
              <a:pPr/>
              <a:t>9/8/2021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83E164-AFC0-4A8E-B818-01EB589AE724}" type="slidenum">
              <a:rPr lang="en-US" smtClean="0"/>
              <a:pPr/>
              <a:t>‹#›</a:t>
            </a:fld>
            <a:endParaRPr lang="en-US"/>
          </a:p>
        </p:txBody>
      </p:sp>
    </p:spTree>
    <p:extLst>
      <p:ext uri="{BB962C8B-B14F-4D97-AF65-F5344CB8AC3E}">
        <p14:creationId xmlns:p14="http://schemas.microsoft.com/office/powerpoint/2010/main" val="2176527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4DC258-5602-4F65-9200-9ACB0113028B}" type="datetimeFigureOut">
              <a:rPr lang="en-US" smtClean="0"/>
              <a:pPr/>
              <a:t>9/8/2021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83E164-AFC0-4A8E-B818-01EB589AE724}" type="slidenum">
              <a:rPr lang="en-US" smtClean="0"/>
              <a:pPr/>
              <a:t>‹#›</a:t>
            </a:fld>
            <a:endParaRPr lang="en-US"/>
          </a:p>
        </p:txBody>
      </p:sp>
    </p:spTree>
    <p:extLst>
      <p:ext uri="{BB962C8B-B14F-4D97-AF65-F5344CB8AC3E}">
        <p14:creationId xmlns:p14="http://schemas.microsoft.com/office/powerpoint/2010/main" val="2407857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4DC258-5602-4F65-9200-9ACB0113028B}" type="datetimeFigureOut">
              <a:rPr lang="en-US" smtClean="0"/>
              <a:pPr/>
              <a:t>9/8/2021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83E164-AFC0-4A8E-B818-01EB589AE724}" type="slidenum">
              <a:rPr lang="en-US" smtClean="0"/>
              <a:pPr/>
              <a:t>‹#›</a:t>
            </a:fld>
            <a:endParaRPr lang="en-US"/>
          </a:p>
        </p:txBody>
      </p:sp>
    </p:spTree>
    <p:extLst>
      <p:ext uri="{BB962C8B-B14F-4D97-AF65-F5344CB8AC3E}">
        <p14:creationId xmlns:p14="http://schemas.microsoft.com/office/powerpoint/2010/main" val="2382384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4DC258-5602-4F65-9200-9ACB0113028B}" type="datetimeFigureOut">
              <a:rPr lang="en-US" smtClean="0"/>
              <a:pPr/>
              <a:t>9/8/2021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83E164-AFC0-4A8E-B818-01EB589AE724}" type="slidenum">
              <a:rPr lang="en-US" smtClean="0"/>
              <a:pPr/>
              <a:t>‹#›</a:t>
            </a:fld>
            <a:endParaRPr lang="en-US"/>
          </a:p>
        </p:txBody>
      </p:sp>
    </p:spTree>
    <p:extLst>
      <p:ext uri="{BB962C8B-B14F-4D97-AF65-F5344CB8AC3E}">
        <p14:creationId xmlns:p14="http://schemas.microsoft.com/office/powerpoint/2010/main" val="38286755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50.png"/></Relationships>
</file>

<file path=ppt/slides/_rels/slide11.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image" Target="../media/image160.png"/><Relationship Id="rId1" Type="http://schemas.openxmlformats.org/officeDocument/2006/relationships/slideLayout" Target="../slideLayouts/slideLayout7.xml"/><Relationship Id="rId4" Type="http://schemas.openxmlformats.org/officeDocument/2006/relationships/image" Target="../media/image180.png"/></Relationships>
</file>

<file path=ppt/slides/_rels/slide12.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image" Target="../media/image200.png"/><Relationship Id="rId1" Type="http://schemas.openxmlformats.org/officeDocument/2006/relationships/slideLayout" Target="../slideLayouts/slideLayout7.xml"/><Relationship Id="rId4" Type="http://schemas.openxmlformats.org/officeDocument/2006/relationships/image" Target="../media/image180.png"/></Relationships>
</file>

<file path=ppt/slides/_rels/slide14.xml.rels><?xml version="1.0" encoding="UTF-8" standalone="yes"?>
<Relationships xmlns="http://schemas.openxmlformats.org/package/2006/relationships"><Relationship Id="rId3" Type="http://schemas.openxmlformats.org/officeDocument/2006/relationships/image" Target="../media/image230.png"/><Relationship Id="rId2" Type="http://schemas.openxmlformats.org/officeDocument/2006/relationships/image" Target="../media/image220.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240.png"/></Relationships>
</file>

<file path=ppt/slides/_rels/slide15.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656" y="283778"/>
            <a:ext cx="11745310" cy="6404289"/>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0167" y="283778"/>
            <a:ext cx="10799378" cy="6209096"/>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19" name="Rectangle 18"/>
          <p:cNvSpPr/>
          <p:nvPr/>
        </p:nvSpPr>
        <p:spPr>
          <a:xfrm>
            <a:off x="550245" y="530808"/>
            <a:ext cx="3070387" cy="4632037"/>
          </a:xfrm>
          <a:prstGeom prst="rect">
            <a:avLst/>
          </a:prstGeom>
        </p:spPr>
        <p:txBody>
          <a:bodyPr wrap="square">
            <a:spAutoFit/>
          </a:bodyPr>
          <a:lstStyle/>
          <a:p>
            <a:r>
              <a:rPr lang="bn-BD" sz="29500" dirty="0" smtClean="0">
                <a:solidFill>
                  <a:srgbClr val="92D050"/>
                </a:solidFill>
                <a:latin typeface="NikoshBAN" panose="02000000000000000000" pitchFamily="2" charset="0"/>
                <a:cs typeface="NikoshBAN" panose="02000000000000000000" pitchFamily="2" charset="0"/>
              </a:rPr>
              <a:t>স্বা</a:t>
            </a:r>
            <a:endParaRPr lang="en-US" sz="29500" dirty="0">
              <a:solidFill>
                <a:srgbClr val="92D050"/>
              </a:solidFill>
              <a:latin typeface="NikoshBAN" panose="02000000000000000000" pitchFamily="2" charset="0"/>
              <a:cs typeface="NikoshBAN" panose="02000000000000000000" pitchFamily="2" charset="0"/>
            </a:endParaRPr>
          </a:p>
        </p:txBody>
      </p:sp>
      <p:sp>
        <p:nvSpPr>
          <p:cNvPr id="20" name="Rectangle 19"/>
          <p:cNvSpPr/>
          <p:nvPr/>
        </p:nvSpPr>
        <p:spPr>
          <a:xfrm>
            <a:off x="3142792" y="548695"/>
            <a:ext cx="2381698" cy="4632037"/>
          </a:xfrm>
          <a:prstGeom prst="rect">
            <a:avLst/>
          </a:prstGeom>
        </p:spPr>
        <p:txBody>
          <a:bodyPr wrap="square">
            <a:spAutoFit/>
          </a:bodyPr>
          <a:lstStyle/>
          <a:p>
            <a:r>
              <a:rPr lang="bn-BD" sz="29500" dirty="0" smtClean="0">
                <a:solidFill>
                  <a:srgbClr val="C00000"/>
                </a:solidFill>
                <a:latin typeface="NikoshBAN" panose="02000000000000000000" pitchFamily="2" charset="0"/>
                <a:cs typeface="NikoshBAN" panose="02000000000000000000" pitchFamily="2" charset="0"/>
              </a:rPr>
              <a:t>গ</a:t>
            </a:r>
            <a:endParaRPr lang="en-US" sz="29500" dirty="0">
              <a:solidFill>
                <a:srgbClr val="C00000"/>
              </a:solidFill>
              <a:latin typeface="NikoshBAN" panose="02000000000000000000" pitchFamily="2" charset="0"/>
              <a:cs typeface="NikoshBAN" panose="02000000000000000000" pitchFamily="2" charset="0"/>
            </a:endParaRPr>
          </a:p>
        </p:txBody>
      </p:sp>
      <p:sp>
        <p:nvSpPr>
          <p:cNvPr id="21" name="Rectangle 20"/>
          <p:cNvSpPr/>
          <p:nvPr/>
        </p:nvSpPr>
        <p:spPr>
          <a:xfrm>
            <a:off x="4861435" y="554164"/>
            <a:ext cx="1958684" cy="4632037"/>
          </a:xfrm>
          <a:prstGeom prst="rect">
            <a:avLst/>
          </a:prstGeom>
        </p:spPr>
        <p:txBody>
          <a:bodyPr wrap="square">
            <a:spAutoFit/>
          </a:bodyPr>
          <a:lstStyle/>
          <a:p>
            <a:r>
              <a:rPr lang="bn-BD" sz="29500" dirty="0">
                <a:solidFill>
                  <a:srgbClr val="002060"/>
                </a:solidFill>
                <a:latin typeface="NikoshBAN" panose="02000000000000000000" pitchFamily="2" charset="0"/>
                <a:cs typeface="NikoshBAN" panose="02000000000000000000" pitchFamily="2" charset="0"/>
              </a:rPr>
              <a:t>ত</a:t>
            </a:r>
            <a:endParaRPr lang="en-US" sz="29500" dirty="0">
              <a:solidFill>
                <a:srgbClr val="002060"/>
              </a:solidFill>
              <a:latin typeface="NikoshBAN" panose="02000000000000000000" pitchFamily="2" charset="0"/>
              <a:cs typeface="NikoshBAN" panose="02000000000000000000" pitchFamily="2" charset="0"/>
            </a:endParaRPr>
          </a:p>
        </p:txBody>
      </p:sp>
      <p:sp>
        <p:nvSpPr>
          <p:cNvPr id="28" name="Frame 27"/>
          <p:cNvSpPr/>
          <p:nvPr/>
        </p:nvSpPr>
        <p:spPr>
          <a:xfrm>
            <a:off x="-34548" y="-15765"/>
            <a:ext cx="12238006" cy="6899026"/>
          </a:xfrm>
          <a:prstGeom prst="frame">
            <a:avLst>
              <a:gd name="adj1" fmla="val 4072"/>
            </a:avLst>
          </a:prstGeom>
          <a:pattFill prst="wdUpDiag">
            <a:fgClr>
              <a:srgbClr val="7030A0"/>
            </a:fgClr>
            <a:bgClr>
              <a:srgbClr val="FF0000"/>
            </a:bgClr>
          </a:patt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Rectangle 21"/>
          <p:cNvSpPr/>
          <p:nvPr/>
        </p:nvSpPr>
        <p:spPr>
          <a:xfrm>
            <a:off x="6888947" y="593214"/>
            <a:ext cx="2544537" cy="4632037"/>
          </a:xfrm>
          <a:prstGeom prst="rect">
            <a:avLst/>
          </a:prstGeom>
        </p:spPr>
        <p:txBody>
          <a:bodyPr wrap="square">
            <a:spAutoFit/>
          </a:bodyPr>
          <a:lstStyle/>
          <a:p>
            <a:r>
              <a:rPr lang="bn-BD" sz="29500" dirty="0">
                <a:solidFill>
                  <a:srgbClr val="FFFF00"/>
                </a:solidFill>
                <a:latin typeface="NikoshBAN" panose="02000000000000000000" pitchFamily="2" charset="0"/>
                <a:cs typeface="NikoshBAN" panose="02000000000000000000" pitchFamily="2" charset="0"/>
              </a:rPr>
              <a:t>ম</a:t>
            </a:r>
            <a:endParaRPr lang="en-US" sz="29500" dirty="0">
              <a:solidFill>
                <a:srgbClr val="FFFF00"/>
              </a:solidFill>
              <a:latin typeface="NikoshBAN" panose="02000000000000000000" pitchFamily="2" charset="0"/>
              <a:cs typeface="NikoshBAN" panose="02000000000000000000" pitchFamily="2" charset="0"/>
            </a:endParaRPr>
          </a:p>
        </p:txBody>
      </p:sp>
      <p:sp>
        <p:nvSpPr>
          <p:cNvPr id="9" name="Date Placeholder 20"/>
          <p:cNvSpPr>
            <a:spLocks noGrp="1"/>
          </p:cNvSpPr>
          <p:nvPr/>
        </p:nvSpPr>
        <p:spPr>
          <a:xfrm>
            <a:off x="1831773" y="6492875"/>
            <a:ext cx="1422400" cy="390386"/>
          </a:xfrm>
          <a:prstGeom prst="rect">
            <a:avLst/>
          </a:prstGeom>
        </p:spPr>
        <p:txBody>
          <a:bodyPr vert="horz" anchor="b"/>
          <a:lstStyle>
            <a:defPPr>
              <a:defRPr lang="en-US"/>
            </a:defPPr>
            <a:lvl1pPr marL="0" algn="r" defTabSz="914400" rtl="0" eaLnBrk="1" latinLnBrk="0" hangingPunct="1">
              <a:defRPr kumimoji="0" sz="1000" kern="1200">
                <a:solidFill>
                  <a:schemeClr val="bg2">
                    <a:shade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1DE6869-7AB2-4A78-8658-C32559888A5F}" type="datetime1">
              <a:rPr lang="en-US" sz="1400" b="1" smtClean="0">
                <a:solidFill>
                  <a:srgbClr val="FFFF00"/>
                </a:solidFill>
              </a:rPr>
              <a:pPr/>
              <a:t>9/8/2021</a:t>
            </a:fld>
            <a:endParaRPr lang="en-US" sz="1400" b="1" dirty="0">
              <a:solidFill>
                <a:srgbClr val="FFFF00"/>
              </a:solidFill>
            </a:endParaRPr>
          </a:p>
        </p:txBody>
      </p:sp>
    </p:spTree>
    <p:extLst>
      <p:ext uri="{BB962C8B-B14F-4D97-AF65-F5344CB8AC3E}">
        <p14:creationId xmlns:p14="http://schemas.microsoft.com/office/powerpoint/2010/main" val="2031586520"/>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xit" presetSubtype="32" fill="hold" grpId="0" nodeType="clickEffect">
                                  <p:stCondLst>
                                    <p:cond delay="0"/>
                                  </p:stCondLst>
                                  <p:childTnLst>
                                    <p:animEffect transition="out" filter="plus(out)">
                                      <p:cBhvr>
                                        <p:cTn id="6" dur="5000"/>
                                        <p:tgtEl>
                                          <p:spTgt spid="28"/>
                                        </p:tgtEl>
                                      </p:cBhvr>
                                    </p:animEffect>
                                    <p:set>
                                      <p:cBhvr>
                                        <p:cTn id="7" dur="1" fill="hold">
                                          <p:stCondLst>
                                            <p:cond delay="4999"/>
                                          </p:stCondLst>
                                        </p:cTn>
                                        <p:tgtEl>
                                          <p:spTgt spid="28"/>
                                        </p:tgtEl>
                                        <p:attrNameLst>
                                          <p:attrName>style.visibility</p:attrName>
                                        </p:attrNameLst>
                                      </p:cBhvr>
                                      <p:to>
                                        <p:strVal val="hidden"/>
                                      </p:to>
                                    </p:set>
                                  </p:childTnLst>
                                </p:cTn>
                              </p:par>
                              <p:par>
                                <p:cTn id="8" presetID="53" presetClass="entr" presetSubtype="16"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 calcmode="lin" valueType="num">
                                      <p:cBhvr>
                                        <p:cTn id="10" dur="5000" fill="hold"/>
                                        <p:tgtEl>
                                          <p:spTgt spid="19"/>
                                        </p:tgtEl>
                                        <p:attrNameLst>
                                          <p:attrName>ppt_w</p:attrName>
                                        </p:attrNameLst>
                                      </p:cBhvr>
                                      <p:tavLst>
                                        <p:tav tm="0">
                                          <p:val>
                                            <p:fltVal val="0"/>
                                          </p:val>
                                        </p:tav>
                                        <p:tav tm="100000">
                                          <p:val>
                                            <p:strVal val="#ppt_w"/>
                                          </p:val>
                                        </p:tav>
                                      </p:tavLst>
                                    </p:anim>
                                    <p:anim calcmode="lin" valueType="num">
                                      <p:cBhvr>
                                        <p:cTn id="11" dur="5000" fill="hold"/>
                                        <p:tgtEl>
                                          <p:spTgt spid="19"/>
                                        </p:tgtEl>
                                        <p:attrNameLst>
                                          <p:attrName>ppt_h</p:attrName>
                                        </p:attrNameLst>
                                      </p:cBhvr>
                                      <p:tavLst>
                                        <p:tav tm="0">
                                          <p:val>
                                            <p:fltVal val="0"/>
                                          </p:val>
                                        </p:tav>
                                        <p:tav tm="100000">
                                          <p:val>
                                            <p:strVal val="#ppt_h"/>
                                          </p:val>
                                        </p:tav>
                                      </p:tavLst>
                                    </p:anim>
                                    <p:animEffect transition="in" filter="fade">
                                      <p:cBhvr>
                                        <p:cTn id="12" dur="5000"/>
                                        <p:tgtEl>
                                          <p:spTgt spid="19"/>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p:cTn id="15" dur="5000" fill="hold"/>
                                        <p:tgtEl>
                                          <p:spTgt spid="20"/>
                                        </p:tgtEl>
                                        <p:attrNameLst>
                                          <p:attrName>ppt_w</p:attrName>
                                        </p:attrNameLst>
                                      </p:cBhvr>
                                      <p:tavLst>
                                        <p:tav tm="0">
                                          <p:val>
                                            <p:fltVal val="0"/>
                                          </p:val>
                                        </p:tav>
                                        <p:tav tm="100000">
                                          <p:val>
                                            <p:strVal val="#ppt_w"/>
                                          </p:val>
                                        </p:tav>
                                      </p:tavLst>
                                    </p:anim>
                                    <p:anim calcmode="lin" valueType="num">
                                      <p:cBhvr>
                                        <p:cTn id="16" dur="5000" fill="hold"/>
                                        <p:tgtEl>
                                          <p:spTgt spid="20"/>
                                        </p:tgtEl>
                                        <p:attrNameLst>
                                          <p:attrName>ppt_h</p:attrName>
                                        </p:attrNameLst>
                                      </p:cBhvr>
                                      <p:tavLst>
                                        <p:tav tm="0">
                                          <p:val>
                                            <p:fltVal val="0"/>
                                          </p:val>
                                        </p:tav>
                                        <p:tav tm="100000">
                                          <p:val>
                                            <p:strVal val="#ppt_h"/>
                                          </p:val>
                                        </p:tav>
                                      </p:tavLst>
                                    </p:anim>
                                    <p:animEffect transition="in" filter="fade">
                                      <p:cBhvr>
                                        <p:cTn id="17" dur="5000"/>
                                        <p:tgtEl>
                                          <p:spTgt spid="2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p:cTn id="20" dur="5000" fill="hold"/>
                                        <p:tgtEl>
                                          <p:spTgt spid="21"/>
                                        </p:tgtEl>
                                        <p:attrNameLst>
                                          <p:attrName>ppt_w</p:attrName>
                                        </p:attrNameLst>
                                      </p:cBhvr>
                                      <p:tavLst>
                                        <p:tav tm="0">
                                          <p:val>
                                            <p:fltVal val="0"/>
                                          </p:val>
                                        </p:tav>
                                        <p:tav tm="100000">
                                          <p:val>
                                            <p:strVal val="#ppt_w"/>
                                          </p:val>
                                        </p:tav>
                                      </p:tavLst>
                                    </p:anim>
                                    <p:anim calcmode="lin" valueType="num">
                                      <p:cBhvr>
                                        <p:cTn id="21" dur="5000" fill="hold"/>
                                        <p:tgtEl>
                                          <p:spTgt spid="21"/>
                                        </p:tgtEl>
                                        <p:attrNameLst>
                                          <p:attrName>ppt_h</p:attrName>
                                        </p:attrNameLst>
                                      </p:cBhvr>
                                      <p:tavLst>
                                        <p:tav tm="0">
                                          <p:val>
                                            <p:fltVal val="0"/>
                                          </p:val>
                                        </p:tav>
                                        <p:tav tm="100000">
                                          <p:val>
                                            <p:strVal val="#ppt_h"/>
                                          </p:val>
                                        </p:tav>
                                      </p:tavLst>
                                    </p:anim>
                                    <p:animEffect transition="in" filter="fade">
                                      <p:cBhvr>
                                        <p:cTn id="22" dur="5000"/>
                                        <p:tgtEl>
                                          <p:spTgt spid="2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0" fill="hold"/>
                                        <p:tgtEl>
                                          <p:spTgt spid="22"/>
                                        </p:tgtEl>
                                        <p:attrNameLst>
                                          <p:attrName>ppt_w</p:attrName>
                                        </p:attrNameLst>
                                      </p:cBhvr>
                                      <p:tavLst>
                                        <p:tav tm="0">
                                          <p:val>
                                            <p:fltVal val="0"/>
                                          </p:val>
                                        </p:tav>
                                        <p:tav tm="100000">
                                          <p:val>
                                            <p:strVal val="#ppt_w"/>
                                          </p:val>
                                        </p:tav>
                                      </p:tavLst>
                                    </p:anim>
                                    <p:anim calcmode="lin" valueType="num">
                                      <p:cBhvr>
                                        <p:cTn id="26" dur="5000" fill="hold"/>
                                        <p:tgtEl>
                                          <p:spTgt spid="22"/>
                                        </p:tgtEl>
                                        <p:attrNameLst>
                                          <p:attrName>ppt_h</p:attrName>
                                        </p:attrNameLst>
                                      </p:cBhvr>
                                      <p:tavLst>
                                        <p:tav tm="0">
                                          <p:val>
                                            <p:fltVal val="0"/>
                                          </p:val>
                                        </p:tav>
                                        <p:tav tm="100000">
                                          <p:val>
                                            <p:strVal val="#ppt_h"/>
                                          </p:val>
                                        </p:tav>
                                      </p:tavLst>
                                    </p:anim>
                                    <p:animEffect transition="in" filter="fade">
                                      <p:cBhvr>
                                        <p:cTn id="27" dur="5000"/>
                                        <p:tgtEl>
                                          <p:spTgt spid="22"/>
                                        </p:tgtEl>
                                      </p:cBhvr>
                                    </p:animEffect>
                                  </p:childTnLst>
                                </p:cTn>
                              </p:par>
                              <p:par>
                                <p:cTn id="28" presetID="23" presetClass="emph" presetSubtype="0" repeatCount="indefinite" fill="hold" grpId="1" nodeType="withEffect">
                                  <p:stCondLst>
                                    <p:cond delay="0"/>
                                  </p:stCondLst>
                                  <p:endCondLst>
                                    <p:cond evt="onNext" delay="0">
                                      <p:tgtEl>
                                        <p:sldTgt/>
                                      </p:tgtEl>
                                    </p:cond>
                                  </p:endCondLst>
                                  <p:childTnLst>
                                    <p:animClr clrSpc="hsl" dir="cw">
                                      <p:cBhvr override="childStyle">
                                        <p:cTn id="29" dur="5000" fill="hold"/>
                                        <p:tgtEl>
                                          <p:spTgt spid="19"/>
                                        </p:tgtEl>
                                        <p:attrNameLst>
                                          <p:attrName>style.color</p:attrName>
                                        </p:attrNameLst>
                                      </p:cBhvr>
                                      <p:by>
                                        <p:hsl h="10842353" s="0" l="0"/>
                                      </p:by>
                                    </p:animClr>
                                    <p:animClr clrSpc="hsl" dir="cw">
                                      <p:cBhvr>
                                        <p:cTn id="30" dur="5000" fill="hold"/>
                                        <p:tgtEl>
                                          <p:spTgt spid="19"/>
                                        </p:tgtEl>
                                        <p:attrNameLst>
                                          <p:attrName>fillcolor</p:attrName>
                                        </p:attrNameLst>
                                      </p:cBhvr>
                                      <p:by>
                                        <p:hsl h="10842353" s="0" l="0"/>
                                      </p:by>
                                    </p:animClr>
                                    <p:animClr clrSpc="hsl" dir="cw">
                                      <p:cBhvr>
                                        <p:cTn id="31" dur="5000" fill="hold"/>
                                        <p:tgtEl>
                                          <p:spTgt spid="19"/>
                                        </p:tgtEl>
                                        <p:attrNameLst>
                                          <p:attrName>stroke.color</p:attrName>
                                        </p:attrNameLst>
                                      </p:cBhvr>
                                      <p:by>
                                        <p:hsl h="10842353" s="0" l="0"/>
                                      </p:by>
                                    </p:animClr>
                                    <p:set>
                                      <p:cBhvr>
                                        <p:cTn id="32" dur="5000" fill="hold"/>
                                        <p:tgtEl>
                                          <p:spTgt spid="19"/>
                                        </p:tgtEl>
                                        <p:attrNameLst>
                                          <p:attrName>fill.type</p:attrName>
                                        </p:attrNameLst>
                                      </p:cBhvr>
                                      <p:to>
                                        <p:strVal val="solid"/>
                                      </p:to>
                                    </p:set>
                                  </p:childTnLst>
                                </p:cTn>
                              </p:par>
                              <p:par>
                                <p:cTn id="33" presetID="23" presetClass="emph" presetSubtype="0" repeatCount="indefinite" fill="hold" grpId="1" nodeType="withEffect">
                                  <p:stCondLst>
                                    <p:cond delay="0"/>
                                  </p:stCondLst>
                                  <p:endCondLst>
                                    <p:cond evt="onNext" delay="0">
                                      <p:tgtEl>
                                        <p:sldTgt/>
                                      </p:tgtEl>
                                    </p:cond>
                                  </p:endCondLst>
                                  <p:childTnLst>
                                    <p:animClr clrSpc="hsl" dir="cw">
                                      <p:cBhvr override="childStyle">
                                        <p:cTn id="34" dur="5000" fill="hold"/>
                                        <p:tgtEl>
                                          <p:spTgt spid="20"/>
                                        </p:tgtEl>
                                        <p:attrNameLst>
                                          <p:attrName>style.color</p:attrName>
                                        </p:attrNameLst>
                                      </p:cBhvr>
                                      <p:by>
                                        <p:hsl h="10842353" s="0" l="0"/>
                                      </p:by>
                                    </p:animClr>
                                    <p:animClr clrSpc="hsl" dir="cw">
                                      <p:cBhvr>
                                        <p:cTn id="35" dur="5000" fill="hold"/>
                                        <p:tgtEl>
                                          <p:spTgt spid="20"/>
                                        </p:tgtEl>
                                        <p:attrNameLst>
                                          <p:attrName>fillcolor</p:attrName>
                                        </p:attrNameLst>
                                      </p:cBhvr>
                                      <p:by>
                                        <p:hsl h="10842353" s="0" l="0"/>
                                      </p:by>
                                    </p:animClr>
                                    <p:animClr clrSpc="hsl" dir="cw">
                                      <p:cBhvr>
                                        <p:cTn id="36" dur="5000" fill="hold"/>
                                        <p:tgtEl>
                                          <p:spTgt spid="20"/>
                                        </p:tgtEl>
                                        <p:attrNameLst>
                                          <p:attrName>stroke.color</p:attrName>
                                        </p:attrNameLst>
                                      </p:cBhvr>
                                      <p:by>
                                        <p:hsl h="10842353" s="0" l="0"/>
                                      </p:by>
                                    </p:animClr>
                                    <p:set>
                                      <p:cBhvr>
                                        <p:cTn id="37" dur="5000" fill="hold"/>
                                        <p:tgtEl>
                                          <p:spTgt spid="20"/>
                                        </p:tgtEl>
                                        <p:attrNameLst>
                                          <p:attrName>fill.type</p:attrName>
                                        </p:attrNameLst>
                                      </p:cBhvr>
                                      <p:to>
                                        <p:strVal val="solid"/>
                                      </p:to>
                                    </p:set>
                                  </p:childTnLst>
                                </p:cTn>
                              </p:par>
                              <p:par>
                                <p:cTn id="38" presetID="23" presetClass="emph" presetSubtype="0" repeatCount="indefinite" fill="hold" grpId="1" nodeType="withEffect">
                                  <p:stCondLst>
                                    <p:cond delay="0"/>
                                  </p:stCondLst>
                                  <p:endCondLst>
                                    <p:cond evt="onNext" delay="0">
                                      <p:tgtEl>
                                        <p:sldTgt/>
                                      </p:tgtEl>
                                    </p:cond>
                                  </p:endCondLst>
                                  <p:childTnLst>
                                    <p:animClr clrSpc="hsl" dir="cw">
                                      <p:cBhvr override="childStyle">
                                        <p:cTn id="39" dur="5000" fill="hold"/>
                                        <p:tgtEl>
                                          <p:spTgt spid="21"/>
                                        </p:tgtEl>
                                        <p:attrNameLst>
                                          <p:attrName>style.color</p:attrName>
                                        </p:attrNameLst>
                                      </p:cBhvr>
                                      <p:by>
                                        <p:hsl h="10842353" s="0" l="0"/>
                                      </p:by>
                                    </p:animClr>
                                    <p:animClr clrSpc="hsl" dir="cw">
                                      <p:cBhvr>
                                        <p:cTn id="40" dur="5000" fill="hold"/>
                                        <p:tgtEl>
                                          <p:spTgt spid="21"/>
                                        </p:tgtEl>
                                        <p:attrNameLst>
                                          <p:attrName>fillcolor</p:attrName>
                                        </p:attrNameLst>
                                      </p:cBhvr>
                                      <p:by>
                                        <p:hsl h="10842353" s="0" l="0"/>
                                      </p:by>
                                    </p:animClr>
                                    <p:animClr clrSpc="hsl" dir="cw">
                                      <p:cBhvr>
                                        <p:cTn id="41" dur="5000" fill="hold"/>
                                        <p:tgtEl>
                                          <p:spTgt spid="21"/>
                                        </p:tgtEl>
                                        <p:attrNameLst>
                                          <p:attrName>stroke.color</p:attrName>
                                        </p:attrNameLst>
                                      </p:cBhvr>
                                      <p:by>
                                        <p:hsl h="10842353" s="0" l="0"/>
                                      </p:by>
                                    </p:animClr>
                                    <p:set>
                                      <p:cBhvr>
                                        <p:cTn id="42" dur="5000" fill="hold"/>
                                        <p:tgtEl>
                                          <p:spTgt spid="21"/>
                                        </p:tgtEl>
                                        <p:attrNameLst>
                                          <p:attrName>fill.type</p:attrName>
                                        </p:attrNameLst>
                                      </p:cBhvr>
                                      <p:to>
                                        <p:strVal val="solid"/>
                                      </p:to>
                                    </p:set>
                                  </p:childTnLst>
                                </p:cTn>
                              </p:par>
                              <p:par>
                                <p:cTn id="43" presetID="23" presetClass="emph" presetSubtype="0" repeatCount="indefinite" fill="hold" grpId="1" nodeType="withEffect">
                                  <p:stCondLst>
                                    <p:cond delay="0"/>
                                  </p:stCondLst>
                                  <p:endCondLst>
                                    <p:cond evt="onNext" delay="0">
                                      <p:tgtEl>
                                        <p:sldTgt/>
                                      </p:tgtEl>
                                    </p:cond>
                                  </p:endCondLst>
                                  <p:childTnLst>
                                    <p:animClr clrSpc="hsl" dir="cw">
                                      <p:cBhvr override="childStyle">
                                        <p:cTn id="44" dur="5000" fill="hold"/>
                                        <p:tgtEl>
                                          <p:spTgt spid="22"/>
                                        </p:tgtEl>
                                        <p:attrNameLst>
                                          <p:attrName>style.color</p:attrName>
                                        </p:attrNameLst>
                                      </p:cBhvr>
                                      <p:by>
                                        <p:hsl h="10842353" s="0" l="0"/>
                                      </p:by>
                                    </p:animClr>
                                    <p:animClr clrSpc="hsl" dir="cw">
                                      <p:cBhvr>
                                        <p:cTn id="45" dur="5000" fill="hold"/>
                                        <p:tgtEl>
                                          <p:spTgt spid="22"/>
                                        </p:tgtEl>
                                        <p:attrNameLst>
                                          <p:attrName>fillcolor</p:attrName>
                                        </p:attrNameLst>
                                      </p:cBhvr>
                                      <p:by>
                                        <p:hsl h="10842353" s="0" l="0"/>
                                      </p:by>
                                    </p:animClr>
                                    <p:animClr clrSpc="hsl" dir="cw">
                                      <p:cBhvr>
                                        <p:cTn id="46" dur="5000" fill="hold"/>
                                        <p:tgtEl>
                                          <p:spTgt spid="22"/>
                                        </p:tgtEl>
                                        <p:attrNameLst>
                                          <p:attrName>stroke.color</p:attrName>
                                        </p:attrNameLst>
                                      </p:cBhvr>
                                      <p:by>
                                        <p:hsl h="10842353" s="0" l="0"/>
                                      </p:by>
                                    </p:animClr>
                                    <p:set>
                                      <p:cBhvr>
                                        <p:cTn id="47" dur="5000" fill="hold"/>
                                        <p:tgtEl>
                                          <p:spTgt spid="2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P spid="20" grpId="0"/>
      <p:bldP spid="20" grpId="1"/>
      <p:bldP spid="21" grpId="0"/>
      <p:bldP spid="21" grpId="1"/>
      <p:bldP spid="28" grpId="0" animBg="1"/>
      <p:bldP spid="22" grpId="0"/>
      <p:bldP spid="22"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13" name="Rectangle 12"/>
          <p:cNvSpPr/>
          <p:nvPr/>
        </p:nvSpPr>
        <p:spPr>
          <a:xfrm>
            <a:off x="-47299" y="-5876"/>
            <a:ext cx="12239299" cy="5232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r>
              <a:rPr lang="bn-IN" sz="2800" b="1" dirty="0" smtClean="0">
                <a:ln w="10541" cmpd="sng">
                  <a:solidFill>
                    <a:schemeClr val="accent1">
                      <a:shade val="88000"/>
                      <a:satMod val="110000"/>
                    </a:schemeClr>
                  </a:solidFill>
                  <a:prstDash val="solid"/>
                </a:ln>
                <a:solidFill>
                  <a:srgbClr val="002060"/>
                </a:solidFill>
              </a:rPr>
              <a:t>খ প্রশ্নের উত্তর</a:t>
            </a:r>
            <a:endParaRPr lang="en-US" sz="2800" b="1" dirty="0">
              <a:ln w="10541" cmpd="sng">
                <a:solidFill>
                  <a:schemeClr val="accent1">
                    <a:shade val="88000"/>
                    <a:satMod val="110000"/>
                  </a:schemeClr>
                </a:solidFill>
                <a:prstDash val="solid"/>
              </a:ln>
              <a:solidFill>
                <a:srgbClr val="002060"/>
              </a:solidFill>
            </a:endParaRPr>
          </a:p>
        </p:txBody>
      </p:sp>
      <p:sp>
        <p:nvSpPr>
          <p:cNvPr id="6" name="TextBox 5"/>
          <p:cNvSpPr txBox="1"/>
          <p:nvPr/>
        </p:nvSpPr>
        <p:spPr>
          <a:xfrm>
            <a:off x="-1" y="478977"/>
            <a:ext cx="12239299" cy="2677656"/>
          </a:xfrm>
          <a:prstGeom prst="rect">
            <a:avLst/>
          </a:prstGeom>
          <a:noFill/>
        </p:spPr>
        <p:txBody>
          <a:bodyPr wrap="square" rtlCol="0">
            <a:spAutoFit/>
          </a:bodyPr>
          <a:lstStyle/>
          <a:p>
            <a:pPr algn="just"/>
            <a:r>
              <a:rPr lang="bn-IN" sz="2400" dirty="0" smtClean="0"/>
              <a:t>১. চামচের ভিতরের অংশের জন্য (অবতল আয়না বা দর্পণের জন্য) পছন্দ মত দৈর্ঘ্যের একটি পেন্সিল  (</a:t>
            </a:r>
            <a:r>
              <a:rPr lang="en-US" sz="2400" dirty="0" smtClean="0"/>
              <a:t>AO</a:t>
            </a:r>
            <a:r>
              <a:rPr lang="bn-IN" sz="2400" dirty="0" smtClean="0"/>
              <a:t>)</a:t>
            </a:r>
            <a:r>
              <a:rPr lang="en-US" sz="2400" dirty="0" smtClean="0"/>
              <a:t> </a:t>
            </a:r>
            <a:r>
              <a:rPr lang="bn-IN" sz="2400" dirty="0" smtClean="0"/>
              <a:t>বক্রতার ব্যাসার্ধের ভিতরে অর্থাৎ </a:t>
            </a:r>
            <a:r>
              <a:rPr lang="en-US" sz="2400" dirty="0" smtClean="0"/>
              <a:t>C </a:t>
            </a:r>
            <a:r>
              <a:rPr lang="bn-IN" sz="2400" dirty="0" smtClean="0"/>
              <a:t>ও </a:t>
            </a:r>
            <a:r>
              <a:rPr lang="en-US" sz="2400" dirty="0" smtClean="0"/>
              <a:t>F </a:t>
            </a:r>
            <a:r>
              <a:rPr lang="bn-IN" sz="2400" dirty="0" smtClean="0"/>
              <a:t>এর  মধ্যে যে কোনো স্থানে  স্থাপণ করি। এবার পেন্সিলের শীর্ষবিন্দু</a:t>
            </a:r>
            <a:r>
              <a:rPr lang="en-US" sz="2400" dirty="0" smtClean="0"/>
              <a:t> (O) </a:t>
            </a:r>
            <a:r>
              <a:rPr lang="bn-IN" sz="2400" dirty="0" smtClean="0"/>
              <a:t>থেকে একটি আলোক রশ্মি প্রধান অক্ষের সমান্তরালে এসে চামচে প্রতিফলিত হয়। এরেকটি আলোক রশ্মি প্রধান ফোকাসের ভিতর দিয়ে এসে চামচে প্রতিফলিত হয়। প্রতিফলিত রশ্মিদ্বয় পরস্পর </a:t>
            </a:r>
            <a:r>
              <a:rPr lang="en-US" sz="2400" dirty="0" smtClean="0"/>
              <a:t>O’ </a:t>
            </a:r>
            <a:r>
              <a:rPr lang="bn-IN" sz="2400" dirty="0" smtClean="0"/>
              <a:t>বিন্দুতে মিলিত হয়। অপর একটি আলোক রশ্মি পেন্সিলের পাদ বিন্দু থেকে প্রধান অক্ষবরাবর চামচের মেরু বিন্দুতে প্রতিফলিত হয়ে একই পথে ফিরে এসে </a:t>
            </a:r>
            <a:r>
              <a:rPr lang="en-US" sz="2400" dirty="0" smtClean="0"/>
              <a:t>A’</a:t>
            </a:r>
            <a:r>
              <a:rPr lang="bn-IN" sz="2400" dirty="0" smtClean="0"/>
              <a:t> বিন্দু দিয়ে চলে যায়। তাহলে </a:t>
            </a:r>
            <a:r>
              <a:rPr lang="en-US" sz="2400" dirty="0" smtClean="0"/>
              <a:t>A’O’ </a:t>
            </a:r>
            <a:r>
              <a:rPr lang="bn-IN" sz="2400" dirty="0" smtClean="0"/>
              <a:t>ই হবে </a:t>
            </a:r>
            <a:r>
              <a:rPr lang="en-US" sz="2400" dirty="0" smtClean="0"/>
              <a:t>AO </a:t>
            </a:r>
            <a:r>
              <a:rPr lang="bn-IN" sz="2400" dirty="0" smtClean="0"/>
              <a:t>পেন্সিলের প্রতিবিম্ব। </a:t>
            </a:r>
            <a:endParaRPr lang="en-US" sz="2400" dirty="0"/>
          </a:p>
        </p:txBody>
      </p:sp>
      <p:grpSp>
        <p:nvGrpSpPr>
          <p:cNvPr id="98" name="Group 39"/>
          <p:cNvGrpSpPr/>
          <p:nvPr/>
        </p:nvGrpSpPr>
        <p:grpSpPr>
          <a:xfrm>
            <a:off x="4953000" y="3070526"/>
            <a:ext cx="7239000" cy="3705225"/>
            <a:chOff x="1066800" y="1400175"/>
            <a:chExt cx="7239000" cy="3705225"/>
          </a:xfrm>
          <a:solidFill>
            <a:schemeClr val="accent4">
              <a:lumMod val="20000"/>
              <a:lumOff val="80000"/>
            </a:schemeClr>
          </a:solidFill>
        </p:grpSpPr>
        <p:sp>
          <p:nvSpPr>
            <p:cNvPr id="99" name="TextBox 98"/>
            <p:cNvSpPr txBox="1"/>
            <p:nvPr/>
          </p:nvSpPr>
          <p:spPr>
            <a:xfrm>
              <a:off x="3935501" y="3327143"/>
              <a:ext cx="444352" cy="523220"/>
            </a:xfrm>
            <a:prstGeom prst="rect">
              <a:avLst/>
            </a:prstGeom>
            <a:grpFill/>
            <a:ln>
              <a:noFill/>
            </a:ln>
          </p:spPr>
          <p:txBody>
            <a:bodyPr wrap="none" rtlCol="0">
              <a:spAutoFit/>
            </a:bodyPr>
            <a:lstStyle/>
            <a:p>
              <a:r>
                <a:rPr lang="en-US" sz="2800" b="1" dirty="0" smtClean="0">
                  <a:latin typeface="Times New Roman" pitchFamily="18" charset="0"/>
                  <a:cs typeface="Times New Roman" pitchFamily="18" charset="0"/>
                </a:rPr>
                <a:t>C</a:t>
              </a:r>
              <a:endParaRPr lang="en-US" sz="2800" b="1" dirty="0">
                <a:latin typeface="Times New Roman" pitchFamily="18" charset="0"/>
                <a:cs typeface="Times New Roman" pitchFamily="18" charset="0"/>
              </a:endParaRPr>
            </a:p>
          </p:txBody>
        </p:sp>
        <p:sp>
          <p:nvSpPr>
            <p:cNvPr id="100" name="TextBox 99"/>
            <p:cNvSpPr txBox="1"/>
            <p:nvPr/>
          </p:nvSpPr>
          <p:spPr>
            <a:xfrm>
              <a:off x="5665261" y="3349110"/>
              <a:ext cx="404278" cy="523220"/>
            </a:xfrm>
            <a:prstGeom prst="rect">
              <a:avLst/>
            </a:prstGeom>
            <a:grpFill/>
            <a:ln>
              <a:noFill/>
            </a:ln>
          </p:spPr>
          <p:txBody>
            <a:bodyPr wrap="none" rtlCol="0">
              <a:spAutoFit/>
            </a:bodyPr>
            <a:lstStyle/>
            <a:p>
              <a:r>
                <a:rPr lang="en-US" sz="2800" b="1" dirty="0" smtClean="0">
                  <a:latin typeface="Times New Roman" pitchFamily="18" charset="0"/>
                  <a:cs typeface="Times New Roman" pitchFamily="18" charset="0"/>
                </a:rPr>
                <a:t>F</a:t>
              </a:r>
              <a:endParaRPr lang="en-US" sz="2800" b="1" dirty="0">
                <a:latin typeface="Times New Roman" pitchFamily="18" charset="0"/>
                <a:cs typeface="Times New Roman" pitchFamily="18" charset="0"/>
              </a:endParaRPr>
            </a:p>
          </p:txBody>
        </p:sp>
        <p:pic>
          <p:nvPicPr>
            <p:cNvPr id="101" name="Picture 2"/>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760" r="-12865"/>
            <a:stretch/>
          </p:blipFill>
          <p:spPr bwMode="auto">
            <a:xfrm>
              <a:off x="1066800" y="1400175"/>
              <a:ext cx="7239000" cy="3705225"/>
            </a:xfrm>
            <a:prstGeom prst="rect">
              <a:avLst/>
            </a:prstGeom>
            <a:grp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2" name="Straight Connector 101"/>
            <p:cNvCxnSpPr/>
            <p:nvPr/>
          </p:nvCxnSpPr>
          <p:spPr>
            <a:xfrm flipV="1">
              <a:off x="1219200" y="3305176"/>
              <a:ext cx="6672277" cy="43934"/>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3" name="TextBox 102"/>
            <p:cNvSpPr txBox="1"/>
            <p:nvPr/>
          </p:nvSpPr>
          <p:spPr>
            <a:xfrm>
              <a:off x="7915227" y="3135951"/>
              <a:ext cx="338123" cy="461665"/>
            </a:xfrm>
            <a:prstGeom prst="rect">
              <a:avLst/>
            </a:prstGeom>
            <a:noFill/>
            <a:ln>
              <a:noFill/>
            </a:ln>
          </p:spPr>
          <p:txBody>
            <a:bodyPr wrap="square" rtlCol="0">
              <a:spAutoFit/>
            </a:bodyPr>
            <a:lstStyle/>
            <a:p>
              <a:r>
                <a:rPr lang="en-US" sz="2400" b="1" dirty="0" smtClean="0">
                  <a:latin typeface="Times New Roman" pitchFamily="18" charset="0"/>
                  <a:cs typeface="Times New Roman" pitchFamily="18" charset="0"/>
                </a:rPr>
                <a:t>P</a:t>
              </a:r>
              <a:endParaRPr lang="en-US" sz="2400" b="1" dirty="0">
                <a:latin typeface="Times New Roman" pitchFamily="18" charset="0"/>
                <a:cs typeface="Times New Roman" pitchFamily="18" charset="0"/>
              </a:endParaRPr>
            </a:p>
          </p:txBody>
        </p:sp>
        <p:sp>
          <p:nvSpPr>
            <p:cNvPr id="104" name="Oval 103"/>
            <p:cNvSpPr/>
            <p:nvPr/>
          </p:nvSpPr>
          <p:spPr>
            <a:xfrm>
              <a:off x="4081477" y="3261587"/>
              <a:ext cx="152400" cy="153198"/>
            </a:xfrm>
            <a:prstGeom prst="ellipse">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5867400" y="3228577"/>
              <a:ext cx="152400" cy="15319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p:cNvSpPr txBox="1"/>
            <p:nvPr/>
          </p:nvSpPr>
          <p:spPr>
            <a:xfrm>
              <a:off x="5717577" y="3641497"/>
              <a:ext cx="338123" cy="461665"/>
            </a:xfrm>
            <a:prstGeom prst="rect">
              <a:avLst/>
            </a:prstGeom>
            <a:grpFill/>
            <a:ln>
              <a:noFill/>
            </a:ln>
          </p:spPr>
          <p:txBody>
            <a:bodyPr wrap="square" rtlCol="0">
              <a:spAutoFit/>
            </a:bodyPr>
            <a:lstStyle/>
            <a:p>
              <a:r>
                <a:rPr lang="en-US" sz="2400" b="1" dirty="0">
                  <a:latin typeface="Times New Roman" pitchFamily="18" charset="0"/>
                  <a:cs typeface="Times New Roman" pitchFamily="18" charset="0"/>
                </a:rPr>
                <a:t>F</a:t>
              </a:r>
            </a:p>
          </p:txBody>
        </p:sp>
        <p:sp>
          <p:nvSpPr>
            <p:cNvPr id="107" name="TextBox 106"/>
            <p:cNvSpPr txBox="1"/>
            <p:nvPr/>
          </p:nvSpPr>
          <p:spPr>
            <a:xfrm>
              <a:off x="4064815" y="3537999"/>
              <a:ext cx="338123" cy="461665"/>
            </a:xfrm>
            <a:prstGeom prst="rect">
              <a:avLst/>
            </a:prstGeom>
            <a:grpFill/>
            <a:ln>
              <a:noFill/>
            </a:ln>
          </p:spPr>
          <p:txBody>
            <a:bodyPr wrap="square" rtlCol="0">
              <a:spAutoFit/>
            </a:bodyPr>
            <a:lstStyle/>
            <a:p>
              <a:r>
                <a:rPr lang="en-US" sz="2400" b="1" dirty="0">
                  <a:latin typeface="Times New Roman" pitchFamily="18" charset="0"/>
                  <a:cs typeface="Times New Roman" pitchFamily="18" charset="0"/>
                </a:rPr>
                <a:t>C</a:t>
              </a:r>
            </a:p>
          </p:txBody>
        </p:sp>
      </p:grpSp>
      <p:cxnSp>
        <p:nvCxnSpPr>
          <p:cNvPr id="108" name="Straight Connector 107"/>
          <p:cNvCxnSpPr/>
          <p:nvPr/>
        </p:nvCxnSpPr>
        <p:spPr>
          <a:xfrm flipV="1">
            <a:off x="6973061" y="3952615"/>
            <a:ext cx="4653844" cy="2685637"/>
          </a:xfrm>
          <a:prstGeom prst="line">
            <a:avLst/>
          </a:prstGeom>
          <a:ln w="381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flipV="1">
            <a:off x="6248400" y="6483660"/>
            <a:ext cx="5029200" cy="13578"/>
          </a:xfrm>
          <a:prstGeom prst="line">
            <a:avLst/>
          </a:prstGeom>
          <a:ln w="381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7086600" y="4160192"/>
            <a:ext cx="1609736" cy="584775"/>
          </a:xfrm>
          <a:prstGeom prst="rect">
            <a:avLst/>
          </a:prstGeom>
          <a:noFill/>
          <a:ln w="19050">
            <a:noFill/>
          </a:ln>
        </p:spPr>
        <p:txBody>
          <a:bodyPr wrap="none" rtlCol="0">
            <a:spAutoFit/>
          </a:bodyPr>
          <a:lstStyle/>
          <a:p>
            <a:r>
              <a:rPr lang="bn-BD" sz="3200" b="1" dirty="0" smtClean="0">
                <a:latin typeface="NikoshBAN" pitchFamily="2" charset="0"/>
                <a:cs typeface="NikoshBAN" pitchFamily="2" charset="0"/>
              </a:rPr>
              <a:t>লক্ষবস্তু</a:t>
            </a:r>
            <a:endParaRPr lang="en-US" sz="3200" b="1" dirty="0">
              <a:latin typeface="NikoshBAN" pitchFamily="2" charset="0"/>
              <a:cs typeface="NikoshBAN" pitchFamily="2" charset="0"/>
            </a:endParaRPr>
          </a:p>
        </p:txBody>
      </p:sp>
      <p:sp>
        <p:nvSpPr>
          <p:cNvPr id="111" name="TextBox 110"/>
          <p:cNvSpPr txBox="1"/>
          <p:nvPr/>
        </p:nvSpPr>
        <p:spPr>
          <a:xfrm>
            <a:off x="5257801" y="5861351"/>
            <a:ext cx="1752600" cy="584775"/>
          </a:xfrm>
          <a:prstGeom prst="rect">
            <a:avLst/>
          </a:prstGeom>
          <a:noFill/>
        </p:spPr>
        <p:txBody>
          <a:bodyPr wrap="square" rtlCol="0">
            <a:spAutoFit/>
          </a:bodyPr>
          <a:lstStyle/>
          <a:p>
            <a:pPr algn="ctr"/>
            <a:r>
              <a:rPr lang="bn-BD" sz="3200" b="1" dirty="0" smtClean="0">
                <a:latin typeface="NikoshBAN" pitchFamily="2" charset="0"/>
                <a:cs typeface="NikoshBAN" pitchFamily="2" charset="0"/>
              </a:rPr>
              <a:t>প্রতিবিম্ব</a:t>
            </a:r>
            <a:endParaRPr lang="en-US" sz="3200" b="1" dirty="0">
              <a:latin typeface="NikoshBAN" pitchFamily="2" charset="0"/>
              <a:cs typeface="NikoshBAN" pitchFamily="2" charset="0"/>
            </a:endParaRPr>
          </a:p>
        </p:txBody>
      </p:sp>
      <p:sp>
        <p:nvSpPr>
          <p:cNvPr id="112" name="Flowchart: Delay 111"/>
          <p:cNvSpPr/>
          <p:nvPr/>
        </p:nvSpPr>
        <p:spPr>
          <a:xfrm rot="16200000">
            <a:off x="8258804" y="4329112"/>
            <a:ext cx="1059457" cy="253734"/>
          </a:xfrm>
          <a:prstGeom prst="flowChartDelay">
            <a:avLst/>
          </a:prstGeom>
          <a:solidFill>
            <a:srgbClr val="EA44E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lowchart: Delay 112"/>
          <p:cNvSpPr/>
          <p:nvPr/>
        </p:nvSpPr>
        <p:spPr>
          <a:xfrm rot="5400000" flipV="1">
            <a:off x="6452242" y="5613708"/>
            <a:ext cx="1486166" cy="253738"/>
          </a:xfrm>
          <a:prstGeom prst="flowChartDelay">
            <a:avLst/>
          </a:prstGeom>
          <a:solidFill>
            <a:srgbClr val="EA44E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4" name="Straight Connector 113"/>
          <p:cNvCxnSpPr/>
          <p:nvPr/>
        </p:nvCxnSpPr>
        <p:spPr>
          <a:xfrm flipH="1" flipV="1">
            <a:off x="8759440" y="3933663"/>
            <a:ext cx="2489068" cy="256419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flipV="1">
            <a:off x="8788532" y="3941462"/>
            <a:ext cx="2799512" cy="1128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6" name="TextBox 115"/>
          <p:cNvSpPr txBox="1"/>
          <p:nvPr/>
        </p:nvSpPr>
        <p:spPr>
          <a:xfrm>
            <a:off x="8632637" y="5037565"/>
            <a:ext cx="338123" cy="461665"/>
          </a:xfrm>
          <a:prstGeom prst="rect">
            <a:avLst/>
          </a:prstGeom>
          <a:noFill/>
          <a:ln>
            <a:noFill/>
          </a:ln>
        </p:spPr>
        <p:txBody>
          <a:bodyPr wrap="square" rtlCol="0">
            <a:spAutoFit/>
          </a:bodyPr>
          <a:lstStyle/>
          <a:p>
            <a:r>
              <a:rPr lang="en-US" sz="2400" b="1" dirty="0" smtClean="0">
                <a:latin typeface="Times New Roman" pitchFamily="18" charset="0"/>
                <a:cs typeface="Times New Roman" pitchFamily="18" charset="0"/>
              </a:rPr>
              <a:t>A</a:t>
            </a:r>
            <a:endParaRPr lang="en-US" sz="2400" b="1" dirty="0">
              <a:latin typeface="Times New Roman" pitchFamily="18" charset="0"/>
              <a:cs typeface="Times New Roman" pitchFamily="18" charset="0"/>
            </a:endParaRPr>
          </a:p>
        </p:txBody>
      </p:sp>
      <p:sp>
        <p:nvSpPr>
          <p:cNvPr id="117" name="TextBox 116"/>
          <p:cNvSpPr txBox="1"/>
          <p:nvPr/>
        </p:nvSpPr>
        <p:spPr>
          <a:xfrm>
            <a:off x="8593938" y="3450071"/>
            <a:ext cx="338123" cy="461665"/>
          </a:xfrm>
          <a:prstGeom prst="rect">
            <a:avLst/>
          </a:prstGeom>
          <a:noFill/>
          <a:ln>
            <a:noFill/>
          </a:ln>
        </p:spPr>
        <p:txBody>
          <a:bodyPr wrap="square" rtlCol="0">
            <a:spAutoFit/>
          </a:bodyPr>
          <a:lstStyle/>
          <a:p>
            <a:r>
              <a:rPr lang="en-US" sz="2400" b="1" dirty="0" smtClean="0">
                <a:latin typeface="Times New Roman" pitchFamily="18" charset="0"/>
                <a:cs typeface="Times New Roman" pitchFamily="18" charset="0"/>
              </a:rPr>
              <a:t>O</a:t>
            </a:r>
            <a:endParaRPr lang="en-US" sz="2400" b="1" dirty="0">
              <a:latin typeface="Times New Roman" pitchFamily="18" charset="0"/>
              <a:cs typeface="Times New Roman" pitchFamily="18" charset="0"/>
            </a:endParaRPr>
          </a:p>
        </p:txBody>
      </p:sp>
      <p:sp>
        <p:nvSpPr>
          <p:cNvPr id="118" name="TextBox 117"/>
          <p:cNvSpPr txBox="1"/>
          <p:nvPr/>
        </p:nvSpPr>
        <p:spPr>
          <a:xfrm>
            <a:off x="6917538" y="4577881"/>
            <a:ext cx="499262" cy="461665"/>
          </a:xfrm>
          <a:prstGeom prst="rect">
            <a:avLst/>
          </a:prstGeom>
          <a:noFill/>
          <a:ln>
            <a:noFill/>
          </a:ln>
        </p:spPr>
        <p:txBody>
          <a:bodyPr wrap="square" rtlCol="0">
            <a:spAutoFit/>
          </a:bodyPr>
          <a:lstStyle/>
          <a:p>
            <a:r>
              <a:rPr lang="en-US" sz="2400" b="1" dirty="0" smtClean="0">
                <a:latin typeface="Times New Roman" pitchFamily="18" charset="0"/>
                <a:cs typeface="Times New Roman" pitchFamily="18" charset="0"/>
              </a:rPr>
              <a:t>A</a:t>
            </a:r>
            <a:r>
              <a:rPr lang="en-US" sz="2400" dirty="0" smtClean="0"/>
              <a:t>’</a:t>
            </a:r>
            <a:endParaRPr lang="en-US" sz="2400" b="1" dirty="0">
              <a:latin typeface="Times New Roman" pitchFamily="18" charset="0"/>
              <a:cs typeface="Times New Roman" pitchFamily="18" charset="0"/>
            </a:endParaRPr>
          </a:p>
        </p:txBody>
      </p:sp>
      <p:sp>
        <p:nvSpPr>
          <p:cNvPr id="119" name="TextBox 118"/>
          <p:cNvSpPr txBox="1"/>
          <p:nvPr/>
        </p:nvSpPr>
        <p:spPr>
          <a:xfrm>
            <a:off x="7137269" y="6396856"/>
            <a:ext cx="684432" cy="461665"/>
          </a:xfrm>
          <a:prstGeom prst="rect">
            <a:avLst/>
          </a:prstGeom>
          <a:noFill/>
          <a:ln>
            <a:noFill/>
          </a:ln>
        </p:spPr>
        <p:txBody>
          <a:bodyPr wrap="square" rtlCol="0">
            <a:spAutoFit/>
          </a:bodyPr>
          <a:lstStyle/>
          <a:p>
            <a:r>
              <a:rPr lang="en-US" sz="2400" b="1" dirty="0" smtClean="0">
                <a:latin typeface="Times New Roman" pitchFamily="18" charset="0"/>
                <a:cs typeface="Times New Roman" pitchFamily="18" charset="0"/>
              </a:rPr>
              <a:t>O</a:t>
            </a:r>
            <a:r>
              <a:rPr lang="en-US" sz="2400" dirty="0" smtClean="0"/>
              <a:t>’</a:t>
            </a:r>
            <a:endParaRPr lang="en-US" sz="2400" b="1" dirty="0">
              <a:latin typeface="Times New Roman" pitchFamily="18" charset="0"/>
              <a:cs typeface="Times New Roman" pitchFamily="18" charset="0"/>
            </a:endParaRPr>
          </a:p>
        </p:txBody>
      </p:sp>
      <p:cxnSp>
        <p:nvCxnSpPr>
          <p:cNvPr id="17" name="Straight Arrow Connector 16"/>
          <p:cNvCxnSpPr/>
          <p:nvPr/>
        </p:nvCxnSpPr>
        <p:spPr>
          <a:xfrm>
            <a:off x="8970760" y="4744967"/>
            <a:ext cx="2617284" cy="0"/>
          </a:xfrm>
          <a:prstGeom prst="straightConnector1">
            <a:avLst/>
          </a:prstGeom>
          <a:ln w="38100">
            <a:solidFill>
              <a:srgbClr val="002060"/>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sp>
        <p:nvSpPr>
          <p:cNvPr id="123" name="TextBox 122"/>
          <p:cNvSpPr txBox="1"/>
          <p:nvPr/>
        </p:nvSpPr>
        <p:spPr>
          <a:xfrm>
            <a:off x="9834912" y="4221746"/>
            <a:ext cx="746002" cy="461665"/>
          </a:xfrm>
          <a:prstGeom prst="rect">
            <a:avLst/>
          </a:prstGeom>
          <a:noFill/>
          <a:ln>
            <a:noFill/>
          </a:ln>
        </p:spPr>
        <p:txBody>
          <a:bodyPr wrap="square" rtlCol="0">
            <a:spAutoFit/>
          </a:bodyPr>
          <a:lstStyle/>
          <a:p>
            <a:r>
              <a:rPr lang="en-US" sz="2400" b="1" dirty="0">
                <a:latin typeface="Times New Roman" pitchFamily="18" charset="0"/>
                <a:cs typeface="Times New Roman" pitchFamily="18" charset="0"/>
              </a:rPr>
              <a:t>3</a:t>
            </a:r>
            <a:r>
              <a:rPr lang="en-US" sz="2400" b="1" dirty="0" smtClean="0">
                <a:latin typeface="Times New Roman" pitchFamily="18" charset="0"/>
                <a:cs typeface="Times New Roman" pitchFamily="18" charset="0"/>
              </a:rPr>
              <a:t>cm</a:t>
            </a:r>
            <a:endParaRPr lang="en-US" sz="2400" b="1"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32" name="TextBox 31"/>
              <p:cNvSpPr txBox="1"/>
              <p:nvPr/>
            </p:nvSpPr>
            <p:spPr>
              <a:xfrm>
                <a:off x="-47299" y="3363739"/>
                <a:ext cx="5239696" cy="3223575"/>
              </a:xfrm>
              <a:prstGeom prst="rect">
                <a:avLst/>
              </a:prstGeom>
              <a:noFill/>
            </p:spPr>
            <p:txBody>
              <a:bodyPr wrap="square" rtlCol="0">
                <a:spAutoFit/>
              </a:bodyPr>
              <a:lstStyle/>
              <a:p>
                <a:r>
                  <a:rPr lang="bn-IN" sz="2400" dirty="0" smtClean="0"/>
                  <a:t>উদ্দীপক হতে, </a:t>
                </a:r>
              </a:p>
              <a:p>
                <a:r>
                  <a:rPr lang="bn-IN" sz="2400" dirty="0" smtClean="0"/>
                  <a:t>বক্রতার ব্যাসার্ধ</a:t>
                </a:r>
                <a:r>
                  <a:rPr lang="bn-IN" sz="2800" dirty="0" smtClean="0"/>
                  <a:t>, </a:t>
                </a:r>
                <a14:m>
                  <m:oMath xmlns:m="http://schemas.openxmlformats.org/officeDocument/2006/math">
                    <m:r>
                      <m:rPr>
                        <m:sty m:val="p"/>
                      </m:rPr>
                      <a:rPr lang="en-US" sz="2800" b="0" i="0" dirty="0" smtClean="0">
                        <a:latin typeface="Cambria Math"/>
                      </a:rPr>
                      <m:t>r</m:t>
                    </m:r>
                    <m:r>
                      <a:rPr lang="en-US" sz="2800" b="0" i="0" dirty="0" smtClean="0">
                        <a:latin typeface="Cambria Math"/>
                      </a:rPr>
                      <m:t>=</m:t>
                    </m:r>
                    <m:r>
                      <a:rPr lang="en-US" sz="2800" b="0" i="0" dirty="0" smtClean="0">
                        <a:latin typeface="Cambria Math"/>
                      </a:rPr>
                      <m:t>4</m:t>
                    </m:r>
                    <m:r>
                      <a:rPr lang="en-US" sz="2800" b="0" i="0" dirty="0" smtClean="0">
                        <a:latin typeface="Cambria Math"/>
                      </a:rPr>
                      <m:t> </m:t>
                    </m:r>
                    <m:r>
                      <a:rPr lang="en-US" sz="2800" i="1" dirty="0">
                        <a:latin typeface="Cambria Math"/>
                      </a:rPr>
                      <m:t>𝑐𝑚</m:t>
                    </m:r>
                    <m:r>
                      <a:rPr lang="en-US" sz="2800" i="1" dirty="0">
                        <a:latin typeface="Cambria Math"/>
                      </a:rPr>
                      <m:t> </m:t>
                    </m:r>
                  </m:oMath>
                </a14:m>
                <a:endParaRPr lang="en-US" sz="2800" dirty="0"/>
              </a:p>
              <a:p>
                <a:r>
                  <a:rPr lang="en-US" sz="2800" dirty="0" smtClean="0"/>
                  <a:t> </a:t>
                </a:r>
                <a:r>
                  <a:rPr lang="bn-IN" sz="2400" dirty="0" smtClean="0"/>
                  <a:t>ফোকাস দূরত্ব</a:t>
                </a:r>
                <a:r>
                  <a:rPr lang="bn-IN" sz="2800" dirty="0" smtClean="0"/>
                  <a:t>, </a:t>
                </a:r>
                <a14:m>
                  <m:oMath xmlns:m="http://schemas.openxmlformats.org/officeDocument/2006/math">
                    <m:r>
                      <a:rPr lang="en-US" sz="2800" i="1" dirty="0" smtClean="0">
                        <a:latin typeface="Cambria Math"/>
                      </a:rPr>
                      <m:t>𝑓</m:t>
                    </m:r>
                    <m:r>
                      <a:rPr lang="en-US" sz="2800" i="1" dirty="0" smtClean="0">
                        <a:latin typeface="Cambria Math"/>
                      </a:rPr>
                      <m:t> =</m:t>
                    </m:r>
                    <m:f>
                      <m:fPr>
                        <m:ctrlPr>
                          <a:rPr lang="en-US" sz="2800" i="1" dirty="0" smtClean="0">
                            <a:latin typeface="Cambria Math"/>
                          </a:rPr>
                        </m:ctrlPr>
                      </m:fPr>
                      <m:num>
                        <m:r>
                          <a:rPr lang="en-US" sz="2800" b="0" i="1" dirty="0" smtClean="0">
                            <a:latin typeface="Cambria Math"/>
                          </a:rPr>
                          <m:t>𝑟</m:t>
                        </m:r>
                      </m:num>
                      <m:den>
                        <m:r>
                          <a:rPr lang="en-US" sz="2800" b="0" i="1" dirty="0" smtClean="0">
                            <a:latin typeface="Cambria Math"/>
                          </a:rPr>
                          <m:t>2</m:t>
                        </m:r>
                      </m:den>
                    </m:f>
                    <m:r>
                      <a:rPr lang="en-US" sz="2800" b="0" i="1" dirty="0" smtClean="0">
                        <a:latin typeface="Cambria Math"/>
                      </a:rPr>
                      <m:t>=</m:t>
                    </m:r>
                    <m:f>
                      <m:fPr>
                        <m:ctrlPr>
                          <a:rPr lang="en-US" sz="2800" b="0" i="1" dirty="0" smtClean="0">
                            <a:latin typeface="Cambria Math"/>
                          </a:rPr>
                        </m:ctrlPr>
                      </m:fPr>
                      <m:num>
                        <m:r>
                          <a:rPr lang="en-US" sz="2800" b="0" i="1" dirty="0" smtClean="0">
                            <a:latin typeface="Cambria Math"/>
                          </a:rPr>
                          <m:t>4</m:t>
                        </m:r>
                      </m:num>
                      <m:den>
                        <m:r>
                          <a:rPr lang="en-US" sz="2800" b="0" i="1" dirty="0" smtClean="0">
                            <a:latin typeface="Cambria Math"/>
                          </a:rPr>
                          <m:t>2</m:t>
                        </m:r>
                      </m:den>
                    </m:f>
                    <m:r>
                      <a:rPr lang="en-US" sz="2800" b="0" i="1" dirty="0" smtClean="0">
                        <a:latin typeface="Cambria Math"/>
                      </a:rPr>
                      <m:t>=</m:t>
                    </m:r>
                    <m:r>
                      <a:rPr lang="en-US" sz="2800" b="0" i="1" dirty="0" smtClean="0">
                        <a:latin typeface="Cambria Math"/>
                      </a:rPr>
                      <m:t>2</m:t>
                    </m:r>
                    <m:r>
                      <a:rPr lang="en-US" sz="2800" b="0" i="1" dirty="0" smtClean="0">
                        <a:latin typeface="Cambria Math"/>
                      </a:rPr>
                      <m:t> </m:t>
                    </m:r>
                    <m:r>
                      <a:rPr lang="en-US" sz="2800" b="0" i="1" dirty="0" smtClean="0">
                        <a:latin typeface="Cambria Math"/>
                      </a:rPr>
                      <m:t>𝑐𝑚</m:t>
                    </m:r>
                    <m:r>
                      <a:rPr lang="en-US" sz="2800" i="1" dirty="0" smtClean="0">
                        <a:latin typeface="Cambria Math"/>
                      </a:rPr>
                      <m:t> </m:t>
                    </m:r>
                  </m:oMath>
                </a14:m>
                <a:endParaRPr lang="bn-IN" sz="2800" dirty="0" smtClean="0"/>
              </a:p>
              <a:p>
                <a:r>
                  <a:rPr lang="bn-IN" sz="2400" dirty="0" smtClean="0"/>
                  <a:t>চিত্র হতে, বস্তুটি মেরু থেকে </a:t>
                </a:r>
                <a14:m>
                  <m:oMath xmlns:m="http://schemas.openxmlformats.org/officeDocument/2006/math">
                    <m:r>
                      <a:rPr lang="en-US" sz="2800" b="0" i="0" dirty="0" smtClean="0">
                        <a:latin typeface="Cambria Math"/>
                      </a:rPr>
                      <m:t>3</m:t>
                    </m:r>
                    <m:r>
                      <a:rPr lang="en-US" sz="2800" b="0" i="0" dirty="0" smtClean="0">
                        <a:latin typeface="Cambria Math"/>
                      </a:rPr>
                      <m:t> </m:t>
                    </m:r>
                    <m:r>
                      <a:rPr lang="en-US" sz="2800" i="1" dirty="0">
                        <a:latin typeface="Cambria Math"/>
                      </a:rPr>
                      <m:t>𝑐𝑚</m:t>
                    </m:r>
                    <m:r>
                      <a:rPr lang="en-US" sz="2800" i="1" dirty="0">
                        <a:latin typeface="Cambria Math"/>
                      </a:rPr>
                      <m:t> </m:t>
                    </m:r>
                  </m:oMath>
                </a14:m>
                <a:endParaRPr lang="en-US" sz="2400" dirty="0" smtClean="0"/>
              </a:p>
              <a:p>
                <a:r>
                  <a:rPr lang="bn-IN" sz="2400" dirty="0" smtClean="0"/>
                  <a:t>দূরে অবস্থিত</a:t>
                </a:r>
                <a:r>
                  <a:rPr lang="bn-IN" sz="2800" dirty="0" smtClean="0"/>
                  <a:t>, </a:t>
                </a:r>
                <a14:m>
                  <m:oMath xmlns:m="http://schemas.openxmlformats.org/officeDocument/2006/math">
                    <m:r>
                      <m:rPr>
                        <m:sty m:val="p"/>
                      </m:rPr>
                      <a:rPr lang="en-US" sz="2800" b="0" i="0" dirty="0" smtClean="0">
                        <a:latin typeface="Cambria Math"/>
                      </a:rPr>
                      <m:t>u</m:t>
                    </m:r>
                    <m:r>
                      <a:rPr lang="en-US" sz="2800" b="0" i="0" dirty="0" smtClean="0">
                        <a:latin typeface="Cambria Math"/>
                      </a:rPr>
                      <m:t>=</m:t>
                    </m:r>
                    <m:r>
                      <a:rPr lang="en-US" sz="2800" b="0" i="0" dirty="0" smtClean="0">
                        <a:latin typeface="Cambria Math"/>
                      </a:rPr>
                      <m:t>3</m:t>
                    </m:r>
                    <m:r>
                      <a:rPr lang="en-US" sz="2800" b="0" i="0" dirty="0" smtClean="0">
                        <a:latin typeface="Cambria Math"/>
                      </a:rPr>
                      <m:t> </m:t>
                    </m:r>
                    <m:r>
                      <a:rPr lang="en-US" sz="2800" i="1" dirty="0">
                        <a:latin typeface="Cambria Math"/>
                      </a:rPr>
                      <m:t>𝑐𝑚</m:t>
                    </m:r>
                    <m:r>
                      <a:rPr lang="en-US" sz="2800" i="1" dirty="0">
                        <a:latin typeface="Cambria Math"/>
                      </a:rPr>
                      <m:t> </m:t>
                    </m:r>
                  </m:oMath>
                </a14:m>
                <a:endParaRPr lang="bn-IN" sz="2800" dirty="0"/>
              </a:p>
              <a:p>
                <a:r>
                  <a:rPr lang="bn-IN" sz="2400" b="0" dirty="0" smtClean="0"/>
                  <a:t>প্রতিবিম্বের</a:t>
                </a:r>
                <a:r>
                  <a:rPr lang="bn-IN" sz="2800" b="0" dirty="0" smtClean="0"/>
                  <a:t>  </a:t>
                </a:r>
                <a14:m>
                  <m:oMath xmlns:m="http://schemas.openxmlformats.org/officeDocument/2006/math">
                    <m:r>
                      <a:rPr lang="en-US" sz="2800" b="0" i="1" smtClean="0">
                        <a:latin typeface="Cambria Math"/>
                      </a:rPr>
                      <m:t>𝑣</m:t>
                    </m:r>
                    <m:r>
                      <a:rPr lang="en-US" sz="2800" b="0" i="1" smtClean="0">
                        <a:latin typeface="Cambria Math"/>
                      </a:rPr>
                      <m:t>=?</m:t>
                    </m:r>
                  </m:oMath>
                </a14:m>
                <a:endParaRPr lang="en-US" sz="2800" dirty="0" smtClean="0"/>
              </a:p>
              <a:p>
                <a:r>
                  <a:rPr lang="bn-IN" sz="2400" dirty="0" smtClean="0"/>
                  <a:t>বিবর্ধন, </a:t>
                </a:r>
                <a14:m>
                  <m:oMath xmlns:m="http://schemas.openxmlformats.org/officeDocument/2006/math">
                    <m:r>
                      <a:rPr lang="en-US" sz="2800" i="1" dirty="0">
                        <a:latin typeface="Cambria Math"/>
                      </a:rPr>
                      <m:t>𝑚</m:t>
                    </m:r>
                    <m:r>
                      <a:rPr lang="en-US" sz="2800" b="0" i="1" dirty="0" smtClean="0">
                        <a:latin typeface="Cambria Math"/>
                      </a:rPr>
                      <m:t>=?</m:t>
                    </m:r>
                    <m:r>
                      <a:rPr lang="en-US" sz="2800" i="1" dirty="0">
                        <a:latin typeface="Cambria Math"/>
                      </a:rPr>
                      <m:t> </m:t>
                    </m:r>
                  </m:oMath>
                </a14:m>
                <a:endParaRPr lang="bn-IN" sz="2800" dirty="0"/>
              </a:p>
            </p:txBody>
          </p:sp>
        </mc:Choice>
        <mc:Fallback xmlns="">
          <p:sp>
            <p:nvSpPr>
              <p:cNvPr id="32" name="TextBox 31"/>
              <p:cNvSpPr txBox="1">
                <a:spLocks noRot="1" noChangeAspect="1" noMove="1" noResize="1" noEditPoints="1" noAdjustHandles="1" noChangeArrowheads="1" noChangeShapeType="1" noTextEdit="1"/>
              </p:cNvSpPr>
              <p:nvPr/>
            </p:nvSpPr>
            <p:spPr>
              <a:xfrm>
                <a:off x="-47299" y="3363739"/>
                <a:ext cx="5239696" cy="3223575"/>
              </a:xfrm>
              <a:prstGeom prst="rect">
                <a:avLst/>
              </a:prstGeom>
              <a:blipFill rotWithShape="1">
                <a:blip r:embed="rId4"/>
                <a:stretch>
                  <a:fillRect l="-2326" t="-1323" b="-4348"/>
                </a:stretch>
              </a:blipFill>
            </p:spPr>
            <p:txBody>
              <a:bodyPr/>
              <a:lstStyle/>
              <a:p>
                <a:r>
                  <a:rPr lang="en-US">
                    <a:noFill/>
                  </a:rPr>
                  <a:t> </a:t>
                </a:r>
              </a:p>
            </p:txBody>
          </p:sp>
        </mc:Fallback>
      </mc:AlternateContent>
    </p:spTree>
    <p:extLst>
      <p:ext uri="{BB962C8B-B14F-4D97-AF65-F5344CB8AC3E}">
        <p14:creationId xmlns:p14="http://schemas.microsoft.com/office/powerpoint/2010/main" val="19752407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98"/>
                                        </p:tgtEl>
                                        <p:attrNameLst>
                                          <p:attrName>style.visibility</p:attrName>
                                        </p:attrNameLst>
                                      </p:cBhvr>
                                      <p:to>
                                        <p:strVal val="visible"/>
                                      </p:to>
                                    </p:set>
                                    <p:animEffect transition="in" filter="wipe(left)">
                                      <p:cBhvr>
                                        <p:cTn id="12" dur="2000"/>
                                        <p:tgtEl>
                                          <p:spTgt spid="98"/>
                                        </p:tgtEl>
                                      </p:cBhvr>
                                    </p:animEffect>
                                  </p:childTnLst>
                                </p:cTn>
                              </p:par>
                            </p:childTnLst>
                          </p:cTn>
                        </p:par>
                        <p:par>
                          <p:cTn id="13" fill="hold">
                            <p:stCondLst>
                              <p:cond delay="2500"/>
                            </p:stCondLst>
                            <p:childTnLst>
                              <p:par>
                                <p:cTn id="14" presetID="22" presetClass="entr" presetSubtype="4" fill="hold" grpId="0" nodeType="afterEffect">
                                  <p:stCondLst>
                                    <p:cond delay="0"/>
                                  </p:stCondLst>
                                  <p:childTnLst>
                                    <p:set>
                                      <p:cBhvr>
                                        <p:cTn id="15" dur="1" fill="hold">
                                          <p:stCondLst>
                                            <p:cond delay="0"/>
                                          </p:stCondLst>
                                        </p:cTn>
                                        <p:tgtEl>
                                          <p:spTgt spid="112"/>
                                        </p:tgtEl>
                                        <p:attrNameLst>
                                          <p:attrName>style.visibility</p:attrName>
                                        </p:attrNameLst>
                                      </p:cBhvr>
                                      <p:to>
                                        <p:strVal val="visible"/>
                                      </p:to>
                                    </p:set>
                                    <p:animEffect transition="in" filter="wipe(down)">
                                      <p:cBhvr>
                                        <p:cTn id="16" dur="2000"/>
                                        <p:tgtEl>
                                          <p:spTgt spid="112"/>
                                        </p:tgtEl>
                                      </p:cBhvr>
                                    </p:animEffect>
                                  </p:childTnLst>
                                </p:cTn>
                              </p:par>
                            </p:childTnLst>
                          </p:cTn>
                        </p:par>
                        <p:par>
                          <p:cTn id="17" fill="hold">
                            <p:stCondLst>
                              <p:cond delay="4500"/>
                            </p:stCondLst>
                            <p:childTnLst>
                              <p:par>
                                <p:cTn id="18" presetID="22" presetClass="entr" presetSubtype="8" fill="hold" grpId="0" nodeType="afterEffect">
                                  <p:stCondLst>
                                    <p:cond delay="0"/>
                                  </p:stCondLst>
                                  <p:childTnLst>
                                    <p:set>
                                      <p:cBhvr>
                                        <p:cTn id="19" dur="1" fill="hold">
                                          <p:stCondLst>
                                            <p:cond delay="0"/>
                                          </p:stCondLst>
                                        </p:cTn>
                                        <p:tgtEl>
                                          <p:spTgt spid="110"/>
                                        </p:tgtEl>
                                        <p:attrNameLst>
                                          <p:attrName>style.visibility</p:attrName>
                                        </p:attrNameLst>
                                      </p:cBhvr>
                                      <p:to>
                                        <p:strVal val="visible"/>
                                      </p:to>
                                    </p:set>
                                    <p:animEffect transition="in" filter="wipe(left)">
                                      <p:cBhvr>
                                        <p:cTn id="20" dur="2000"/>
                                        <p:tgtEl>
                                          <p:spTgt spid="1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15"/>
                                        </p:tgtEl>
                                        <p:attrNameLst>
                                          <p:attrName>style.visibility</p:attrName>
                                        </p:attrNameLst>
                                      </p:cBhvr>
                                      <p:to>
                                        <p:strVal val="visible"/>
                                      </p:to>
                                    </p:set>
                                    <p:animEffect transition="in" filter="wipe(left)">
                                      <p:cBhvr>
                                        <p:cTn id="25" dur="2000"/>
                                        <p:tgtEl>
                                          <p:spTgt spid="115"/>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anim calcmode="lin" valueType="num">
                                      <p:cBhvr>
                                        <p:cTn id="31" dur="1000" fill="hold"/>
                                        <p:tgtEl>
                                          <p:spTgt spid="6"/>
                                        </p:tgtEl>
                                        <p:attrNameLst>
                                          <p:attrName>ppt_x</p:attrName>
                                        </p:attrNameLst>
                                      </p:cBhvr>
                                      <p:tavLst>
                                        <p:tav tm="0">
                                          <p:val>
                                            <p:strVal val="#ppt_x"/>
                                          </p:val>
                                        </p:tav>
                                        <p:tav tm="100000">
                                          <p:val>
                                            <p:strVal val="#ppt_x"/>
                                          </p:val>
                                        </p:tav>
                                      </p:tavLst>
                                    </p:anim>
                                    <p:anim calcmode="lin" valueType="num">
                                      <p:cBhvr>
                                        <p:cTn id="3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down)">
                                      <p:cBhvr>
                                        <p:cTn id="37" dur="500"/>
                                        <p:tgtEl>
                                          <p:spTgt spid="17"/>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23"/>
                                        </p:tgtEl>
                                        <p:attrNameLst>
                                          <p:attrName>style.visibility</p:attrName>
                                        </p:attrNameLst>
                                      </p:cBhvr>
                                      <p:to>
                                        <p:strVal val="visible"/>
                                      </p:to>
                                    </p:set>
                                    <p:animEffect transition="in" filter="wipe(down)">
                                      <p:cBhvr>
                                        <p:cTn id="40" dur="500"/>
                                        <p:tgtEl>
                                          <p:spTgt spid="123"/>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wipe(down)">
                                      <p:cBhvr>
                                        <p:cTn id="45" dur="500"/>
                                        <p:tgtEl>
                                          <p:spTgt spid="118"/>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119"/>
                                        </p:tgtEl>
                                        <p:attrNameLst>
                                          <p:attrName>style.visibility</p:attrName>
                                        </p:attrNameLst>
                                      </p:cBhvr>
                                      <p:to>
                                        <p:strVal val="visible"/>
                                      </p:to>
                                    </p:set>
                                    <p:animEffect transition="in" filter="wipe(down)">
                                      <p:cBhvr>
                                        <p:cTn id="48" dur="500"/>
                                        <p:tgtEl>
                                          <p:spTgt spid="119"/>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117"/>
                                        </p:tgtEl>
                                        <p:attrNameLst>
                                          <p:attrName>style.visibility</p:attrName>
                                        </p:attrNameLst>
                                      </p:cBhvr>
                                      <p:to>
                                        <p:strVal val="visible"/>
                                      </p:to>
                                    </p:set>
                                    <p:animEffect transition="in" filter="wipe(down)">
                                      <p:cBhvr>
                                        <p:cTn id="51" dur="500"/>
                                        <p:tgtEl>
                                          <p:spTgt spid="117"/>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116"/>
                                        </p:tgtEl>
                                        <p:attrNameLst>
                                          <p:attrName>style.visibility</p:attrName>
                                        </p:attrNameLst>
                                      </p:cBhvr>
                                      <p:to>
                                        <p:strVal val="visible"/>
                                      </p:to>
                                    </p:set>
                                    <p:animEffect transition="in" filter="wipe(down)">
                                      <p:cBhvr>
                                        <p:cTn id="54" dur="500"/>
                                        <p:tgtEl>
                                          <p:spTgt spid="116"/>
                                        </p:tgtEl>
                                      </p:cBhvr>
                                    </p:animEffect>
                                  </p:childTnLst>
                                </p:cTn>
                              </p:par>
                              <p:par>
                                <p:cTn id="55" presetID="22" presetClass="entr" presetSubtype="8" fill="hold" nodeType="withEffect">
                                  <p:stCondLst>
                                    <p:cond delay="0"/>
                                  </p:stCondLst>
                                  <p:childTnLst>
                                    <p:set>
                                      <p:cBhvr>
                                        <p:cTn id="56" dur="1" fill="hold">
                                          <p:stCondLst>
                                            <p:cond delay="0"/>
                                          </p:stCondLst>
                                        </p:cTn>
                                        <p:tgtEl>
                                          <p:spTgt spid="114"/>
                                        </p:tgtEl>
                                        <p:attrNameLst>
                                          <p:attrName>style.visibility</p:attrName>
                                        </p:attrNameLst>
                                      </p:cBhvr>
                                      <p:to>
                                        <p:strVal val="visible"/>
                                      </p:to>
                                    </p:set>
                                    <p:animEffect transition="in" filter="wipe(left)">
                                      <p:cBhvr>
                                        <p:cTn id="57" dur="2000"/>
                                        <p:tgtEl>
                                          <p:spTgt spid="114"/>
                                        </p:tgtEl>
                                      </p:cBhvr>
                                    </p:animEffect>
                                  </p:childTnLst>
                                </p:cTn>
                              </p:par>
                            </p:childTnLst>
                          </p:cTn>
                        </p:par>
                        <p:par>
                          <p:cTn id="58" fill="hold">
                            <p:stCondLst>
                              <p:cond delay="2000"/>
                            </p:stCondLst>
                            <p:childTnLst>
                              <p:par>
                                <p:cTn id="59" presetID="22" presetClass="entr" presetSubtype="2" fill="hold" nodeType="afterEffect">
                                  <p:stCondLst>
                                    <p:cond delay="0"/>
                                  </p:stCondLst>
                                  <p:childTnLst>
                                    <p:set>
                                      <p:cBhvr>
                                        <p:cTn id="60" dur="1" fill="hold">
                                          <p:stCondLst>
                                            <p:cond delay="0"/>
                                          </p:stCondLst>
                                        </p:cTn>
                                        <p:tgtEl>
                                          <p:spTgt spid="108"/>
                                        </p:tgtEl>
                                        <p:attrNameLst>
                                          <p:attrName>style.visibility</p:attrName>
                                        </p:attrNameLst>
                                      </p:cBhvr>
                                      <p:to>
                                        <p:strVal val="visible"/>
                                      </p:to>
                                    </p:set>
                                    <p:animEffect transition="in" filter="wipe(right)">
                                      <p:cBhvr>
                                        <p:cTn id="61" dur="2000"/>
                                        <p:tgtEl>
                                          <p:spTgt spid="108"/>
                                        </p:tgtEl>
                                      </p:cBhvr>
                                    </p:animEffect>
                                  </p:childTnLst>
                                </p:cTn>
                              </p:par>
                              <p:par>
                                <p:cTn id="62" presetID="22" presetClass="entr" presetSubtype="2" fill="hold" nodeType="withEffect">
                                  <p:stCondLst>
                                    <p:cond delay="0"/>
                                  </p:stCondLst>
                                  <p:childTnLst>
                                    <p:set>
                                      <p:cBhvr>
                                        <p:cTn id="63" dur="1" fill="hold">
                                          <p:stCondLst>
                                            <p:cond delay="0"/>
                                          </p:stCondLst>
                                        </p:cTn>
                                        <p:tgtEl>
                                          <p:spTgt spid="109"/>
                                        </p:tgtEl>
                                        <p:attrNameLst>
                                          <p:attrName>style.visibility</p:attrName>
                                        </p:attrNameLst>
                                      </p:cBhvr>
                                      <p:to>
                                        <p:strVal val="visible"/>
                                      </p:to>
                                    </p:set>
                                    <p:animEffect transition="in" filter="wipe(right)">
                                      <p:cBhvr>
                                        <p:cTn id="64" dur="2000"/>
                                        <p:tgtEl>
                                          <p:spTgt spid="109"/>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113"/>
                                        </p:tgtEl>
                                        <p:attrNameLst>
                                          <p:attrName>style.visibility</p:attrName>
                                        </p:attrNameLst>
                                      </p:cBhvr>
                                      <p:to>
                                        <p:strVal val="visible"/>
                                      </p:to>
                                    </p:set>
                                    <p:animEffect transition="in" filter="wipe(up)">
                                      <p:cBhvr>
                                        <p:cTn id="68" dur="2000"/>
                                        <p:tgtEl>
                                          <p:spTgt spid="113"/>
                                        </p:tgtEl>
                                      </p:cBhvr>
                                    </p:animEffect>
                                  </p:childTnLst>
                                </p:cTn>
                              </p:par>
                            </p:childTnLst>
                          </p:cTn>
                        </p:par>
                        <p:par>
                          <p:cTn id="69" fill="hold">
                            <p:stCondLst>
                              <p:cond delay="6000"/>
                            </p:stCondLst>
                            <p:childTnLst>
                              <p:par>
                                <p:cTn id="70" presetID="22" presetClass="entr" presetSubtype="8" fill="hold" grpId="0" nodeType="afterEffect">
                                  <p:stCondLst>
                                    <p:cond delay="0"/>
                                  </p:stCondLst>
                                  <p:childTnLst>
                                    <p:set>
                                      <p:cBhvr>
                                        <p:cTn id="71" dur="1" fill="hold">
                                          <p:stCondLst>
                                            <p:cond delay="0"/>
                                          </p:stCondLst>
                                        </p:cTn>
                                        <p:tgtEl>
                                          <p:spTgt spid="111"/>
                                        </p:tgtEl>
                                        <p:attrNameLst>
                                          <p:attrName>style.visibility</p:attrName>
                                        </p:attrNameLst>
                                      </p:cBhvr>
                                      <p:to>
                                        <p:strVal val="visible"/>
                                      </p:to>
                                    </p:set>
                                    <p:animEffect transition="in" filter="wipe(left)">
                                      <p:cBhvr>
                                        <p:cTn id="72" dur="2000"/>
                                        <p:tgtEl>
                                          <p:spTgt spid="111"/>
                                        </p:tgtEl>
                                      </p:cBhvr>
                                    </p:animEffect>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 grpId="0"/>
      <p:bldP spid="110" grpId="0"/>
      <p:bldP spid="111" grpId="0"/>
      <p:bldP spid="112" grpId="0" animBg="1"/>
      <p:bldP spid="113" grpId="0" animBg="1"/>
      <p:bldP spid="116" grpId="0"/>
      <p:bldP spid="117" grpId="0"/>
      <p:bldP spid="118" grpId="0"/>
      <p:bldP spid="119" grpId="0"/>
      <p:bldP spid="123" grpId="0"/>
      <p:bldP spid="3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p:cNvSpPr/>
              <p:nvPr/>
            </p:nvSpPr>
            <p:spPr>
              <a:xfrm>
                <a:off x="377373" y="904"/>
                <a:ext cx="5080000" cy="3488327"/>
              </a:xfrm>
              <a:prstGeom prst="rect">
                <a:avLst/>
              </a:prstGeom>
            </p:spPr>
            <p:txBody>
              <a:bodyPr wrap="square">
                <a:spAutoFit/>
              </a:bodyPr>
              <a:lstStyle/>
              <a:p>
                <a:r>
                  <a:rPr lang="bn-IN" sz="2800" dirty="0"/>
                  <a:t>আমরা জানি</a:t>
                </a:r>
                <a:r>
                  <a:rPr lang="bn-IN" sz="3200" dirty="0"/>
                  <a:t>, </a:t>
                </a:r>
                <a14:m>
                  <m:oMath xmlns:m="http://schemas.openxmlformats.org/officeDocument/2006/math">
                    <m:f>
                      <m:fPr>
                        <m:ctrlPr>
                          <a:rPr lang="bn-IN" sz="3200" i="1">
                            <a:latin typeface="Cambria Math"/>
                          </a:rPr>
                        </m:ctrlPr>
                      </m:fPr>
                      <m:num>
                        <m:r>
                          <a:rPr lang="en-US" sz="3200" i="1">
                            <a:latin typeface="Cambria Math"/>
                          </a:rPr>
                          <m:t>1</m:t>
                        </m:r>
                      </m:num>
                      <m:den>
                        <m:r>
                          <a:rPr lang="en-US" sz="3200" i="1">
                            <a:latin typeface="Cambria Math"/>
                          </a:rPr>
                          <m:t>𝑣</m:t>
                        </m:r>
                      </m:den>
                    </m:f>
                    <m:r>
                      <a:rPr lang="en-US" sz="3200" i="1">
                        <a:latin typeface="Cambria Math"/>
                      </a:rPr>
                      <m:t>+</m:t>
                    </m:r>
                    <m:f>
                      <m:fPr>
                        <m:ctrlPr>
                          <a:rPr lang="en-US" sz="3200" i="1">
                            <a:latin typeface="Cambria Math"/>
                          </a:rPr>
                        </m:ctrlPr>
                      </m:fPr>
                      <m:num>
                        <m:r>
                          <a:rPr lang="en-US" sz="3200" i="1">
                            <a:latin typeface="Cambria Math"/>
                          </a:rPr>
                          <m:t>1</m:t>
                        </m:r>
                      </m:num>
                      <m:den>
                        <m:r>
                          <a:rPr lang="en-US" sz="3200" i="1">
                            <a:latin typeface="Cambria Math"/>
                          </a:rPr>
                          <m:t>𝑢</m:t>
                        </m:r>
                      </m:den>
                    </m:f>
                    <m:r>
                      <a:rPr lang="en-US" sz="3200" i="1">
                        <a:latin typeface="Cambria Math"/>
                      </a:rPr>
                      <m:t>=</m:t>
                    </m:r>
                    <m:f>
                      <m:fPr>
                        <m:ctrlPr>
                          <a:rPr lang="en-US" sz="3200" i="1">
                            <a:latin typeface="Cambria Math"/>
                          </a:rPr>
                        </m:ctrlPr>
                      </m:fPr>
                      <m:num>
                        <m:r>
                          <a:rPr lang="en-US" sz="3200" i="1">
                            <a:latin typeface="Cambria Math"/>
                          </a:rPr>
                          <m:t>1</m:t>
                        </m:r>
                      </m:num>
                      <m:den>
                        <m:r>
                          <a:rPr lang="en-US" sz="3200" i="1">
                            <a:latin typeface="Cambria Math"/>
                          </a:rPr>
                          <m:t>𝑓</m:t>
                        </m:r>
                      </m:den>
                    </m:f>
                  </m:oMath>
                </a14:m>
                <a:endParaRPr lang="en-US" sz="3200" dirty="0"/>
              </a:p>
              <a:p>
                <a:r>
                  <a:rPr lang="en-US" sz="3200" dirty="0"/>
                  <a:t>	</a:t>
                </a:r>
                <a:r>
                  <a:rPr lang="bn-IN" sz="3200" dirty="0"/>
                  <a:t>বা, </a:t>
                </a:r>
                <a14:m>
                  <m:oMath xmlns:m="http://schemas.openxmlformats.org/officeDocument/2006/math">
                    <m:f>
                      <m:fPr>
                        <m:ctrlPr>
                          <a:rPr lang="bn-IN" sz="3200" i="1">
                            <a:latin typeface="Cambria Math"/>
                          </a:rPr>
                        </m:ctrlPr>
                      </m:fPr>
                      <m:num>
                        <m:r>
                          <a:rPr lang="en-US" sz="3200" i="1">
                            <a:latin typeface="Cambria Math"/>
                          </a:rPr>
                          <m:t>1</m:t>
                        </m:r>
                      </m:num>
                      <m:den>
                        <m:r>
                          <a:rPr lang="en-US" sz="3200" i="1">
                            <a:latin typeface="Cambria Math"/>
                          </a:rPr>
                          <m:t>𝑣</m:t>
                        </m:r>
                      </m:den>
                    </m:f>
                    <m:r>
                      <a:rPr lang="en-US" sz="3200" i="1">
                        <a:latin typeface="Cambria Math"/>
                      </a:rPr>
                      <m:t>=</m:t>
                    </m:r>
                    <m:f>
                      <m:fPr>
                        <m:ctrlPr>
                          <a:rPr lang="en-US" sz="3200" i="1">
                            <a:latin typeface="Cambria Math"/>
                          </a:rPr>
                        </m:ctrlPr>
                      </m:fPr>
                      <m:num>
                        <m:r>
                          <a:rPr lang="en-US" sz="3200" i="1">
                            <a:latin typeface="Cambria Math"/>
                          </a:rPr>
                          <m:t>1</m:t>
                        </m:r>
                      </m:num>
                      <m:den>
                        <m:r>
                          <a:rPr lang="en-US" sz="3200" i="1">
                            <a:latin typeface="Cambria Math"/>
                          </a:rPr>
                          <m:t>𝑓</m:t>
                        </m:r>
                      </m:den>
                    </m:f>
                    <m:r>
                      <a:rPr lang="en-US" sz="3200" i="1">
                        <a:latin typeface="Cambria Math"/>
                      </a:rPr>
                      <m:t>−</m:t>
                    </m:r>
                    <m:f>
                      <m:fPr>
                        <m:ctrlPr>
                          <a:rPr lang="en-US" sz="3200" i="1">
                            <a:latin typeface="Cambria Math"/>
                          </a:rPr>
                        </m:ctrlPr>
                      </m:fPr>
                      <m:num>
                        <m:r>
                          <a:rPr lang="en-US" sz="3200" i="1">
                            <a:latin typeface="Cambria Math"/>
                          </a:rPr>
                          <m:t>1</m:t>
                        </m:r>
                      </m:num>
                      <m:den>
                        <m:r>
                          <a:rPr lang="en-US" sz="3200" i="1">
                            <a:latin typeface="Cambria Math"/>
                          </a:rPr>
                          <m:t>𝑢</m:t>
                        </m:r>
                      </m:den>
                    </m:f>
                  </m:oMath>
                </a14:m>
                <a:endParaRPr lang="en-US" sz="3200" dirty="0"/>
              </a:p>
              <a:p>
                <a:r>
                  <a:rPr lang="en-US" sz="3200" dirty="0"/>
                  <a:t>	</a:t>
                </a:r>
                <a:r>
                  <a:rPr lang="bn-IN" sz="3200" dirty="0"/>
                  <a:t>বা, </a:t>
                </a:r>
                <a14:m>
                  <m:oMath xmlns:m="http://schemas.openxmlformats.org/officeDocument/2006/math">
                    <m:f>
                      <m:fPr>
                        <m:ctrlPr>
                          <a:rPr lang="bn-IN" sz="3200" i="1">
                            <a:latin typeface="Cambria Math"/>
                          </a:rPr>
                        </m:ctrlPr>
                      </m:fPr>
                      <m:num>
                        <m:r>
                          <a:rPr lang="en-US" sz="3200" i="1">
                            <a:latin typeface="Cambria Math"/>
                          </a:rPr>
                          <m:t>1</m:t>
                        </m:r>
                      </m:num>
                      <m:den>
                        <m:r>
                          <a:rPr lang="en-US" sz="3200" i="1">
                            <a:latin typeface="Cambria Math"/>
                          </a:rPr>
                          <m:t>𝑣</m:t>
                        </m:r>
                      </m:den>
                    </m:f>
                    <m:r>
                      <a:rPr lang="en-US" sz="3200" i="1">
                        <a:latin typeface="Cambria Math"/>
                      </a:rPr>
                      <m:t>=</m:t>
                    </m:r>
                    <m:f>
                      <m:fPr>
                        <m:ctrlPr>
                          <a:rPr lang="en-US" sz="3200" i="1">
                            <a:latin typeface="Cambria Math"/>
                          </a:rPr>
                        </m:ctrlPr>
                      </m:fPr>
                      <m:num>
                        <m:r>
                          <a:rPr lang="en-US" sz="3200" i="1">
                            <a:latin typeface="Cambria Math"/>
                          </a:rPr>
                          <m:t>1</m:t>
                        </m:r>
                      </m:num>
                      <m:den>
                        <m:r>
                          <a:rPr lang="en-US" sz="3200" i="1">
                            <a:latin typeface="Cambria Math"/>
                          </a:rPr>
                          <m:t>2</m:t>
                        </m:r>
                      </m:den>
                    </m:f>
                    <m:r>
                      <a:rPr lang="en-US" sz="3200" i="1">
                        <a:latin typeface="Cambria Math"/>
                      </a:rPr>
                      <m:t>−</m:t>
                    </m:r>
                    <m:f>
                      <m:fPr>
                        <m:ctrlPr>
                          <a:rPr lang="en-US" sz="3200" i="1">
                            <a:latin typeface="Cambria Math"/>
                          </a:rPr>
                        </m:ctrlPr>
                      </m:fPr>
                      <m:num>
                        <m:r>
                          <a:rPr lang="en-US" sz="3200" i="1">
                            <a:latin typeface="Cambria Math"/>
                          </a:rPr>
                          <m:t>1</m:t>
                        </m:r>
                      </m:num>
                      <m:den>
                        <m:r>
                          <a:rPr lang="en-US" sz="3200" i="1">
                            <a:latin typeface="Cambria Math"/>
                          </a:rPr>
                          <m:t>3</m:t>
                        </m:r>
                      </m:den>
                    </m:f>
                  </m:oMath>
                </a14:m>
                <a:endParaRPr lang="bn-IN" sz="3200" dirty="0"/>
              </a:p>
              <a:p>
                <a:r>
                  <a:rPr lang="en-US" sz="3200" dirty="0"/>
                  <a:t>	</a:t>
                </a:r>
                <a:r>
                  <a:rPr lang="bn-IN" sz="3200" dirty="0"/>
                  <a:t>বা, </a:t>
                </a:r>
                <a14:m>
                  <m:oMath xmlns:m="http://schemas.openxmlformats.org/officeDocument/2006/math">
                    <m:f>
                      <m:fPr>
                        <m:ctrlPr>
                          <a:rPr lang="bn-IN" sz="3200" i="1">
                            <a:latin typeface="Cambria Math"/>
                          </a:rPr>
                        </m:ctrlPr>
                      </m:fPr>
                      <m:num>
                        <m:r>
                          <a:rPr lang="en-US" sz="3200" i="1">
                            <a:latin typeface="Cambria Math"/>
                          </a:rPr>
                          <m:t>1</m:t>
                        </m:r>
                      </m:num>
                      <m:den>
                        <m:r>
                          <a:rPr lang="en-US" sz="3200" i="1">
                            <a:latin typeface="Cambria Math"/>
                          </a:rPr>
                          <m:t>𝑣</m:t>
                        </m:r>
                      </m:den>
                    </m:f>
                    <m:r>
                      <a:rPr lang="en-US" sz="3200" i="1">
                        <a:latin typeface="Cambria Math"/>
                      </a:rPr>
                      <m:t>=</m:t>
                    </m:r>
                    <m:f>
                      <m:fPr>
                        <m:ctrlPr>
                          <a:rPr lang="en-US" sz="3200" i="1">
                            <a:latin typeface="Cambria Math"/>
                          </a:rPr>
                        </m:ctrlPr>
                      </m:fPr>
                      <m:num>
                        <m:r>
                          <a:rPr lang="en-US" sz="3200" i="1">
                            <a:latin typeface="Cambria Math"/>
                          </a:rPr>
                          <m:t>1</m:t>
                        </m:r>
                      </m:num>
                      <m:den>
                        <m:r>
                          <a:rPr lang="en-US" sz="3200" i="1">
                            <a:latin typeface="Cambria Math"/>
                          </a:rPr>
                          <m:t>6</m:t>
                        </m:r>
                      </m:den>
                    </m:f>
                  </m:oMath>
                </a14:m>
                <a:endParaRPr lang="bn-IN" sz="3200" dirty="0"/>
              </a:p>
              <a:p>
                <a:r>
                  <a:rPr lang="en-US" sz="3200" dirty="0"/>
                  <a:t>	</a:t>
                </a:r>
                <a:r>
                  <a:rPr lang="bn-IN" sz="3200" dirty="0"/>
                  <a:t>বা, </a:t>
                </a:r>
                <a14:m>
                  <m:oMath xmlns:m="http://schemas.openxmlformats.org/officeDocument/2006/math">
                    <m:r>
                      <a:rPr lang="en-US" sz="3200" i="1">
                        <a:latin typeface="Cambria Math"/>
                      </a:rPr>
                      <m:t>𝑣</m:t>
                    </m:r>
                    <m:r>
                      <a:rPr lang="en-US" sz="3200" i="1">
                        <a:latin typeface="Cambria Math"/>
                      </a:rPr>
                      <m:t>=</m:t>
                    </m:r>
                    <m:r>
                      <a:rPr lang="en-US" sz="3200" i="1">
                        <a:latin typeface="Cambria Math"/>
                      </a:rPr>
                      <m:t>6</m:t>
                    </m:r>
                    <m:r>
                      <a:rPr lang="en-US" sz="3200" i="1">
                        <a:latin typeface="Cambria Math"/>
                      </a:rPr>
                      <m:t> </m:t>
                    </m:r>
                    <m:r>
                      <a:rPr lang="en-US" sz="3200" i="1">
                        <a:latin typeface="Cambria Math"/>
                      </a:rPr>
                      <m:t>𝑐𝑚</m:t>
                    </m:r>
                  </m:oMath>
                </a14:m>
                <a:endParaRPr lang="en-US" sz="3200" dirty="0"/>
              </a:p>
            </p:txBody>
          </p:sp>
        </mc:Choice>
        <mc:Fallback xmlns="">
          <p:sp>
            <p:nvSpPr>
              <p:cNvPr id="3" name="Rectangle 2"/>
              <p:cNvSpPr>
                <a:spLocks noRot="1" noChangeAspect="1" noMove="1" noResize="1" noEditPoints="1" noAdjustHandles="1" noChangeArrowheads="1" noChangeShapeType="1" noTextEdit="1"/>
              </p:cNvSpPr>
              <p:nvPr/>
            </p:nvSpPr>
            <p:spPr>
              <a:xfrm>
                <a:off x="377373" y="904"/>
                <a:ext cx="5080000" cy="3488327"/>
              </a:xfrm>
              <a:prstGeom prst="rect">
                <a:avLst/>
              </a:prstGeom>
              <a:blipFill rotWithShape="1">
                <a:blip r:embed="rId2"/>
                <a:stretch>
                  <a:fillRect l="-3121" b="-5070"/>
                </a:stretch>
              </a:blipFill>
            </p:spPr>
            <p:txBody>
              <a:bodyPr/>
              <a:lstStyle/>
              <a:p>
                <a:r>
                  <a:rPr lang="en-US">
                    <a:noFill/>
                  </a:rPr>
                  <a:t> </a:t>
                </a:r>
              </a:p>
            </p:txBody>
          </p:sp>
        </mc:Fallback>
      </mc:AlternateContent>
      <p:cxnSp>
        <p:nvCxnSpPr>
          <p:cNvPr id="5" name="Straight Connector 4"/>
          <p:cNvCxnSpPr/>
          <p:nvPr/>
        </p:nvCxnSpPr>
        <p:spPr>
          <a:xfrm>
            <a:off x="6400800" y="721654"/>
            <a:ext cx="0" cy="5127603"/>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8106" y="3286035"/>
            <a:ext cx="6382694" cy="1569660"/>
          </a:xfrm>
          <a:prstGeom prst="rect">
            <a:avLst/>
          </a:prstGeom>
          <a:noFill/>
        </p:spPr>
        <p:txBody>
          <a:bodyPr wrap="square" rtlCol="0">
            <a:spAutoFit/>
          </a:bodyPr>
          <a:lstStyle/>
          <a:p>
            <a:r>
              <a:rPr lang="bn-IN" sz="2400" dirty="0" smtClean="0"/>
              <a:t>যেহেতু প্রতিবিম্বের দূরত্ব ধণাত্মক সেহতু এর প্রকৃতি</a:t>
            </a:r>
            <a:r>
              <a:rPr lang="en-US" sz="2400" dirty="0" smtClean="0"/>
              <a:t> </a:t>
            </a:r>
            <a:r>
              <a:rPr lang="bn-IN" sz="2400" dirty="0" smtClean="0"/>
              <a:t>হবে “বাস্তব”।</a:t>
            </a:r>
            <a:r>
              <a:rPr lang="en-US" sz="2400" dirty="0" smtClean="0"/>
              <a:t> </a:t>
            </a:r>
            <a:r>
              <a:rPr lang="bn-IN" sz="2400" dirty="0" smtClean="0"/>
              <a:t>অবস্থান চামচের সামনে। </a:t>
            </a:r>
            <a:r>
              <a:rPr lang="bn-IN" sz="2400" dirty="0"/>
              <a:t>বক্রতার কেন্দ্র ও অসীমের  মধ্যে। </a:t>
            </a:r>
            <a:endParaRPr lang="en-US" sz="2400" dirty="0"/>
          </a:p>
          <a:p>
            <a:endParaRPr lang="en-US" sz="2400" dirty="0"/>
          </a:p>
        </p:txBody>
      </p:sp>
      <mc:AlternateContent xmlns:mc="http://schemas.openxmlformats.org/markup-compatibility/2006" xmlns:a14="http://schemas.microsoft.com/office/drawing/2010/main">
        <mc:Choice Requires="a14">
          <p:sp>
            <p:nvSpPr>
              <p:cNvPr id="4" name="Rectangle 3"/>
              <p:cNvSpPr/>
              <p:nvPr/>
            </p:nvSpPr>
            <p:spPr>
              <a:xfrm>
                <a:off x="18105" y="4407055"/>
                <a:ext cx="6527837" cy="2463303"/>
              </a:xfrm>
              <a:prstGeom prst="rect">
                <a:avLst/>
              </a:prstGeom>
            </p:spPr>
            <p:txBody>
              <a:bodyPr wrap="square">
                <a:spAutoFit/>
              </a:bodyPr>
              <a:lstStyle/>
              <a:p>
                <a:r>
                  <a:rPr lang="bn-IN" sz="2400" dirty="0" smtClean="0"/>
                  <a:t>আবার, </a:t>
                </a:r>
                <a:r>
                  <a:rPr lang="bn-IN" sz="2400" b="1" dirty="0" smtClean="0"/>
                  <a:t>বিবর্ধন,</a:t>
                </a:r>
                <a:endParaRPr lang="en-US" sz="2400" b="1" dirty="0"/>
              </a:p>
              <a:p>
                <a:r>
                  <a:rPr lang="en-US" sz="2400" dirty="0"/>
                  <a:t>	</a:t>
                </a:r>
                <a:r>
                  <a:rPr lang="bn-IN" sz="2400" dirty="0"/>
                  <a:t> </a:t>
                </a:r>
                <a14:m>
                  <m:oMath xmlns:m="http://schemas.openxmlformats.org/officeDocument/2006/math">
                    <m:r>
                      <a:rPr lang="en-US" sz="2400" i="1" dirty="0">
                        <a:latin typeface="Cambria Math"/>
                      </a:rPr>
                      <m:t>𝑚</m:t>
                    </m:r>
                    <m:r>
                      <a:rPr lang="en-US" sz="2400" i="1" dirty="0">
                        <a:latin typeface="Cambria Math"/>
                      </a:rPr>
                      <m:t>=−</m:t>
                    </m:r>
                    <m:f>
                      <m:fPr>
                        <m:ctrlPr>
                          <a:rPr lang="en-US" sz="2400" i="1" dirty="0">
                            <a:latin typeface="Cambria Math"/>
                          </a:rPr>
                        </m:ctrlPr>
                      </m:fPr>
                      <m:num>
                        <m:r>
                          <a:rPr lang="en-US" sz="2400" i="1" dirty="0">
                            <a:latin typeface="Cambria Math"/>
                          </a:rPr>
                          <m:t>𝑣</m:t>
                        </m:r>
                      </m:num>
                      <m:den>
                        <m:r>
                          <a:rPr lang="en-US" sz="2400" i="1" dirty="0">
                            <a:latin typeface="Cambria Math"/>
                          </a:rPr>
                          <m:t>𝑢</m:t>
                        </m:r>
                      </m:den>
                    </m:f>
                    <m:r>
                      <a:rPr lang="en-US" sz="2400" i="1" dirty="0">
                        <a:latin typeface="Cambria Math"/>
                      </a:rPr>
                      <m:t>=</m:t>
                    </m:r>
                    <m:r>
                      <a:rPr lang="bn-IN" sz="2400" b="0" i="1" dirty="0" smtClean="0">
                        <a:latin typeface="Cambria Math"/>
                      </a:rPr>
                      <m:t>−</m:t>
                    </m:r>
                    <m:f>
                      <m:fPr>
                        <m:ctrlPr>
                          <a:rPr lang="en-US" sz="2400" i="1" dirty="0">
                            <a:latin typeface="Cambria Math"/>
                          </a:rPr>
                        </m:ctrlPr>
                      </m:fPr>
                      <m:num>
                        <m:r>
                          <a:rPr lang="en-US" sz="2400" i="1" dirty="0">
                            <a:latin typeface="Cambria Math"/>
                          </a:rPr>
                          <m:t>6</m:t>
                        </m:r>
                      </m:num>
                      <m:den>
                        <m:r>
                          <a:rPr lang="en-US" sz="2400" i="1" dirty="0">
                            <a:latin typeface="Cambria Math"/>
                          </a:rPr>
                          <m:t>3</m:t>
                        </m:r>
                      </m:den>
                    </m:f>
                    <m:r>
                      <a:rPr lang="en-US" sz="2400" i="1" dirty="0">
                        <a:latin typeface="Cambria Math"/>
                      </a:rPr>
                      <m:t>=</m:t>
                    </m:r>
                    <m:r>
                      <a:rPr lang="bn-IN" sz="2400" b="0" i="1" dirty="0" smtClean="0">
                        <a:latin typeface="Cambria Math"/>
                      </a:rPr>
                      <m:t>−</m:t>
                    </m:r>
                    <m:r>
                      <a:rPr lang="en-US" sz="2400" i="1" dirty="0">
                        <a:latin typeface="Cambria Math"/>
                      </a:rPr>
                      <m:t>2</m:t>
                    </m:r>
                    <m:r>
                      <a:rPr lang="en-US" sz="2400" b="1" i="1" dirty="0">
                        <a:latin typeface="Cambria Math"/>
                      </a:rPr>
                      <m:t> </m:t>
                    </m:r>
                  </m:oMath>
                </a14:m>
                <a:endParaRPr lang="bn-IN" sz="2400" b="1" dirty="0" smtClean="0"/>
              </a:p>
              <a:p>
                <a:r>
                  <a:rPr lang="bn-IN" sz="2400" dirty="0" smtClean="0"/>
                  <a:t>যেহেতু </a:t>
                </a:r>
                <a:r>
                  <a:rPr lang="en-US" sz="2400" dirty="0" smtClean="0"/>
                  <a:t>m </a:t>
                </a:r>
                <a:r>
                  <a:rPr lang="bn-IN" sz="2400" dirty="0" smtClean="0"/>
                  <a:t>এর মান ঋণাত্মক সেহেতু প্রতিবিম্ব হবে  উল্টো।</a:t>
                </a:r>
                <a:endParaRPr lang="en-US" sz="2400" dirty="0"/>
              </a:p>
              <a:p>
                <a:r>
                  <a:rPr lang="bn-IN" sz="2400" dirty="0" smtClean="0"/>
                  <a:t>প্রতিবিম্বের মান </a:t>
                </a:r>
                <a14:m>
                  <m:oMath xmlns:m="http://schemas.openxmlformats.org/officeDocument/2006/math">
                    <m:d>
                      <m:dPr>
                        <m:begChr m:val="|"/>
                        <m:endChr m:val="|"/>
                        <m:ctrlPr>
                          <a:rPr lang="en-US" sz="2400" i="1" dirty="0" smtClean="0">
                            <a:latin typeface="Cambria Math"/>
                          </a:rPr>
                        </m:ctrlPr>
                      </m:dPr>
                      <m:e>
                        <m:r>
                          <a:rPr lang="en-US" sz="2400" b="0" i="1" dirty="0" smtClean="0">
                            <a:latin typeface="Cambria Math"/>
                          </a:rPr>
                          <m:t>𝑚</m:t>
                        </m:r>
                      </m:e>
                    </m:d>
                    <m:r>
                      <a:rPr lang="en-US" sz="2400" b="1" i="1" dirty="0" smtClean="0">
                        <a:latin typeface="Cambria Math"/>
                        <a:ea typeface="Cambria Math"/>
                      </a:rPr>
                      <m:t>&gt;</m:t>
                    </m:r>
                    <m:r>
                      <a:rPr lang="en-US" sz="2400" b="0" i="1" dirty="0" smtClean="0">
                        <a:latin typeface="Cambria Math"/>
                        <a:ea typeface="Cambria Math"/>
                      </a:rPr>
                      <m:t>1</m:t>
                    </m:r>
                  </m:oMath>
                </a14:m>
                <a:r>
                  <a:rPr lang="en-US" sz="2400" dirty="0" smtClean="0"/>
                  <a:t> </a:t>
                </a:r>
                <a:r>
                  <a:rPr lang="bn-IN" sz="2400" dirty="0" smtClean="0"/>
                  <a:t>বা, </a:t>
                </a:r>
                <a14:m>
                  <m:oMath xmlns:m="http://schemas.openxmlformats.org/officeDocument/2006/math">
                    <m:r>
                      <a:rPr lang="en-US" sz="2400" b="0" i="1" dirty="0" smtClean="0">
                        <a:latin typeface="Cambria Math"/>
                      </a:rPr>
                      <m:t>2</m:t>
                    </m:r>
                    <m:r>
                      <a:rPr lang="en-US" sz="2400" b="1" i="1" dirty="0">
                        <a:latin typeface="Cambria Math"/>
                        <a:ea typeface="Cambria Math"/>
                      </a:rPr>
                      <m:t>&gt;</m:t>
                    </m:r>
                    <m:r>
                      <a:rPr lang="en-US" sz="2400" i="1" dirty="0">
                        <a:latin typeface="Cambria Math"/>
                        <a:ea typeface="Cambria Math"/>
                      </a:rPr>
                      <m:t>1</m:t>
                    </m:r>
                  </m:oMath>
                </a14:m>
                <a:r>
                  <a:rPr lang="en-US" sz="2400" dirty="0"/>
                  <a:t> </a:t>
                </a:r>
                <a:r>
                  <a:rPr lang="bn-IN" sz="2400" dirty="0" smtClean="0"/>
                  <a:t>সেহেতু প্রতিবিম্ব হবে বিবর্ধিত। </a:t>
                </a:r>
                <a:endParaRPr lang="en-US" sz="2400" dirty="0"/>
              </a:p>
            </p:txBody>
          </p:sp>
        </mc:Choice>
        <mc:Fallback xmlns="">
          <p:sp>
            <p:nvSpPr>
              <p:cNvPr id="4" name="Rectangle 3"/>
              <p:cNvSpPr>
                <a:spLocks noRot="1" noChangeAspect="1" noMove="1" noResize="1" noEditPoints="1" noAdjustHandles="1" noChangeArrowheads="1" noChangeShapeType="1" noTextEdit="1"/>
              </p:cNvSpPr>
              <p:nvPr/>
            </p:nvSpPr>
            <p:spPr>
              <a:xfrm>
                <a:off x="18105" y="4407055"/>
                <a:ext cx="6527837" cy="2463303"/>
              </a:xfrm>
              <a:prstGeom prst="rect">
                <a:avLst/>
              </a:prstGeom>
              <a:blipFill rotWithShape="1">
                <a:blip r:embed="rId3"/>
                <a:stretch>
                  <a:fillRect l="-1494" t="-2228" r="-654" b="-4703"/>
                </a:stretch>
              </a:blipFill>
            </p:spPr>
            <p:txBody>
              <a:bodyPr/>
              <a:lstStyle/>
              <a:p>
                <a:r>
                  <a:rPr lang="en-US">
                    <a:noFill/>
                  </a:rPr>
                  <a:t> </a:t>
                </a:r>
              </a:p>
            </p:txBody>
          </p:sp>
        </mc:Fallback>
      </mc:AlternateContent>
      <p:sp>
        <p:nvSpPr>
          <p:cNvPr id="16" name="TextBox 15"/>
          <p:cNvSpPr txBox="1"/>
          <p:nvPr/>
        </p:nvSpPr>
        <p:spPr>
          <a:xfrm>
            <a:off x="6883363" y="937698"/>
            <a:ext cx="4934895" cy="830997"/>
          </a:xfrm>
          <a:prstGeom prst="rect">
            <a:avLst/>
          </a:prstGeom>
          <a:noFill/>
        </p:spPr>
        <p:txBody>
          <a:bodyPr wrap="square" rtlCol="0">
            <a:spAutoFit/>
          </a:bodyPr>
          <a:lstStyle/>
          <a:p>
            <a:r>
              <a:rPr lang="bn-IN" sz="2400" b="1" dirty="0" smtClean="0"/>
              <a:t>অবস্থানঃ</a:t>
            </a:r>
            <a:r>
              <a:rPr lang="bn-IN" sz="2400" dirty="0" smtClean="0"/>
              <a:t> </a:t>
            </a:r>
            <a:r>
              <a:rPr lang="bn-IN" sz="2400" dirty="0"/>
              <a:t>বক্রতার কেন্দ্র ও অসীমের  মধ্যে। </a:t>
            </a:r>
            <a:endParaRPr lang="en-US" sz="2400" dirty="0"/>
          </a:p>
        </p:txBody>
      </p:sp>
      <p:sp>
        <p:nvSpPr>
          <p:cNvPr id="17" name="Rectangle 16"/>
          <p:cNvSpPr/>
          <p:nvPr/>
        </p:nvSpPr>
        <p:spPr>
          <a:xfrm>
            <a:off x="6865257" y="398914"/>
            <a:ext cx="3163045" cy="461665"/>
          </a:xfrm>
          <a:prstGeom prst="rect">
            <a:avLst/>
          </a:prstGeom>
        </p:spPr>
        <p:txBody>
          <a:bodyPr wrap="none">
            <a:spAutoFit/>
          </a:bodyPr>
          <a:lstStyle/>
          <a:p>
            <a:r>
              <a:rPr lang="bn-IN" sz="2400" b="1" dirty="0"/>
              <a:t>প্রতিবিম্বের  বৈশিষ্ট্যঃ </a:t>
            </a:r>
            <a:endParaRPr lang="en-US" sz="2400" b="1" dirty="0"/>
          </a:p>
        </p:txBody>
      </p:sp>
      <p:sp>
        <p:nvSpPr>
          <p:cNvPr id="18" name="TextBox 17"/>
          <p:cNvSpPr txBox="1"/>
          <p:nvPr/>
        </p:nvSpPr>
        <p:spPr>
          <a:xfrm>
            <a:off x="6883363" y="1880842"/>
            <a:ext cx="4934895" cy="461665"/>
          </a:xfrm>
          <a:prstGeom prst="rect">
            <a:avLst/>
          </a:prstGeom>
          <a:noFill/>
        </p:spPr>
        <p:txBody>
          <a:bodyPr wrap="square" rtlCol="0">
            <a:spAutoFit/>
          </a:bodyPr>
          <a:lstStyle/>
          <a:p>
            <a:r>
              <a:rPr lang="bn-IN" sz="2400" b="1" dirty="0" smtClean="0"/>
              <a:t>প্রকৃতিঃ</a:t>
            </a:r>
            <a:r>
              <a:rPr lang="bn-IN" sz="2400" dirty="0" smtClean="0"/>
              <a:t> বাস্তব ও উল্টো</a:t>
            </a:r>
            <a:endParaRPr lang="en-US" sz="2400" dirty="0"/>
          </a:p>
        </p:txBody>
      </p:sp>
      <p:sp>
        <p:nvSpPr>
          <p:cNvPr id="19" name="TextBox 18"/>
          <p:cNvSpPr txBox="1"/>
          <p:nvPr/>
        </p:nvSpPr>
        <p:spPr>
          <a:xfrm>
            <a:off x="6883363" y="2525192"/>
            <a:ext cx="4934895" cy="461665"/>
          </a:xfrm>
          <a:prstGeom prst="rect">
            <a:avLst/>
          </a:prstGeom>
          <a:noFill/>
        </p:spPr>
        <p:txBody>
          <a:bodyPr wrap="square" rtlCol="0">
            <a:spAutoFit/>
          </a:bodyPr>
          <a:lstStyle/>
          <a:p>
            <a:r>
              <a:rPr lang="bn-IN" sz="2400" b="1" dirty="0" smtClean="0"/>
              <a:t>আকৃতিঃ</a:t>
            </a:r>
            <a:r>
              <a:rPr lang="bn-IN" sz="2400" dirty="0" smtClean="0"/>
              <a:t> বিবর্ধিত</a:t>
            </a:r>
            <a:endParaRPr lang="en-US" sz="2400" dirty="0"/>
          </a:p>
        </p:txBody>
      </p:sp>
      <mc:AlternateContent xmlns:mc="http://schemas.openxmlformats.org/markup-compatibility/2006" xmlns:a14="http://schemas.microsoft.com/office/drawing/2010/main">
        <mc:Choice Requires="a14">
          <p:sp>
            <p:nvSpPr>
              <p:cNvPr id="20" name="Rectangle 19"/>
              <p:cNvSpPr/>
              <p:nvPr/>
            </p:nvSpPr>
            <p:spPr>
              <a:xfrm>
                <a:off x="6883363" y="3047742"/>
                <a:ext cx="4934896" cy="707886"/>
              </a:xfrm>
              <a:prstGeom prst="rect">
                <a:avLst/>
              </a:prstGeom>
            </p:spPr>
            <p:txBody>
              <a:bodyPr wrap="square">
                <a:spAutoFit/>
              </a:bodyPr>
              <a:lstStyle/>
              <a:p>
                <a:r>
                  <a:rPr lang="bn-IN" sz="3200" b="1" dirty="0"/>
                  <a:t>বিবর্ধন,</a:t>
                </a:r>
                <a:r>
                  <a:rPr lang="en-US" sz="3200" b="1" dirty="0"/>
                  <a:t> </a:t>
                </a:r>
                <a14:m>
                  <m:oMath xmlns:m="http://schemas.openxmlformats.org/officeDocument/2006/math">
                    <m:d>
                      <m:dPr>
                        <m:begChr m:val="|"/>
                        <m:endChr m:val="|"/>
                        <m:ctrlPr>
                          <a:rPr lang="en-US" sz="3200" i="1" dirty="0">
                            <a:latin typeface="Cambria Math"/>
                          </a:rPr>
                        </m:ctrlPr>
                      </m:dPr>
                      <m:e>
                        <m:r>
                          <a:rPr lang="en-US" sz="3200" i="1" dirty="0">
                            <a:latin typeface="Cambria Math"/>
                          </a:rPr>
                          <m:t>𝑚</m:t>
                        </m:r>
                      </m:e>
                    </m:d>
                    <m:r>
                      <a:rPr lang="en-US" sz="4000" i="1" dirty="0">
                        <a:latin typeface="Cambria Math"/>
                      </a:rPr>
                      <m:t>=</m:t>
                    </m:r>
                    <m:r>
                      <a:rPr lang="en-US" sz="4000" i="1" dirty="0">
                        <a:latin typeface="Cambria Math"/>
                      </a:rPr>
                      <m:t>2</m:t>
                    </m:r>
                    <m:r>
                      <a:rPr lang="en-US" sz="4000" b="1" i="1" dirty="0">
                        <a:latin typeface="Cambria Math"/>
                      </a:rPr>
                      <m:t> </m:t>
                    </m:r>
                  </m:oMath>
                </a14:m>
                <a:endParaRPr lang="bn-IN" sz="3200" b="1" dirty="0"/>
              </a:p>
            </p:txBody>
          </p:sp>
        </mc:Choice>
        <mc:Fallback xmlns="">
          <p:sp>
            <p:nvSpPr>
              <p:cNvPr id="20" name="Rectangle 19"/>
              <p:cNvSpPr>
                <a:spLocks noRot="1" noChangeAspect="1" noMove="1" noResize="1" noEditPoints="1" noAdjustHandles="1" noChangeArrowheads="1" noChangeShapeType="1" noTextEdit="1"/>
              </p:cNvSpPr>
              <p:nvPr/>
            </p:nvSpPr>
            <p:spPr>
              <a:xfrm>
                <a:off x="6883363" y="3047742"/>
                <a:ext cx="4934896" cy="707886"/>
              </a:xfrm>
              <a:prstGeom prst="rect">
                <a:avLst/>
              </a:prstGeom>
              <a:blipFill rotWithShape="1">
                <a:blip r:embed="rId4"/>
                <a:stretch>
                  <a:fillRect l="-3086" t="-14655" b="-37069"/>
                </a:stretch>
              </a:blipFill>
            </p:spPr>
            <p:txBody>
              <a:bodyPr/>
              <a:lstStyle/>
              <a:p>
                <a:r>
                  <a:rPr lang="en-US">
                    <a:noFill/>
                  </a:rPr>
                  <a:t> </a:t>
                </a:r>
              </a:p>
            </p:txBody>
          </p:sp>
        </mc:Fallback>
      </mc:AlternateContent>
    </p:spTree>
    <p:extLst>
      <p:ext uri="{BB962C8B-B14F-4D97-AF65-F5344CB8AC3E}">
        <p14:creationId xmlns:p14="http://schemas.microsoft.com/office/powerpoint/2010/main" val="1185629675"/>
      </p:ext>
    </p:extLst>
  </p:cSld>
  <p:clrMapOvr>
    <a:masterClrMapping/>
  </p:clrMapOvr>
  <mc:AlternateContent xmlns:mc="http://schemas.openxmlformats.org/markup-compatibility/2006">
    <mc:Choice xmlns:p14="http://schemas.microsoft.com/office/powerpoint/2010/main" Requires="p14">
      <p:transition spd="slow" p14:dur="1200">
        <p14:flip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down)">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1000"/>
                                        <p:tgtEl>
                                          <p:spTgt spid="17"/>
                                        </p:tgtEl>
                                      </p:cBhvr>
                                    </p:animEffect>
                                    <p:anim calcmode="lin" valueType="num">
                                      <p:cBhvr>
                                        <p:cTn id="34" dur="1000" fill="hold"/>
                                        <p:tgtEl>
                                          <p:spTgt spid="17"/>
                                        </p:tgtEl>
                                        <p:attrNameLst>
                                          <p:attrName>ppt_x</p:attrName>
                                        </p:attrNameLst>
                                      </p:cBhvr>
                                      <p:tavLst>
                                        <p:tav tm="0">
                                          <p:val>
                                            <p:strVal val="#ppt_x"/>
                                          </p:val>
                                        </p:tav>
                                        <p:tav tm="100000">
                                          <p:val>
                                            <p:strVal val="#ppt_x"/>
                                          </p:val>
                                        </p:tav>
                                      </p:tavLst>
                                    </p:anim>
                                    <p:anim calcmode="lin" valueType="num">
                                      <p:cBhvr>
                                        <p:cTn id="3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1000"/>
                                        <p:tgtEl>
                                          <p:spTgt spid="16"/>
                                        </p:tgtEl>
                                      </p:cBhvr>
                                    </p:animEffect>
                                    <p:anim calcmode="lin" valueType="num">
                                      <p:cBhvr>
                                        <p:cTn id="41" dur="1000" fill="hold"/>
                                        <p:tgtEl>
                                          <p:spTgt spid="16"/>
                                        </p:tgtEl>
                                        <p:attrNameLst>
                                          <p:attrName>ppt_x</p:attrName>
                                        </p:attrNameLst>
                                      </p:cBhvr>
                                      <p:tavLst>
                                        <p:tav tm="0">
                                          <p:val>
                                            <p:strVal val="#ppt_x"/>
                                          </p:val>
                                        </p:tav>
                                        <p:tav tm="100000">
                                          <p:val>
                                            <p:strVal val="#ppt_x"/>
                                          </p:val>
                                        </p:tav>
                                      </p:tavLst>
                                    </p:anim>
                                    <p:anim calcmode="lin" valueType="num">
                                      <p:cBhvr>
                                        <p:cTn id="4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1000"/>
                                        <p:tgtEl>
                                          <p:spTgt spid="18"/>
                                        </p:tgtEl>
                                      </p:cBhvr>
                                    </p:animEffect>
                                    <p:anim calcmode="lin" valueType="num">
                                      <p:cBhvr>
                                        <p:cTn id="48" dur="1000" fill="hold"/>
                                        <p:tgtEl>
                                          <p:spTgt spid="18"/>
                                        </p:tgtEl>
                                        <p:attrNameLst>
                                          <p:attrName>ppt_x</p:attrName>
                                        </p:attrNameLst>
                                      </p:cBhvr>
                                      <p:tavLst>
                                        <p:tav tm="0">
                                          <p:val>
                                            <p:strVal val="#ppt_x"/>
                                          </p:val>
                                        </p:tav>
                                        <p:tav tm="100000">
                                          <p:val>
                                            <p:strVal val="#ppt_x"/>
                                          </p:val>
                                        </p:tav>
                                      </p:tavLst>
                                    </p:anim>
                                    <p:anim calcmode="lin" valueType="num">
                                      <p:cBhvr>
                                        <p:cTn id="4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fade">
                                      <p:cBhvr>
                                        <p:cTn id="61" dur="1000"/>
                                        <p:tgtEl>
                                          <p:spTgt spid="20"/>
                                        </p:tgtEl>
                                      </p:cBhvr>
                                    </p:animEffect>
                                    <p:anim calcmode="lin" valueType="num">
                                      <p:cBhvr>
                                        <p:cTn id="62" dur="1000" fill="hold"/>
                                        <p:tgtEl>
                                          <p:spTgt spid="20"/>
                                        </p:tgtEl>
                                        <p:attrNameLst>
                                          <p:attrName>ppt_x</p:attrName>
                                        </p:attrNameLst>
                                      </p:cBhvr>
                                      <p:tavLst>
                                        <p:tav tm="0">
                                          <p:val>
                                            <p:strVal val="#ppt_x"/>
                                          </p:val>
                                        </p:tav>
                                        <p:tav tm="100000">
                                          <p:val>
                                            <p:strVal val="#ppt_x"/>
                                          </p:val>
                                        </p:tav>
                                      </p:tavLst>
                                    </p:anim>
                                    <p:anim calcmode="lin" valueType="num">
                                      <p:cBhvr>
                                        <p:cTn id="6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4" grpId="0"/>
      <p:bldP spid="16" grpId="0"/>
      <p:bldP spid="17" grpId="0"/>
      <p:bldP spid="18" grpId="0"/>
      <p:bldP spid="19"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extBox 1"/>
          <p:cNvSpPr txBox="1"/>
          <p:nvPr/>
        </p:nvSpPr>
        <p:spPr>
          <a:xfrm>
            <a:off x="0" y="-43535"/>
            <a:ext cx="12192000" cy="3277820"/>
          </a:xfrm>
          <a:prstGeom prst="rect">
            <a:avLst/>
          </a:prstGeom>
          <a:noFill/>
        </p:spPr>
        <p:txBody>
          <a:bodyPr wrap="square" rtlCol="0">
            <a:spAutoFit/>
          </a:bodyPr>
          <a:lstStyle/>
          <a:p>
            <a:pPr algn="just"/>
            <a:r>
              <a:rPr lang="bn-IN" sz="2300" dirty="0"/>
              <a:t>২</a:t>
            </a:r>
            <a:r>
              <a:rPr lang="bn-IN" sz="2300" dirty="0" smtClean="0"/>
              <a:t>. চামচের ভিতরের অংশের জন্য (অবতল আয়না বা দর্পণের জন্য) পছন্দ মত দৈর্ঘ্যের একটি পেন্সিল (</a:t>
            </a:r>
            <a:r>
              <a:rPr lang="en-US" sz="2300" dirty="0" smtClean="0"/>
              <a:t>AO</a:t>
            </a:r>
            <a:r>
              <a:rPr lang="bn-IN" sz="2300" dirty="0" smtClean="0"/>
              <a:t>)</a:t>
            </a:r>
            <a:r>
              <a:rPr lang="en-US" sz="2300" dirty="0" smtClean="0"/>
              <a:t> </a:t>
            </a:r>
            <a:r>
              <a:rPr lang="bn-IN" sz="2300" dirty="0" smtClean="0"/>
              <a:t>ফোকাস দূরত্বের ভিতরে অর্থাৎ </a:t>
            </a:r>
            <a:r>
              <a:rPr lang="en-US" sz="2300" dirty="0"/>
              <a:t>P</a:t>
            </a:r>
            <a:r>
              <a:rPr lang="en-US" sz="2300" dirty="0" smtClean="0"/>
              <a:t> </a:t>
            </a:r>
            <a:r>
              <a:rPr lang="bn-IN" sz="2300" dirty="0" smtClean="0"/>
              <a:t>ও </a:t>
            </a:r>
            <a:r>
              <a:rPr lang="en-US" sz="2300" dirty="0" smtClean="0"/>
              <a:t>F </a:t>
            </a:r>
            <a:r>
              <a:rPr lang="bn-IN" sz="2300" dirty="0" smtClean="0"/>
              <a:t>এর  মধ্যে যে কোনো স্থানে  স্থাপণ করি। এবার পেন্সিলের শীর্ষবিন্দু (</a:t>
            </a:r>
            <a:r>
              <a:rPr lang="en-US" sz="2300" dirty="0" smtClean="0"/>
              <a:t>O)</a:t>
            </a:r>
            <a:r>
              <a:rPr lang="bn-IN" sz="2300" dirty="0" smtClean="0"/>
              <a:t> থেকে একটি আলোক রশ্মি প্রধান অক্ষের সমান্তরালে এসে চামচে প্রতিফলিত হয়। এরেকটি আলোক রশ্মি বক্রতার কেন্দ্র বরাবর এসে চামচে প্রতিফলিত হয়। প্রতিফলিত রশ্মিদ্বয় পরস্পর</a:t>
            </a:r>
            <a:r>
              <a:rPr lang="en-US" sz="2300" dirty="0" smtClean="0"/>
              <a:t> </a:t>
            </a:r>
            <a:r>
              <a:rPr lang="bn-IN" sz="2300" dirty="0" smtClean="0"/>
              <a:t>কোথাও মিলিত না হয়ে অসীমে চলে যায়। প্রতিফলিত রশ্মিদ্বয়কে পিছনের দিকে বর্ধিত করলে চামচের পিছনে পরস্পর </a:t>
            </a:r>
            <a:r>
              <a:rPr lang="en-US" sz="2300" dirty="0" smtClean="0"/>
              <a:t>O’ </a:t>
            </a:r>
            <a:r>
              <a:rPr lang="bn-IN" sz="2300" dirty="0" smtClean="0"/>
              <a:t>বিন্দুতে মিলিত হয়। অপর একটি আলোক রশ্মি পেন্সিলের পাদ বিন্দু থেকে প্রধান অক্ষ বরাবর চামচের মেরু বিন্দুতে প্রতিফলিত হয়ে একই পথে ফিরে আসে। এই রশ্মিকেও পিছনের দিকে বর্ধিত করলে চামচের পিছনে এসে </a:t>
            </a:r>
            <a:r>
              <a:rPr lang="en-US" sz="2300" dirty="0" smtClean="0"/>
              <a:t>A’</a:t>
            </a:r>
            <a:r>
              <a:rPr lang="bn-IN" sz="2300" dirty="0" smtClean="0"/>
              <a:t> বিন্দুতে লক্ষ্য করা যায়। তাহলে </a:t>
            </a:r>
            <a:r>
              <a:rPr lang="en-US" sz="2300" dirty="0" smtClean="0"/>
              <a:t>A’O’ </a:t>
            </a:r>
            <a:r>
              <a:rPr lang="bn-IN" sz="2300" dirty="0" smtClean="0"/>
              <a:t>ই হবে </a:t>
            </a:r>
            <a:r>
              <a:rPr lang="en-US" sz="2300" dirty="0" smtClean="0"/>
              <a:t>AO </a:t>
            </a:r>
            <a:r>
              <a:rPr lang="bn-IN" sz="2300" dirty="0" smtClean="0"/>
              <a:t>পেন্সিলের অবাস্তব প্রতিবিম্ব। </a:t>
            </a:r>
            <a:endParaRPr lang="en-US" sz="2300" dirty="0"/>
          </a:p>
        </p:txBody>
      </p:sp>
      <p:grpSp>
        <p:nvGrpSpPr>
          <p:cNvPr id="3" name="Group 51"/>
          <p:cNvGrpSpPr/>
          <p:nvPr/>
        </p:nvGrpSpPr>
        <p:grpSpPr>
          <a:xfrm>
            <a:off x="4687445" y="3110734"/>
            <a:ext cx="7473244" cy="3705225"/>
            <a:chOff x="886177" y="914400"/>
            <a:chExt cx="7473244" cy="3705225"/>
          </a:xfrm>
          <a:solidFill>
            <a:schemeClr val="accent2">
              <a:lumMod val="20000"/>
              <a:lumOff val="80000"/>
            </a:schemeClr>
          </a:solidFill>
        </p:grpSpPr>
        <p:sp>
          <p:nvSpPr>
            <p:cNvPr id="4" name="TextBox 3"/>
            <p:cNvSpPr txBox="1"/>
            <p:nvPr/>
          </p:nvSpPr>
          <p:spPr>
            <a:xfrm>
              <a:off x="3047999" y="2667000"/>
              <a:ext cx="530729" cy="369332"/>
            </a:xfrm>
            <a:prstGeom prst="rect">
              <a:avLst/>
            </a:prstGeom>
            <a:grpFill/>
            <a:ln>
              <a:noFill/>
            </a:ln>
          </p:spPr>
          <p:txBody>
            <a:bodyPr wrap="none" rtlCol="0">
              <a:spAutoFit/>
            </a:bodyPr>
            <a:lstStyle/>
            <a:p>
              <a:r>
                <a:rPr lang="en-US" dirty="0" smtClean="0">
                  <a:latin typeface="Times New Roman" pitchFamily="18" charset="0"/>
                  <a:cs typeface="Times New Roman" pitchFamily="18" charset="0"/>
                </a:rPr>
                <a:t>C</a:t>
              </a:r>
              <a:endParaRPr lang="en-US" dirty="0">
                <a:latin typeface="Times New Roman" pitchFamily="18" charset="0"/>
                <a:cs typeface="Times New Roman" pitchFamily="18" charset="0"/>
              </a:endParaRPr>
            </a:p>
          </p:txBody>
        </p:sp>
        <p:sp>
          <p:nvSpPr>
            <p:cNvPr id="5" name="TextBox 4"/>
            <p:cNvSpPr txBox="1"/>
            <p:nvPr/>
          </p:nvSpPr>
          <p:spPr>
            <a:xfrm>
              <a:off x="4343399" y="2678668"/>
              <a:ext cx="490523" cy="369332"/>
            </a:xfrm>
            <a:prstGeom prst="rect">
              <a:avLst/>
            </a:prstGeom>
            <a:grpFill/>
            <a:ln>
              <a:noFill/>
            </a:ln>
          </p:spPr>
          <p:txBody>
            <a:bodyPr wrap="none" rtlCol="0">
              <a:spAutoFit/>
            </a:bodyPr>
            <a:lstStyle/>
            <a:p>
              <a:r>
                <a:rPr lang="en-US" dirty="0" smtClean="0">
                  <a:latin typeface="Times New Roman" pitchFamily="18" charset="0"/>
                  <a:cs typeface="Times New Roman" pitchFamily="18" charset="0"/>
                </a:rPr>
                <a:t>F</a:t>
              </a:r>
              <a:endParaRPr lang="en-US" dirty="0">
                <a:latin typeface="Times New Roman" pitchFamily="18" charset="0"/>
                <a:cs typeface="Times New Roman" pitchFamily="18" charset="0"/>
              </a:endParaRPr>
            </a:p>
          </p:txBody>
        </p:sp>
        <p:sp>
          <p:nvSpPr>
            <p:cNvPr id="6" name="Flowchart: Connector 5"/>
            <p:cNvSpPr/>
            <p:nvPr/>
          </p:nvSpPr>
          <p:spPr>
            <a:xfrm>
              <a:off x="2743200" y="2590800"/>
              <a:ext cx="238908" cy="152400"/>
            </a:xfrm>
            <a:prstGeom prst="flowChartConnec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Connector 6"/>
            <p:cNvSpPr/>
            <p:nvPr/>
          </p:nvSpPr>
          <p:spPr>
            <a:xfrm>
              <a:off x="4333091" y="2590800"/>
              <a:ext cx="238908" cy="152400"/>
            </a:xfrm>
            <a:prstGeom prst="flowChartConnector">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344827" r="-158746"/>
            <a:stretch/>
          </p:blipFill>
          <p:spPr bwMode="auto">
            <a:xfrm>
              <a:off x="886177" y="914400"/>
              <a:ext cx="7473244" cy="3705225"/>
            </a:xfrm>
            <a:prstGeom prst="rect">
              <a:avLst/>
            </a:prstGeom>
            <a:grp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Connector 8"/>
            <p:cNvCxnSpPr/>
            <p:nvPr/>
          </p:nvCxnSpPr>
          <p:spPr>
            <a:xfrm flipV="1">
              <a:off x="1600200" y="2638425"/>
              <a:ext cx="6553200" cy="43934"/>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5147733" y="1892484"/>
              <a:ext cx="14722" cy="762798"/>
            </a:xfrm>
            <a:prstGeom prst="straightConnector1">
              <a:avLst/>
            </a:prstGeom>
            <a:grpFill/>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217955" y="2608177"/>
              <a:ext cx="338123" cy="523220"/>
            </a:xfrm>
            <a:prstGeom prst="rect">
              <a:avLst/>
            </a:prstGeom>
            <a:noFill/>
            <a:ln>
              <a:noFill/>
            </a:ln>
          </p:spPr>
          <p:txBody>
            <a:bodyPr wrap="square" rtlCol="0">
              <a:spAutoFit/>
            </a:bodyPr>
            <a:lstStyle/>
            <a:p>
              <a:pPr algn="ctr"/>
              <a:r>
                <a:rPr lang="en-US" sz="2800" dirty="0" smtClean="0">
                  <a:latin typeface="Times New Roman" pitchFamily="18" charset="0"/>
                  <a:cs typeface="Times New Roman" pitchFamily="18" charset="0"/>
                </a:rPr>
                <a:t>P</a:t>
              </a:r>
              <a:endParaRPr lang="en-US" sz="2800" dirty="0">
                <a:latin typeface="Times New Roman" pitchFamily="18" charset="0"/>
                <a:cs typeface="Times New Roman" pitchFamily="18" charset="0"/>
              </a:endParaRPr>
            </a:p>
          </p:txBody>
        </p:sp>
      </p:grpSp>
      <p:cxnSp>
        <p:nvCxnSpPr>
          <p:cNvPr id="12" name="Straight Arrow Connector 11"/>
          <p:cNvCxnSpPr/>
          <p:nvPr/>
        </p:nvCxnSpPr>
        <p:spPr>
          <a:xfrm>
            <a:off x="8876431" y="4101332"/>
            <a:ext cx="889489" cy="22577"/>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rot="16200000">
            <a:off x="10381892" y="3840357"/>
            <a:ext cx="1972404" cy="7232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400" b="1" dirty="0" smtClean="0">
                <a:solidFill>
                  <a:schemeClr val="tx1"/>
                </a:solidFill>
                <a:latin typeface="NikoshBAN" pitchFamily="2" charset="0"/>
                <a:cs typeface="NikoshBAN" pitchFamily="2" charset="0"/>
              </a:rPr>
              <a:t>প্রতিবিম্ব</a:t>
            </a:r>
            <a:endParaRPr lang="en-US" sz="2400" b="1" dirty="0">
              <a:solidFill>
                <a:schemeClr val="tx1"/>
              </a:solidFill>
              <a:latin typeface="NikoshBAN" pitchFamily="2" charset="0"/>
              <a:cs typeface="NikoshBAN" pitchFamily="2" charset="0"/>
            </a:endParaRPr>
          </a:p>
        </p:txBody>
      </p:sp>
      <p:cxnSp>
        <p:nvCxnSpPr>
          <p:cNvPr id="14" name="Straight Arrow Connector 13"/>
          <p:cNvCxnSpPr/>
          <p:nvPr/>
        </p:nvCxnSpPr>
        <p:spPr>
          <a:xfrm flipV="1">
            <a:off x="11120098" y="3477446"/>
            <a:ext cx="0" cy="1385888"/>
          </a:xfrm>
          <a:prstGeom prst="straightConnector1">
            <a:avLst/>
          </a:prstGeom>
          <a:ln w="57150">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4871698" y="4118265"/>
            <a:ext cx="4915879" cy="234526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4871699" y="3866384"/>
            <a:ext cx="4894221" cy="1530350"/>
          </a:xfrm>
          <a:prstGeom prst="straightConnector1">
            <a:avLst/>
          </a:prstGeom>
          <a:ln w="38100">
            <a:solidFill>
              <a:srgbClr val="EA44EE"/>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8891153" y="3866384"/>
            <a:ext cx="874767" cy="257525"/>
          </a:xfrm>
          <a:prstGeom prst="straightConnector1">
            <a:avLst/>
          </a:prstGeom>
          <a:ln w="38100">
            <a:solidFill>
              <a:srgbClr val="0070C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7233898" y="3596759"/>
            <a:ext cx="1824982"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800" b="1" dirty="0" smtClean="0">
                <a:solidFill>
                  <a:schemeClr val="tx1"/>
                </a:solidFill>
                <a:latin typeface="NikoshBAN" pitchFamily="2" charset="0"/>
                <a:cs typeface="NikoshBAN" pitchFamily="2" charset="0"/>
              </a:rPr>
              <a:t>লক্ষ্যবস্তু</a:t>
            </a:r>
            <a:endParaRPr lang="en-US" sz="2800" b="1" dirty="0">
              <a:solidFill>
                <a:schemeClr val="tx1"/>
              </a:solidFill>
              <a:latin typeface="NikoshBAN" pitchFamily="2" charset="0"/>
              <a:cs typeface="NikoshBAN" pitchFamily="2" charset="0"/>
            </a:endParaRPr>
          </a:p>
        </p:txBody>
      </p:sp>
      <p:cxnSp>
        <p:nvCxnSpPr>
          <p:cNvPr id="21" name="Straight Arrow Connector 20"/>
          <p:cNvCxnSpPr/>
          <p:nvPr/>
        </p:nvCxnSpPr>
        <p:spPr>
          <a:xfrm flipV="1">
            <a:off x="9765920" y="3250432"/>
            <a:ext cx="2116179" cy="615952"/>
          </a:xfrm>
          <a:prstGeom prst="straightConnector1">
            <a:avLst/>
          </a:prstGeom>
          <a:ln w="38100">
            <a:solidFill>
              <a:srgbClr val="7030A0"/>
            </a:solidFill>
            <a:prstDash val="sys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9765920" y="3110734"/>
            <a:ext cx="2116178" cy="1033310"/>
          </a:xfrm>
          <a:prstGeom prst="straightConnector1">
            <a:avLst/>
          </a:prstGeom>
          <a:ln w="38100">
            <a:solidFill>
              <a:srgbClr val="7030A0"/>
            </a:solidFill>
            <a:prstDash val="sys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8174512" y="4852518"/>
            <a:ext cx="338123" cy="461665"/>
          </a:xfrm>
          <a:prstGeom prst="rect">
            <a:avLst/>
          </a:prstGeom>
          <a:noFill/>
          <a:ln>
            <a:noFill/>
          </a:ln>
        </p:spPr>
        <p:txBody>
          <a:bodyPr wrap="square" rtlCol="0">
            <a:spAutoFit/>
          </a:bodyPr>
          <a:lstStyle/>
          <a:p>
            <a:pPr algn="ctr"/>
            <a:r>
              <a:rPr lang="en-US" sz="2400" b="1" dirty="0">
                <a:latin typeface="Times New Roman" pitchFamily="18" charset="0"/>
                <a:cs typeface="Times New Roman" pitchFamily="18" charset="0"/>
              </a:rPr>
              <a:t>F</a:t>
            </a:r>
          </a:p>
        </p:txBody>
      </p:sp>
      <p:sp>
        <p:nvSpPr>
          <p:cNvPr id="25" name="TextBox 24"/>
          <p:cNvSpPr txBox="1"/>
          <p:nvPr/>
        </p:nvSpPr>
        <p:spPr>
          <a:xfrm>
            <a:off x="6438573" y="4852518"/>
            <a:ext cx="338123" cy="461665"/>
          </a:xfrm>
          <a:prstGeom prst="rect">
            <a:avLst/>
          </a:prstGeom>
          <a:noFill/>
          <a:ln>
            <a:noFill/>
          </a:ln>
        </p:spPr>
        <p:txBody>
          <a:bodyPr wrap="square" rtlCol="0">
            <a:spAutoFit/>
          </a:bodyPr>
          <a:lstStyle/>
          <a:p>
            <a:pPr algn="ctr"/>
            <a:r>
              <a:rPr lang="en-US" sz="2400" b="1" dirty="0">
                <a:latin typeface="Times New Roman" pitchFamily="18" charset="0"/>
                <a:cs typeface="Times New Roman" pitchFamily="18" charset="0"/>
              </a:rPr>
              <a:t>C</a:t>
            </a:r>
          </a:p>
        </p:txBody>
      </p:sp>
      <p:sp>
        <p:nvSpPr>
          <p:cNvPr id="26" name="TextBox 25"/>
          <p:cNvSpPr txBox="1"/>
          <p:nvPr/>
        </p:nvSpPr>
        <p:spPr>
          <a:xfrm>
            <a:off x="8779939" y="3619426"/>
            <a:ext cx="338123" cy="461665"/>
          </a:xfrm>
          <a:prstGeom prst="rect">
            <a:avLst/>
          </a:prstGeom>
          <a:noFill/>
          <a:ln>
            <a:noFill/>
          </a:ln>
        </p:spPr>
        <p:txBody>
          <a:bodyPr wrap="square" rtlCol="0">
            <a:spAutoFit/>
          </a:bodyPr>
          <a:lstStyle/>
          <a:p>
            <a:r>
              <a:rPr lang="en-US" sz="2400" b="1" dirty="0" smtClean="0">
                <a:latin typeface="Times New Roman" pitchFamily="18" charset="0"/>
                <a:cs typeface="Times New Roman" pitchFamily="18" charset="0"/>
              </a:rPr>
              <a:t>O</a:t>
            </a:r>
            <a:endParaRPr lang="en-US" sz="2400" b="1" dirty="0">
              <a:latin typeface="Times New Roman" pitchFamily="18" charset="0"/>
              <a:cs typeface="Times New Roman" pitchFamily="18" charset="0"/>
            </a:endParaRPr>
          </a:p>
        </p:txBody>
      </p:sp>
      <p:sp>
        <p:nvSpPr>
          <p:cNvPr id="27" name="TextBox 26"/>
          <p:cNvSpPr txBox="1"/>
          <p:nvPr/>
        </p:nvSpPr>
        <p:spPr>
          <a:xfrm>
            <a:off x="10870467" y="4808713"/>
            <a:ext cx="499262" cy="461665"/>
          </a:xfrm>
          <a:prstGeom prst="rect">
            <a:avLst/>
          </a:prstGeom>
          <a:noFill/>
          <a:ln>
            <a:noFill/>
          </a:ln>
        </p:spPr>
        <p:txBody>
          <a:bodyPr wrap="square" rtlCol="0">
            <a:spAutoFit/>
          </a:bodyPr>
          <a:lstStyle/>
          <a:p>
            <a:r>
              <a:rPr lang="en-US" sz="2400" b="1" dirty="0" smtClean="0">
                <a:latin typeface="Times New Roman" pitchFamily="18" charset="0"/>
                <a:cs typeface="Times New Roman" pitchFamily="18" charset="0"/>
              </a:rPr>
              <a:t>A</a:t>
            </a:r>
            <a:r>
              <a:rPr lang="en-US" sz="2400" dirty="0" smtClean="0"/>
              <a:t>’</a:t>
            </a:r>
            <a:endParaRPr lang="en-US" sz="2400" b="1" dirty="0">
              <a:latin typeface="Times New Roman" pitchFamily="18" charset="0"/>
              <a:cs typeface="Times New Roman" pitchFamily="18" charset="0"/>
            </a:endParaRPr>
          </a:p>
        </p:txBody>
      </p:sp>
      <p:sp>
        <p:nvSpPr>
          <p:cNvPr id="28" name="TextBox 27"/>
          <p:cNvSpPr txBox="1"/>
          <p:nvPr/>
        </p:nvSpPr>
        <p:spPr>
          <a:xfrm>
            <a:off x="10777882" y="3019599"/>
            <a:ext cx="684432" cy="461665"/>
          </a:xfrm>
          <a:prstGeom prst="rect">
            <a:avLst/>
          </a:prstGeom>
          <a:noFill/>
          <a:ln>
            <a:noFill/>
          </a:ln>
        </p:spPr>
        <p:txBody>
          <a:bodyPr wrap="square" rtlCol="0">
            <a:spAutoFit/>
          </a:bodyPr>
          <a:lstStyle/>
          <a:p>
            <a:r>
              <a:rPr lang="en-US" sz="2400" b="1" dirty="0" smtClean="0">
                <a:latin typeface="Times New Roman" pitchFamily="18" charset="0"/>
                <a:cs typeface="Times New Roman" pitchFamily="18" charset="0"/>
              </a:rPr>
              <a:t>O</a:t>
            </a:r>
            <a:r>
              <a:rPr lang="en-US" sz="2400" dirty="0" smtClean="0"/>
              <a:t>’</a:t>
            </a:r>
            <a:endParaRPr lang="en-US" sz="2400" b="1" dirty="0">
              <a:latin typeface="Times New Roman" pitchFamily="18" charset="0"/>
              <a:cs typeface="Times New Roman" pitchFamily="18" charset="0"/>
            </a:endParaRPr>
          </a:p>
        </p:txBody>
      </p:sp>
      <p:sp>
        <p:nvSpPr>
          <p:cNvPr id="29" name="TextBox 28"/>
          <p:cNvSpPr txBox="1"/>
          <p:nvPr/>
        </p:nvSpPr>
        <p:spPr>
          <a:xfrm>
            <a:off x="8714092" y="4831188"/>
            <a:ext cx="499262" cy="461665"/>
          </a:xfrm>
          <a:prstGeom prst="rect">
            <a:avLst/>
          </a:prstGeom>
          <a:noFill/>
          <a:ln>
            <a:noFill/>
          </a:ln>
        </p:spPr>
        <p:txBody>
          <a:bodyPr wrap="square" rtlCol="0">
            <a:spAutoFit/>
          </a:bodyPr>
          <a:lstStyle/>
          <a:p>
            <a:r>
              <a:rPr lang="en-US" sz="2400" b="1" dirty="0" smtClean="0">
                <a:latin typeface="Times New Roman" pitchFamily="18" charset="0"/>
                <a:cs typeface="Times New Roman" pitchFamily="18" charset="0"/>
              </a:rPr>
              <a:t>A</a:t>
            </a:r>
            <a:endParaRPr lang="en-US" sz="2400" b="1" dirty="0">
              <a:latin typeface="Times New Roman" pitchFamily="18" charset="0"/>
              <a:cs typeface="Times New Roman" pitchFamily="18" charset="0"/>
            </a:endParaRPr>
          </a:p>
        </p:txBody>
      </p:sp>
      <p:sp>
        <p:nvSpPr>
          <p:cNvPr id="30" name="TextBox 29"/>
          <p:cNvSpPr txBox="1"/>
          <p:nvPr/>
        </p:nvSpPr>
        <p:spPr>
          <a:xfrm>
            <a:off x="0" y="3215759"/>
            <a:ext cx="4934895" cy="461665"/>
          </a:xfrm>
          <a:prstGeom prst="rect">
            <a:avLst/>
          </a:prstGeom>
          <a:noFill/>
        </p:spPr>
        <p:txBody>
          <a:bodyPr wrap="square" rtlCol="0">
            <a:spAutoFit/>
          </a:bodyPr>
          <a:lstStyle/>
          <a:p>
            <a:r>
              <a:rPr lang="bn-IN" sz="2400" b="1" dirty="0" smtClean="0"/>
              <a:t>অবস্থানঃ</a:t>
            </a:r>
            <a:r>
              <a:rPr lang="bn-IN" sz="2400" dirty="0" smtClean="0"/>
              <a:t> চামচের পিছনে </a:t>
            </a:r>
            <a:endParaRPr lang="en-US" sz="2400" dirty="0"/>
          </a:p>
        </p:txBody>
      </p:sp>
      <mc:AlternateContent xmlns:mc="http://schemas.openxmlformats.org/markup-compatibility/2006" xmlns:a14="http://schemas.microsoft.com/office/drawing/2010/main">
        <mc:Choice Requires="a14">
          <p:sp>
            <p:nvSpPr>
              <p:cNvPr id="34" name="TextBox 33"/>
              <p:cNvSpPr txBox="1"/>
              <p:nvPr/>
            </p:nvSpPr>
            <p:spPr>
              <a:xfrm>
                <a:off x="18105" y="3640827"/>
                <a:ext cx="5239696" cy="3223575"/>
              </a:xfrm>
              <a:prstGeom prst="rect">
                <a:avLst/>
              </a:prstGeom>
              <a:noFill/>
            </p:spPr>
            <p:txBody>
              <a:bodyPr wrap="square" rtlCol="0">
                <a:spAutoFit/>
              </a:bodyPr>
              <a:lstStyle/>
              <a:p>
                <a:r>
                  <a:rPr lang="bn-IN" sz="2400" dirty="0" smtClean="0"/>
                  <a:t>উদ্দীপক হতে, </a:t>
                </a:r>
              </a:p>
              <a:p>
                <a:r>
                  <a:rPr lang="bn-IN" sz="2400" dirty="0" smtClean="0"/>
                  <a:t>বক্রতার ব্যাসার্ধ</a:t>
                </a:r>
                <a:r>
                  <a:rPr lang="bn-IN" sz="2800" dirty="0" smtClean="0"/>
                  <a:t>, </a:t>
                </a:r>
                <a14:m>
                  <m:oMath xmlns:m="http://schemas.openxmlformats.org/officeDocument/2006/math">
                    <m:r>
                      <m:rPr>
                        <m:sty m:val="p"/>
                      </m:rPr>
                      <a:rPr lang="en-US" sz="2800" b="0" i="0" dirty="0" smtClean="0">
                        <a:latin typeface="Cambria Math"/>
                      </a:rPr>
                      <m:t>r</m:t>
                    </m:r>
                    <m:r>
                      <a:rPr lang="en-US" sz="2800" b="0" i="0" dirty="0" smtClean="0">
                        <a:latin typeface="Cambria Math"/>
                      </a:rPr>
                      <m:t>=</m:t>
                    </m:r>
                    <m:r>
                      <a:rPr lang="en-US" sz="2800" b="0" i="0" dirty="0" smtClean="0">
                        <a:latin typeface="Cambria Math"/>
                      </a:rPr>
                      <m:t>4</m:t>
                    </m:r>
                    <m:r>
                      <a:rPr lang="en-US" sz="2800" b="0" i="0" dirty="0" smtClean="0">
                        <a:latin typeface="Cambria Math"/>
                      </a:rPr>
                      <m:t> </m:t>
                    </m:r>
                    <m:r>
                      <a:rPr lang="en-US" sz="2800" i="1" dirty="0">
                        <a:latin typeface="Cambria Math"/>
                      </a:rPr>
                      <m:t>𝑐𝑚</m:t>
                    </m:r>
                    <m:r>
                      <a:rPr lang="en-US" sz="2800" i="1" dirty="0">
                        <a:latin typeface="Cambria Math"/>
                      </a:rPr>
                      <m:t> </m:t>
                    </m:r>
                  </m:oMath>
                </a14:m>
                <a:endParaRPr lang="en-US" sz="2800" dirty="0"/>
              </a:p>
              <a:p>
                <a:r>
                  <a:rPr lang="bn-IN" sz="2000" b="1" dirty="0" smtClean="0"/>
                  <a:t>ফোকাস দূরত্ব</a:t>
                </a:r>
                <a:r>
                  <a:rPr lang="bn-IN" sz="2400" b="1" dirty="0" smtClean="0"/>
                  <a:t>, </a:t>
                </a:r>
                <a14:m>
                  <m:oMath xmlns:m="http://schemas.openxmlformats.org/officeDocument/2006/math">
                    <m:r>
                      <a:rPr lang="en-US" sz="2400" b="1" i="1" dirty="0" smtClean="0">
                        <a:latin typeface="Cambria Math"/>
                      </a:rPr>
                      <m:t>𝒇</m:t>
                    </m:r>
                    <m:r>
                      <a:rPr lang="en-US" sz="2400" b="1" i="1" dirty="0" smtClean="0">
                        <a:latin typeface="Cambria Math"/>
                      </a:rPr>
                      <m:t> =</m:t>
                    </m:r>
                    <m:f>
                      <m:fPr>
                        <m:ctrlPr>
                          <a:rPr lang="en-US" sz="2400" b="1" i="1" dirty="0" smtClean="0">
                            <a:latin typeface="Cambria Math"/>
                          </a:rPr>
                        </m:ctrlPr>
                      </m:fPr>
                      <m:num>
                        <m:r>
                          <a:rPr lang="en-US" sz="2400" b="1" i="1" dirty="0" smtClean="0">
                            <a:latin typeface="Cambria Math"/>
                          </a:rPr>
                          <m:t>𝒓</m:t>
                        </m:r>
                      </m:num>
                      <m:den>
                        <m:r>
                          <a:rPr lang="en-US" sz="2400" b="1" i="1" dirty="0" smtClean="0">
                            <a:latin typeface="Cambria Math"/>
                          </a:rPr>
                          <m:t>𝟐</m:t>
                        </m:r>
                      </m:den>
                    </m:f>
                    <m:r>
                      <a:rPr lang="en-US" sz="2400" b="1" i="1" dirty="0" smtClean="0">
                        <a:latin typeface="Cambria Math"/>
                      </a:rPr>
                      <m:t>=</m:t>
                    </m:r>
                    <m:f>
                      <m:fPr>
                        <m:ctrlPr>
                          <a:rPr lang="en-US" sz="2400" b="1" i="1" dirty="0" smtClean="0">
                            <a:latin typeface="Cambria Math"/>
                          </a:rPr>
                        </m:ctrlPr>
                      </m:fPr>
                      <m:num>
                        <m:r>
                          <a:rPr lang="en-US" sz="2400" b="1" i="1" dirty="0" smtClean="0">
                            <a:latin typeface="Cambria Math"/>
                          </a:rPr>
                          <m:t>𝟒</m:t>
                        </m:r>
                      </m:num>
                      <m:den>
                        <m:r>
                          <a:rPr lang="en-US" sz="2400" b="1" i="1" dirty="0" smtClean="0">
                            <a:latin typeface="Cambria Math"/>
                          </a:rPr>
                          <m:t>𝟐</m:t>
                        </m:r>
                      </m:den>
                    </m:f>
                    <m:r>
                      <a:rPr lang="en-US" sz="2400" b="1" i="1" dirty="0" smtClean="0">
                        <a:latin typeface="Cambria Math"/>
                      </a:rPr>
                      <m:t>=</m:t>
                    </m:r>
                    <m:r>
                      <a:rPr lang="en-US" sz="2400" b="1" i="1" dirty="0" smtClean="0">
                        <a:latin typeface="Cambria Math"/>
                      </a:rPr>
                      <m:t>𝟐</m:t>
                    </m:r>
                    <m:r>
                      <a:rPr lang="en-US" sz="2400" b="1" i="1" dirty="0" smtClean="0">
                        <a:latin typeface="Cambria Math"/>
                      </a:rPr>
                      <m:t> </m:t>
                    </m:r>
                    <m:r>
                      <a:rPr lang="en-US" sz="2400" b="1" i="1" dirty="0" smtClean="0">
                        <a:latin typeface="Cambria Math"/>
                      </a:rPr>
                      <m:t>𝒄𝒎</m:t>
                    </m:r>
                    <m:r>
                      <a:rPr lang="en-US" sz="2400" b="1" i="1" dirty="0" smtClean="0">
                        <a:latin typeface="Cambria Math"/>
                      </a:rPr>
                      <m:t> </m:t>
                    </m:r>
                  </m:oMath>
                </a14:m>
                <a:endParaRPr lang="bn-IN" sz="2400" b="1" dirty="0" smtClean="0"/>
              </a:p>
              <a:p>
                <a:r>
                  <a:rPr lang="bn-IN" sz="2400" dirty="0" smtClean="0"/>
                  <a:t>চিত্র হতে, বস্তুটি মেরু থেকে </a:t>
                </a:r>
                <a14:m>
                  <m:oMath xmlns:m="http://schemas.openxmlformats.org/officeDocument/2006/math">
                    <m:r>
                      <a:rPr lang="en-US" sz="2800" b="0" i="0" dirty="0" smtClean="0">
                        <a:latin typeface="Cambria Math"/>
                      </a:rPr>
                      <m:t>1</m:t>
                    </m:r>
                    <m:r>
                      <a:rPr lang="en-US" sz="2800" i="1" dirty="0">
                        <a:latin typeface="Cambria Math"/>
                      </a:rPr>
                      <m:t>𝑐𝑚</m:t>
                    </m:r>
                    <m:r>
                      <a:rPr lang="en-US" sz="2800" i="1" dirty="0">
                        <a:latin typeface="Cambria Math"/>
                      </a:rPr>
                      <m:t> </m:t>
                    </m:r>
                  </m:oMath>
                </a14:m>
                <a:endParaRPr lang="en-US" sz="2400" dirty="0" smtClean="0"/>
              </a:p>
              <a:p>
                <a:r>
                  <a:rPr lang="bn-IN" sz="2400" dirty="0" smtClean="0"/>
                  <a:t>দূরে অবস্থিত</a:t>
                </a:r>
                <a:r>
                  <a:rPr lang="bn-IN" sz="2800" dirty="0" smtClean="0"/>
                  <a:t>, </a:t>
                </a:r>
                <a14:m>
                  <m:oMath xmlns:m="http://schemas.openxmlformats.org/officeDocument/2006/math">
                    <m:r>
                      <m:rPr>
                        <m:sty m:val="p"/>
                      </m:rPr>
                      <a:rPr lang="en-US" sz="2800" b="0" i="0" dirty="0" smtClean="0">
                        <a:latin typeface="Cambria Math"/>
                      </a:rPr>
                      <m:t>u</m:t>
                    </m:r>
                    <m:r>
                      <a:rPr lang="en-US" sz="2800" b="0" i="0" dirty="0" smtClean="0">
                        <a:latin typeface="Cambria Math"/>
                      </a:rPr>
                      <m:t>=</m:t>
                    </m:r>
                    <m:r>
                      <a:rPr lang="en-US" sz="2800" b="0" i="0" dirty="0" smtClean="0">
                        <a:latin typeface="Cambria Math"/>
                      </a:rPr>
                      <m:t>1</m:t>
                    </m:r>
                    <m:r>
                      <a:rPr lang="en-US" sz="2800" b="0" i="0" dirty="0" smtClean="0">
                        <a:latin typeface="Cambria Math"/>
                      </a:rPr>
                      <m:t> </m:t>
                    </m:r>
                    <m:r>
                      <a:rPr lang="en-US" sz="2800" i="1" dirty="0">
                        <a:latin typeface="Cambria Math"/>
                      </a:rPr>
                      <m:t>𝑐𝑚</m:t>
                    </m:r>
                    <m:r>
                      <a:rPr lang="en-US" sz="2800" i="1" dirty="0">
                        <a:latin typeface="Cambria Math"/>
                      </a:rPr>
                      <m:t> </m:t>
                    </m:r>
                  </m:oMath>
                </a14:m>
                <a:endParaRPr lang="bn-IN" sz="2800" dirty="0"/>
              </a:p>
              <a:p>
                <a:r>
                  <a:rPr lang="bn-IN" sz="2400" b="0" dirty="0" smtClean="0"/>
                  <a:t>প্রতিবিম্বের</a:t>
                </a:r>
                <a:r>
                  <a:rPr lang="bn-IN" sz="2800" b="0" dirty="0" smtClean="0"/>
                  <a:t>  </a:t>
                </a:r>
                <a14:m>
                  <m:oMath xmlns:m="http://schemas.openxmlformats.org/officeDocument/2006/math">
                    <m:r>
                      <a:rPr lang="en-US" sz="2800" b="0" i="1" smtClean="0">
                        <a:latin typeface="Cambria Math"/>
                      </a:rPr>
                      <m:t>𝑣</m:t>
                    </m:r>
                    <m:r>
                      <a:rPr lang="en-US" sz="2800" b="0" i="1" smtClean="0">
                        <a:latin typeface="Cambria Math"/>
                      </a:rPr>
                      <m:t>=?</m:t>
                    </m:r>
                  </m:oMath>
                </a14:m>
                <a:endParaRPr lang="en-US" sz="2800" dirty="0" smtClean="0"/>
              </a:p>
              <a:p>
                <a:r>
                  <a:rPr lang="bn-IN" sz="2400" dirty="0" smtClean="0"/>
                  <a:t>বিবর্ধন, </a:t>
                </a:r>
                <a14:m>
                  <m:oMath xmlns:m="http://schemas.openxmlformats.org/officeDocument/2006/math">
                    <m:r>
                      <a:rPr lang="en-US" sz="2800" i="1" dirty="0">
                        <a:latin typeface="Cambria Math"/>
                      </a:rPr>
                      <m:t>𝑚</m:t>
                    </m:r>
                    <m:r>
                      <a:rPr lang="en-US" sz="2800" b="0" i="1" dirty="0" smtClean="0">
                        <a:latin typeface="Cambria Math"/>
                      </a:rPr>
                      <m:t>=?</m:t>
                    </m:r>
                    <m:r>
                      <a:rPr lang="en-US" sz="2800" i="1" dirty="0">
                        <a:latin typeface="Cambria Math"/>
                      </a:rPr>
                      <m:t> </m:t>
                    </m:r>
                  </m:oMath>
                </a14:m>
                <a:endParaRPr lang="bn-IN" sz="2800" dirty="0"/>
              </a:p>
            </p:txBody>
          </p:sp>
        </mc:Choice>
        <mc:Fallback xmlns="">
          <p:sp>
            <p:nvSpPr>
              <p:cNvPr id="34" name="TextBox 33"/>
              <p:cNvSpPr txBox="1">
                <a:spLocks noRot="1" noChangeAspect="1" noMove="1" noResize="1" noEditPoints="1" noAdjustHandles="1" noChangeArrowheads="1" noChangeShapeType="1" noTextEdit="1"/>
              </p:cNvSpPr>
              <p:nvPr/>
            </p:nvSpPr>
            <p:spPr>
              <a:xfrm>
                <a:off x="18105" y="3640827"/>
                <a:ext cx="5239696" cy="3223575"/>
              </a:xfrm>
              <a:prstGeom prst="rect">
                <a:avLst/>
              </a:prstGeom>
              <a:blipFill rotWithShape="1">
                <a:blip r:embed="rId3"/>
                <a:stretch>
                  <a:fillRect l="-1860" t="-1323" b="-2079"/>
                </a:stretch>
              </a:blipFill>
            </p:spPr>
            <p:txBody>
              <a:bodyPr/>
              <a:lstStyle/>
              <a:p>
                <a:r>
                  <a:rPr lang="en-US">
                    <a:noFill/>
                  </a:rPr>
                  <a:t> </a:t>
                </a:r>
              </a:p>
            </p:txBody>
          </p:sp>
        </mc:Fallback>
      </mc:AlternateContent>
      <p:cxnSp>
        <p:nvCxnSpPr>
          <p:cNvPr id="36" name="Straight Arrow Connector 35"/>
          <p:cNvCxnSpPr/>
          <p:nvPr/>
        </p:nvCxnSpPr>
        <p:spPr>
          <a:xfrm>
            <a:off x="8979042" y="4744967"/>
            <a:ext cx="808535" cy="0"/>
          </a:xfrm>
          <a:prstGeom prst="straightConnector1">
            <a:avLst/>
          </a:prstGeom>
          <a:ln w="38100">
            <a:solidFill>
              <a:srgbClr val="002060"/>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9213354" y="4375636"/>
            <a:ext cx="649706" cy="338554"/>
          </a:xfrm>
          <a:prstGeom prst="rect">
            <a:avLst/>
          </a:prstGeom>
          <a:noFill/>
          <a:ln>
            <a:noFill/>
          </a:ln>
        </p:spPr>
        <p:txBody>
          <a:bodyPr wrap="square" rtlCol="0">
            <a:spAutoFit/>
          </a:bodyPr>
          <a:lstStyle/>
          <a:p>
            <a:r>
              <a:rPr lang="en-US" sz="1600" b="1" dirty="0">
                <a:latin typeface="Times New Roman" pitchFamily="18" charset="0"/>
                <a:cs typeface="Times New Roman" pitchFamily="18" charset="0"/>
              </a:rPr>
              <a:t>1</a:t>
            </a:r>
            <a:r>
              <a:rPr lang="en-US" sz="1600" b="1" dirty="0" smtClean="0">
                <a:latin typeface="Times New Roman" pitchFamily="18" charset="0"/>
                <a:cs typeface="Times New Roman" pitchFamily="18" charset="0"/>
              </a:rPr>
              <a:t>cm</a:t>
            </a:r>
            <a:endParaRPr lang="en-US" sz="1600" b="1" dirty="0">
              <a:latin typeface="Times New Roman" pitchFamily="18" charset="0"/>
              <a:cs typeface="Times New Roman" pitchFamily="18" charset="0"/>
            </a:endParaRPr>
          </a:p>
        </p:txBody>
      </p:sp>
    </p:spTree>
    <p:extLst>
      <p:ext uri="{BB962C8B-B14F-4D97-AF65-F5344CB8AC3E}">
        <p14:creationId xmlns:p14="http://schemas.microsoft.com/office/powerpoint/2010/main" val="4271670857"/>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0"/>
                                        <p:tgtEl>
                                          <p:spTgt spid="3"/>
                                        </p:tgtEl>
                                      </p:cBhvr>
                                    </p:animEffect>
                                  </p:childTnLst>
                                </p:cTn>
                              </p:par>
                            </p:childTnLst>
                          </p:cTn>
                        </p:par>
                        <p:par>
                          <p:cTn id="8" fill="hold">
                            <p:stCondLst>
                              <p:cond delay="2000"/>
                            </p:stCondLst>
                            <p:childTnLst>
                              <p:par>
                                <p:cTn id="9" presetID="1"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left)">
                                      <p:cBhvr>
                                        <p:cTn id="16" dur="20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down)">
                                      <p:cBhvr>
                                        <p:cTn id="21" dur="500"/>
                                        <p:tgtEl>
                                          <p:spTgt spid="26"/>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wipe(down)">
                                      <p:cBhvr>
                                        <p:cTn id="24" dur="500"/>
                                        <p:tgtEl>
                                          <p:spTgt spid="29"/>
                                        </p:tgtEl>
                                      </p:cBhvr>
                                    </p:animEffect>
                                  </p:childTnLst>
                                </p:cTn>
                              </p:par>
                            </p:childTnLst>
                          </p:cTn>
                        </p:par>
                        <p:par>
                          <p:cTn id="25" fill="hold">
                            <p:stCondLst>
                              <p:cond delay="500"/>
                            </p:stCondLst>
                            <p:childTnLst>
                              <p:par>
                                <p:cTn id="26" presetID="22" presetClass="entr" presetSubtype="2"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right)">
                                      <p:cBhvr>
                                        <p:cTn id="28" dur="20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2000"/>
                                        <p:tgtEl>
                                          <p:spTgt spid="12"/>
                                        </p:tgtEl>
                                      </p:cBhvr>
                                    </p:animEffect>
                                  </p:childTnLst>
                                </p:cTn>
                              </p:par>
                              <p:par>
                                <p:cTn id="34" presetID="22" presetClass="entr" presetSubtype="8" fill="hold"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left)">
                                      <p:cBhvr>
                                        <p:cTn id="36" dur="2000"/>
                                        <p:tgtEl>
                                          <p:spTgt spid="19"/>
                                        </p:tgtEl>
                                      </p:cBhvr>
                                    </p:animEffect>
                                  </p:childTnLst>
                                </p:cTn>
                              </p:par>
                              <p:par>
                                <p:cTn id="37" presetID="22" presetClass="entr" presetSubtype="2"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right)">
                                      <p:cBhvr>
                                        <p:cTn id="39" dur="20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wipe(left)">
                                      <p:cBhvr>
                                        <p:cTn id="44" dur="2000"/>
                                        <p:tgtEl>
                                          <p:spTgt spid="21"/>
                                        </p:tgtEl>
                                      </p:cBhvr>
                                    </p:animEffect>
                                  </p:childTnLst>
                                </p:cTn>
                              </p:par>
                              <p:par>
                                <p:cTn id="45" presetID="22" presetClass="entr" presetSubtype="8" fill="hold" nodeType="with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20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down)">
                                      <p:cBhvr>
                                        <p:cTn id="52" dur="2000"/>
                                        <p:tgtEl>
                                          <p:spTgt spid="14"/>
                                        </p:tgtEl>
                                      </p:cBhvr>
                                    </p:animEffect>
                                  </p:childTnLst>
                                </p:cTn>
                              </p:par>
                            </p:childTnLst>
                          </p:cTn>
                        </p:par>
                        <p:par>
                          <p:cTn id="53" fill="hold">
                            <p:stCondLst>
                              <p:cond delay="2000"/>
                            </p:stCondLst>
                            <p:childTnLst>
                              <p:par>
                                <p:cTn id="54" presetID="22" presetClass="entr" presetSubtype="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left)">
                                      <p:cBhvr>
                                        <p:cTn id="56" dur="2000"/>
                                        <p:tgtEl>
                                          <p:spTgt spid="13"/>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wipe(down)">
                                      <p:cBhvr>
                                        <p:cTn id="61" dur="500"/>
                                        <p:tgtEl>
                                          <p:spTgt spid="28"/>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down)">
                                      <p:cBhvr>
                                        <p:cTn id="64" dur="500"/>
                                        <p:tgtEl>
                                          <p:spTgt spid="27"/>
                                        </p:tgtEl>
                                      </p:cBhvr>
                                    </p:animEffect>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2"/>
                                        </p:tgtEl>
                                        <p:attrNameLst>
                                          <p:attrName>style.visibility</p:attrName>
                                        </p:attrNameLst>
                                      </p:cBhvr>
                                      <p:to>
                                        <p:strVal val="visible"/>
                                      </p:to>
                                    </p:set>
                                    <p:animEffect transition="in" filter="fade">
                                      <p:cBhvr>
                                        <p:cTn id="69" dur="1000"/>
                                        <p:tgtEl>
                                          <p:spTgt spid="2"/>
                                        </p:tgtEl>
                                      </p:cBhvr>
                                    </p:animEffect>
                                    <p:anim calcmode="lin" valueType="num">
                                      <p:cBhvr>
                                        <p:cTn id="70" dur="1000" fill="hold"/>
                                        <p:tgtEl>
                                          <p:spTgt spid="2"/>
                                        </p:tgtEl>
                                        <p:attrNameLst>
                                          <p:attrName>ppt_x</p:attrName>
                                        </p:attrNameLst>
                                      </p:cBhvr>
                                      <p:tavLst>
                                        <p:tav tm="0">
                                          <p:val>
                                            <p:strVal val="#ppt_x"/>
                                          </p:val>
                                        </p:tav>
                                        <p:tav tm="100000">
                                          <p:val>
                                            <p:strVal val="#ppt_x"/>
                                          </p:val>
                                        </p:tav>
                                      </p:tavLst>
                                    </p:anim>
                                    <p:anim calcmode="lin" valueType="num">
                                      <p:cBhvr>
                                        <p:cTn id="7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30"/>
                                        </p:tgtEl>
                                        <p:attrNameLst>
                                          <p:attrName>style.visibility</p:attrName>
                                        </p:attrNameLst>
                                      </p:cBhvr>
                                      <p:to>
                                        <p:strVal val="visible"/>
                                      </p:to>
                                    </p:set>
                                    <p:animEffect transition="in" filter="fade">
                                      <p:cBhvr>
                                        <p:cTn id="76" dur="1000"/>
                                        <p:tgtEl>
                                          <p:spTgt spid="30"/>
                                        </p:tgtEl>
                                      </p:cBhvr>
                                    </p:animEffect>
                                    <p:anim calcmode="lin" valueType="num">
                                      <p:cBhvr>
                                        <p:cTn id="77" dur="1000" fill="hold"/>
                                        <p:tgtEl>
                                          <p:spTgt spid="30"/>
                                        </p:tgtEl>
                                        <p:attrNameLst>
                                          <p:attrName>ppt_x</p:attrName>
                                        </p:attrNameLst>
                                      </p:cBhvr>
                                      <p:tavLst>
                                        <p:tav tm="0">
                                          <p:val>
                                            <p:strVal val="#ppt_x"/>
                                          </p:val>
                                        </p:tav>
                                        <p:tav tm="100000">
                                          <p:val>
                                            <p:strVal val="#ppt_x"/>
                                          </p:val>
                                        </p:tav>
                                      </p:tavLst>
                                    </p:anim>
                                    <p:anim calcmode="lin" valueType="num">
                                      <p:cBhvr>
                                        <p:cTn id="78"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2" presetClass="entr" presetSubtype="4" fill="hold" nodeType="click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wipe(down)">
                                      <p:cBhvr>
                                        <p:cTn id="83" dur="500"/>
                                        <p:tgtEl>
                                          <p:spTgt spid="36"/>
                                        </p:tgtEl>
                                      </p:cBhvr>
                                    </p:animEffect>
                                  </p:childTnLst>
                                </p:cTn>
                              </p:par>
                              <p:par>
                                <p:cTn id="84" presetID="22" presetClass="entr" presetSubtype="4"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wipe(down)">
                                      <p:cBhvr>
                                        <p:cTn id="86" dur="500"/>
                                        <p:tgtEl>
                                          <p:spTgt spid="37"/>
                                        </p:tgtEl>
                                      </p:cBhvr>
                                    </p:animEffect>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fade">
                                      <p:cBhvr>
                                        <p:cTn id="91" dur="1000"/>
                                        <p:tgtEl>
                                          <p:spTgt spid="34"/>
                                        </p:tgtEl>
                                      </p:cBhvr>
                                    </p:animEffect>
                                    <p:anim calcmode="lin" valueType="num">
                                      <p:cBhvr>
                                        <p:cTn id="92" dur="1000" fill="hold"/>
                                        <p:tgtEl>
                                          <p:spTgt spid="34"/>
                                        </p:tgtEl>
                                        <p:attrNameLst>
                                          <p:attrName>ppt_x</p:attrName>
                                        </p:attrNameLst>
                                      </p:cBhvr>
                                      <p:tavLst>
                                        <p:tav tm="0">
                                          <p:val>
                                            <p:strVal val="#ppt_x"/>
                                          </p:val>
                                        </p:tav>
                                        <p:tav tm="100000">
                                          <p:val>
                                            <p:strVal val="#ppt_x"/>
                                          </p:val>
                                        </p:tav>
                                      </p:tavLst>
                                    </p:anim>
                                    <p:anim calcmode="lin" valueType="num">
                                      <p:cBhvr>
                                        <p:cTn id="9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20" grpId="0"/>
      <p:bldP spid="24" grpId="0"/>
      <p:bldP spid="25" grpId="0"/>
      <p:bldP spid="26" grpId="0"/>
      <p:bldP spid="27" grpId="0"/>
      <p:bldP spid="28" grpId="0"/>
      <p:bldP spid="29" grpId="0"/>
      <p:bldP spid="30" grpId="0"/>
      <p:bldP spid="34"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377373" y="904"/>
                <a:ext cx="5080000" cy="3488327"/>
              </a:xfrm>
              <a:prstGeom prst="rect">
                <a:avLst/>
              </a:prstGeom>
            </p:spPr>
            <p:txBody>
              <a:bodyPr wrap="square">
                <a:spAutoFit/>
              </a:bodyPr>
              <a:lstStyle/>
              <a:p>
                <a:r>
                  <a:rPr lang="bn-IN" sz="2800" dirty="0" smtClean="0"/>
                  <a:t>আমরা জানি</a:t>
                </a:r>
                <a:r>
                  <a:rPr lang="bn-IN" sz="3200" dirty="0"/>
                  <a:t>, </a:t>
                </a:r>
                <a14:m>
                  <m:oMath xmlns:m="http://schemas.openxmlformats.org/officeDocument/2006/math">
                    <m:f>
                      <m:fPr>
                        <m:ctrlPr>
                          <a:rPr lang="bn-IN" sz="3200" i="1">
                            <a:latin typeface="Cambria Math"/>
                          </a:rPr>
                        </m:ctrlPr>
                      </m:fPr>
                      <m:num>
                        <m:r>
                          <a:rPr lang="en-US" sz="3200" i="1">
                            <a:latin typeface="Cambria Math"/>
                          </a:rPr>
                          <m:t>1</m:t>
                        </m:r>
                      </m:num>
                      <m:den>
                        <m:r>
                          <a:rPr lang="en-US" sz="3200" i="1">
                            <a:latin typeface="Cambria Math"/>
                          </a:rPr>
                          <m:t>𝑣</m:t>
                        </m:r>
                      </m:den>
                    </m:f>
                    <m:r>
                      <a:rPr lang="en-US" sz="3200" i="1">
                        <a:latin typeface="Cambria Math"/>
                      </a:rPr>
                      <m:t>+</m:t>
                    </m:r>
                    <m:f>
                      <m:fPr>
                        <m:ctrlPr>
                          <a:rPr lang="en-US" sz="3200" i="1">
                            <a:latin typeface="Cambria Math"/>
                          </a:rPr>
                        </m:ctrlPr>
                      </m:fPr>
                      <m:num>
                        <m:r>
                          <a:rPr lang="en-US" sz="3200" i="1">
                            <a:latin typeface="Cambria Math"/>
                          </a:rPr>
                          <m:t>1</m:t>
                        </m:r>
                      </m:num>
                      <m:den>
                        <m:r>
                          <a:rPr lang="en-US" sz="3200" i="1">
                            <a:latin typeface="Cambria Math"/>
                          </a:rPr>
                          <m:t>𝑢</m:t>
                        </m:r>
                      </m:den>
                    </m:f>
                    <m:r>
                      <a:rPr lang="en-US" sz="3200" i="1">
                        <a:latin typeface="Cambria Math"/>
                      </a:rPr>
                      <m:t>=</m:t>
                    </m:r>
                    <m:f>
                      <m:fPr>
                        <m:ctrlPr>
                          <a:rPr lang="en-US" sz="3200" i="1">
                            <a:latin typeface="Cambria Math"/>
                          </a:rPr>
                        </m:ctrlPr>
                      </m:fPr>
                      <m:num>
                        <m:r>
                          <a:rPr lang="en-US" sz="3200" i="1">
                            <a:latin typeface="Cambria Math"/>
                          </a:rPr>
                          <m:t>1</m:t>
                        </m:r>
                      </m:num>
                      <m:den>
                        <m:r>
                          <a:rPr lang="en-US" sz="3200" i="1">
                            <a:latin typeface="Cambria Math"/>
                          </a:rPr>
                          <m:t>𝑓</m:t>
                        </m:r>
                      </m:den>
                    </m:f>
                  </m:oMath>
                </a14:m>
                <a:endParaRPr lang="en-US" sz="3200" dirty="0"/>
              </a:p>
              <a:p>
                <a:r>
                  <a:rPr lang="en-US" sz="3200" dirty="0"/>
                  <a:t>	</a:t>
                </a:r>
                <a:r>
                  <a:rPr lang="bn-IN" sz="3200" dirty="0"/>
                  <a:t>বা, </a:t>
                </a:r>
                <a14:m>
                  <m:oMath xmlns:m="http://schemas.openxmlformats.org/officeDocument/2006/math">
                    <m:f>
                      <m:fPr>
                        <m:ctrlPr>
                          <a:rPr lang="bn-IN" sz="3200" i="1">
                            <a:latin typeface="Cambria Math"/>
                          </a:rPr>
                        </m:ctrlPr>
                      </m:fPr>
                      <m:num>
                        <m:r>
                          <a:rPr lang="en-US" sz="3200" i="1">
                            <a:latin typeface="Cambria Math"/>
                          </a:rPr>
                          <m:t>1</m:t>
                        </m:r>
                      </m:num>
                      <m:den>
                        <m:r>
                          <a:rPr lang="en-US" sz="3200" i="1">
                            <a:latin typeface="Cambria Math"/>
                          </a:rPr>
                          <m:t>𝑣</m:t>
                        </m:r>
                      </m:den>
                    </m:f>
                    <m:r>
                      <a:rPr lang="en-US" sz="3200" i="1">
                        <a:latin typeface="Cambria Math"/>
                      </a:rPr>
                      <m:t>=</m:t>
                    </m:r>
                    <m:f>
                      <m:fPr>
                        <m:ctrlPr>
                          <a:rPr lang="en-US" sz="3200" i="1">
                            <a:latin typeface="Cambria Math"/>
                          </a:rPr>
                        </m:ctrlPr>
                      </m:fPr>
                      <m:num>
                        <m:r>
                          <a:rPr lang="en-US" sz="3200" i="1">
                            <a:latin typeface="Cambria Math"/>
                          </a:rPr>
                          <m:t>1</m:t>
                        </m:r>
                      </m:num>
                      <m:den>
                        <m:r>
                          <a:rPr lang="en-US" sz="3200" i="1" smtClean="0">
                            <a:latin typeface="Cambria Math"/>
                          </a:rPr>
                          <m:t>𝑓</m:t>
                        </m:r>
                      </m:den>
                    </m:f>
                    <m:r>
                      <a:rPr lang="en-US" sz="3200" i="1">
                        <a:latin typeface="Cambria Math"/>
                      </a:rPr>
                      <m:t>−</m:t>
                    </m:r>
                    <m:f>
                      <m:fPr>
                        <m:ctrlPr>
                          <a:rPr lang="en-US" sz="3200" i="1">
                            <a:latin typeface="Cambria Math"/>
                          </a:rPr>
                        </m:ctrlPr>
                      </m:fPr>
                      <m:num>
                        <m:r>
                          <a:rPr lang="en-US" sz="3200" i="1">
                            <a:latin typeface="Cambria Math"/>
                          </a:rPr>
                          <m:t>1</m:t>
                        </m:r>
                      </m:num>
                      <m:den>
                        <m:r>
                          <a:rPr lang="en-US" sz="3200" i="1">
                            <a:latin typeface="Cambria Math"/>
                          </a:rPr>
                          <m:t>𝑢</m:t>
                        </m:r>
                      </m:den>
                    </m:f>
                  </m:oMath>
                </a14:m>
                <a:endParaRPr lang="en-US" sz="3200" dirty="0"/>
              </a:p>
              <a:p>
                <a:r>
                  <a:rPr lang="en-US" sz="3200" dirty="0"/>
                  <a:t>	</a:t>
                </a:r>
                <a:r>
                  <a:rPr lang="bn-IN" sz="3200" dirty="0"/>
                  <a:t>বা, </a:t>
                </a:r>
                <a14:m>
                  <m:oMath xmlns:m="http://schemas.openxmlformats.org/officeDocument/2006/math">
                    <m:f>
                      <m:fPr>
                        <m:ctrlPr>
                          <a:rPr lang="bn-IN" sz="3200" i="1">
                            <a:latin typeface="Cambria Math"/>
                          </a:rPr>
                        </m:ctrlPr>
                      </m:fPr>
                      <m:num>
                        <m:r>
                          <a:rPr lang="en-US" sz="3200" i="1">
                            <a:latin typeface="Cambria Math"/>
                          </a:rPr>
                          <m:t>1</m:t>
                        </m:r>
                      </m:num>
                      <m:den>
                        <m:r>
                          <a:rPr lang="en-US" sz="3200" i="1">
                            <a:latin typeface="Cambria Math"/>
                          </a:rPr>
                          <m:t>𝑣</m:t>
                        </m:r>
                      </m:den>
                    </m:f>
                    <m:r>
                      <a:rPr lang="en-US" sz="3200" i="1">
                        <a:latin typeface="Cambria Math"/>
                      </a:rPr>
                      <m:t>=</m:t>
                    </m:r>
                    <m:f>
                      <m:fPr>
                        <m:ctrlPr>
                          <a:rPr lang="en-US" sz="3200" i="1">
                            <a:latin typeface="Cambria Math"/>
                          </a:rPr>
                        </m:ctrlPr>
                      </m:fPr>
                      <m:num>
                        <m:r>
                          <a:rPr lang="en-US" sz="3200" i="1">
                            <a:latin typeface="Cambria Math"/>
                          </a:rPr>
                          <m:t>1</m:t>
                        </m:r>
                      </m:num>
                      <m:den>
                        <m:r>
                          <a:rPr lang="en-US" sz="3200" i="1">
                            <a:latin typeface="Cambria Math"/>
                          </a:rPr>
                          <m:t>2</m:t>
                        </m:r>
                      </m:den>
                    </m:f>
                    <m:r>
                      <a:rPr lang="en-US" sz="3200" i="1">
                        <a:latin typeface="Cambria Math"/>
                      </a:rPr>
                      <m:t>−</m:t>
                    </m:r>
                    <m:f>
                      <m:fPr>
                        <m:ctrlPr>
                          <a:rPr lang="en-US" sz="3200" i="1">
                            <a:latin typeface="Cambria Math"/>
                          </a:rPr>
                        </m:ctrlPr>
                      </m:fPr>
                      <m:num>
                        <m:r>
                          <a:rPr lang="en-US" sz="3200" i="1">
                            <a:latin typeface="Cambria Math"/>
                          </a:rPr>
                          <m:t>1</m:t>
                        </m:r>
                      </m:num>
                      <m:den>
                        <m:r>
                          <a:rPr lang="en-US" sz="3200" b="0" i="1" smtClean="0">
                            <a:latin typeface="Cambria Math"/>
                          </a:rPr>
                          <m:t>1</m:t>
                        </m:r>
                      </m:den>
                    </m:f>
                  </m:oMath>
                </a14:m>
                <a:endParaRPr lang="bn-IN" sz="3200" dirty="0"/>
              </a:p>
              <a:p>
                <a:r>
                  <a:rPr lang="en-US" sz="3200" dirty="0"/>
                  <a:t>	</a:t>
                </a:r>
                <a:r>
                  <a:rPr lang="bn-IN" sz="3200" dirty="0"/>
                  <a:t>বা, </a:t>
                </a:r>
                <a14:m>
                  <m:oMath xmlns:m="http://schemas.openxmlformats.org/officeDocument/2006/math">
                    <m:f>
                      <m:fPr>
                        <m:ctrlPr>
                          <a:rPr lang="bn-IN" sz="3200" i="1">
                            <a:latin typeface="Cambria Math"/>
                          </a:rPr>
                        </m:ctrlPr>
                      </m:fPr>
                      <m:num>
                        <m:r>
                          <a:rPr lang="en-US" sz="3200" i="1">
                            <a:latin typeface="Cambria Math"/>
                          </a:rPr>
                          <m:t>1</m:t>
                        </m:r>
                      </m:num>
                      <m:den>
                        <m:r>
                          <a:rPr lang="en-US" sz="3200" i="1">
                            <a:latin typeface="Cambria Math"/>
                          </a:rPr>
                          <m:t>𝑣</m:t>
                        </m:r>
                      </m:den>
                    </m:f>
                    <m:r>
                      <a:rPr lang="en-US" sz="3200" i="1">
                        <a:latin typeface="Cambria Math"/>
                      </a:rPr>
                      <m:t>=</m:t>
                    </m:r>
                    <m:r>
                      <a:rPr lang="en-US" sz="3200" b="0" i="1" smtClean="0">
                        <a:latin typeface="Cambria Math"/>
                      </a:rPr>
                      <m:t>−</m:t>
                    </m:r>
                    <m:f>
                      <m:fPr>
                        <m:ctrlPr>
                          <a:rPr lang="en-US" sz="3200" i="1">
                            <a:latin typeface="Cambria Math"/>
                          </a:rPr>
                        </m:ctrlPr>
                      </m:fPr>
                      <m:num>
                        <m:r>
                          <a:rPr lang="en-US" sz="3200" i="1">
                            <a:latin typeface="Cambria Math"/>
                          </a:rPr>
                          <m:t>1</m:t>
                        </m:r>
                      </m:num>
                      <m:den>
                        <m:r>
                          <a:rPr lang="en-US" sz="3200" b="0" i="1" smtClean="0">
                            <a:latin typeface="Cambria Math"/>
                          </a:rPr>
                          <m:t>2</m:t>
                        </m:r>
                      </m:den>
                    </m:f>
                  </m:oMath>
                </a14:m>
                <a:endParaRPr lang="bn-IN" sz="3200" dirty="0"/>
              </a:p>
              <a:p>
                <a:r>
                  <a:rPr lang="en-US" sz="3200" dirty="0"/>
                  <a:t>	</a:t>
                </a:r>
                <a:r>
                  <a:rPr lang="bn-IN" sz="3200" dirty="0"/>
                  <a:t>বা, </a:t>
                </a:r>
                <a14:m>
                  <m:oMath xmlns:m="http://schemas.openxmlformats.org/officeDocument/2006/math">
                    <m:r>
                      <a:rPr lang="en-US" sz="3200" i="1">
                        <a:latin typeface="Cambria Math"/>
                      </a:rPr>
                      <m:t>𝑣</m:t>
                    </m:r>
                    <m:r>
                      <a:rPr lang="en-US" sz="3200" i="1">
                        <a:latin typeface="Cambria Math"/>
                      </a:rPr>
                      <m:t>=</m:t>
                    </m:r>
                    <m:r>
                      <a:rPr lang="en-US" sz="3200" b="0" i="1" smtClean="0">
                        <a:latin typeface="Cambria Math"/>
                      </a:rPr>
                      <m:t>−</m:t>
                    </m:r>
                    <m:r>
                      <a:rPr lang="en-US" sz="3200" b="0" i="1" smtClean="0">
                        <a:latin typeface="Cambria Math"/>
                      </a:rPr>
                      <m:t>2</m:t>
                    </m:r>
                    <m:r>
                      <a:rPr lang="en-US" sz="3200" i="1">
                        <a:latin typeface="Cambria Math"/>
                      </a:rPr>
                      <m:t> </m:t>
                    </m:r>
                    <m:r>
                      <a:rPr lang="en-US" sz="3200" i="1">
                        <a:latin typeface="Cambria Math"/>
                      </a:rPr>
                      <m:t>𝑐𝑚</m:t>
                    </m:r>
                  </m:oMath>
                </a14:m>
                <a:endParaRPr lang="en-US" sz="3200" dirty="0"/>
              </a:p>
            </p:txBody>
          </p:sp>
        </mc:Choice>
        <mc:Fallback xmlns="">
          <p:sp>
            <p:nvSpPr>
              <p:cNvPr id="2" name="Rectangle 1"/>
              <p:cNvSpPr>
                <a:spLocks noRot="1" noChangeAspect="1" noMove="1" noResize="1" noEditPoints="1" noAdjustHandles="1" noChangeArrowheads="1" noChangeShapeType="1" noTextEdit="1"/>
              </p:cNvSpPr>
              <p:nvPr/>
            </p:nvSpPr>
            <p:spPr>
              <a:xfrm>
                <a:off x="377373" y="904"/>
                <a:ext cx="5080000" cy="3488327"/>
              </a:xfrm>
              <a:prstGeom prst="rect">
                <a:avLst/>
              </a:prstGeom>
              <a:blipFill rotWithShape="1">
                <a:blip r:embed="rId2"/>
                <a:stretch>
                  <a:fillRect l="-3121" b="-5070"/>
                </a:stretch>
              </a:blipFill>
            </p:spPr>
            <p:txBody>
              <a:bodyPr/>
              <a:lstStyle/>
              <a:p>
                <a:r>
                  <a:rPr lang="en-US">
                    <a:noFill/>
                  </a:rPr>
                  <a:t> </a:t>
                </a:r>
              </a:p>
            </p:txBody>
          </p:sp>
        </mc:Fallback>
      </mc:AlternateContent>
      <p:cxnSp>
        <p:nvCxnSpPr>
          <p:cNvPr id="3" name="Straight Connector 2"/>
          <p:cNvCxnSpPr/>
          <p:nvPr/>
        </p:nvCxnSpPr>
        <p:spPr>
          <a:xfrm>
            <a:off x="6400800" y="721654"/>
            <a:ext cx="0" cy="5127603"/>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8106" y="3286035"/>
            <a:ext cx="6382694" cy="830997"/>
          </a:xfrm>
          <a:prstGeom prst="rect">
            <a:avLst/>
          </a:prstGeom>
          <a:noFill/>
        </p:spPr>
        <p:txBody>
          <a:bodyPr wrap="square" rtlCol="0">
            <a:spAutoFit/>
          </a:bodyPr>
          <a:lstStyle/>
          <a:p>
            <a:r>
              <a:rPr lang="bn-IN" sz="2400" dirty="0" smtClean="0"/>
              <a:t>যেহেতু প্রতিবিম্বের দূরত্ব ঋণাত্মক সেহতু এর প্রকৃতি</a:t>
            </a:r>
            <a:r>
              <a:rPr lang="en-US" sz="2400" dirty="0" smtClean="0"/>
              <a:t> </a:t>
            </a:r>
            <a:r>
              <a:rPr lang="bn-IN" sz="2400" dirty="0" smtClean="0"/>
              <a:t>হবে “অবাস্তব”।</a:t>
            </a:r>
            <a:r>
              <a:rPr lang="en-US" sz="2400" dirty="0" smtClean="0"/>
              <a:t> </a:t>
            </a:r>
            <a:r>
              <a:rPr lang="bn-IN" sz="2400" dirty="0" smtClean="0"/>
              <a:t>অবস্থান চামচের পিছনে।</a:t>
            </a:r>
            <a:endParaRPr lang="en-US" sz="2400" dirty="0"/>
          </a:p>
        </p:txBody>
      </p:sp>
      <mc:AlternateContent xmlns:mc="http://schemas.openxmlformats.org/markup-compatibility/2006" xmlns:a14="http://schemas.microsoft.com/office/drawing/2010/main">
        <mc:Choice Requires="a14">
          <p:sp>
            <p:nvSpPr>
              <p:cNvPr id="5" name="Rectangle 4"/>
              <p:cNvSpPr/>
              <p:nvPr/>
            </p:nvSpPr>
            <p:spPr>
              <a:xfrm>
                <a:off x="18106" y="4117032"/>
                <a:ext cx="6527837" cy="2463303"/>
              </a:xfrm>
              <a:prstGeom prst="rect">
                <a:avLst/>
              </a:prstGeom>
            </p:spPr>
            <p:txBody>
              <a:bodyPr wrap="square">
                <a:spAutoFit/>
              </a:bodyPr>
              <a:lstStyle/>
              <a:p>
                <a:r>
                  <a:rPr lang="bn-IN" sz="2400" dirty="0" smtClean="0"/>
                  <a:t>আবার, </a:t>
                </a:r>
                <a:r>
                  <a:rPr lang="bn-IN" sz="2400" b="1" dirty="0" smtClean="0"/>
                  <a:t>বিবর্ধন,</a:t>
                </a:r>
                <a:endParaRPr lang="en-US" sz="2400" b="1" dirty="0"/>
              </a:p>
              <a:p>
                <a:r>
                  <a:rPr lang="en-US" sz="2400" dirty="0"/>
                  <a:t>	</a:t>
                </a:r>
                <a:r>
                  <a:rPr lang="bn-IN" sz="2400" dirty="0"/>
                  <a:t> </a:t>
                </a:r>
                <a14:m>
                  <m:oMath xmlns:m="http://schemas.openxmlformats.org/officeDocument/2006/math">
                    <m:r>
                      <a:rPr lang="en-US" sz="2400" i="1" dirty="0">
                        <a:latin typeface="Cambria Math"/>
                      </a:rPr>
                      <m:t>𝑚</m:t>
                    </m:r>
                    <m:r>
                      <a:rPr lang="en-US" sz="2400" i="1" dirty="0">
                        <a:latin typeface="Cambria Math"/>
                      </a:rPr>
                      <m:t>=−</m:t>
                    </m:r>
                    <m:f>
                      <m:fPr>
                        <m:ctrlPr>
                          <a:rPr lang="en-US" sz="2400" i="1" dirty="0">
                            <a:latin typeface="Cambria Math"/>
                          </a:rPr>
                        </m:ctrlPr>
                      </m:fPr>
                      <m:num>
                        <m:r>
                          <a:rPr lang="en-US" sz="2400" i="1" dirty="0">
                            <a:latin typeface="Cambria Math"/>
                          </a:rPr>
                          <m:t>𝑣</m:t>
                        </m:r>
                      </m:num>
                      <m:den>
                        <m:r>
                          <a:rPr lang="en-US" sz="2400" i="1" dirty="0">
                            <a:latin typeface="Cambria Math"/>
                          </a:rPr>
                          <m:t>𝑢</m:t>
                        </m:r>
                      </m:den>
                    </m:f>
                    <m:r>
                      <a:rPr lang="en-US" sz="2400" i="1" dirty="0">
                        <a:latin typeface="Cambria Math"/>
                      </a:rPr>
                      <m:t>=</m:t>
                    </m:r>
                    <m:r>
                      <a:rPr lang="bn-IN" sz="2400" b="0" i="1" dirty="0" smtClean="0">
                        <a:latin typeface="Cambria Math"/>
                      </a:rPr>
                      <m:t>−</m:t>
                    </m:r>
                    <m:f>
                      <m:fPr>
                        <m:ctrlPr>
                          <a:rPr lang="en-US" sz="2400" i="1" dirty="0">
                            <a:latin typeface="Cambria Math"/>
                          </a:rPr>
                        </m:ctrlPr>
                      </m:fPr>
                      <m:num>
                        <m:r>
                          <a:rPr lang="bn-IN" sz="2400" b="0" i="1" dirty="0" smtClean="0">
                            <a:latin typeface="Cambria Math"/>
                          </a:rPr>
                          <m:t>−</m:t>
                        </m:r>
                        <m:r>
                          <a:rPr lang="en-US" sz="2400" b="0" i="1" dirty="0" smtClean="0">
                            <a:latin typeface="Cambria Math"/>
                          </a:rPr>
                          <m:t>2</m:t>
                        </m:r>
                      </m:num>
                      <m:den>
                        <m:r>
                          <a:rPr lang="en-US" sz="2400" b="0" i="1" dirty="0" smtClean="0">
                            <a:latin typeface="Cambria Math"/>
                          </a:rPr>
                          <m:t>1</m:t>
                        </m:r>
                      </m:den>
                    </m:f>
                    <m:r>
                      <a:rPr lang="en-US" sz="2400" i="1" dirty="0">
                        <a:latin typeface="Cambria Math"/>
                      </a:rPr>
                      <m:t>=</m:t>
                    </m:r>
                    <m:r>
                      <a:rPr lang="en-US" sz="2400" i="1" dirty="0">
                        <a:latin typeface="Cambria Math"/>
                      </a:rPr>
                      <m:t>2</m:t>
                    </m:r>
                    <m:r>
                      <a:rPr lang="en-US" sz="2400" b="1" i="1" dirty="0">
                        <a:latin typeface="Cambria Math"/>
                      </a:rPr>
                      <m:t> </m:t>
                    </m:r>
                  </m:oMath>
                </a14:m>
                <a:endParaRPr lang="bn-IN" sz="2400" b="1" dirty="0" smtClean="0"/>
              </a:p>
              <a:p>
                <a:r>
                  <a:rPr lang="bn-IN" sz="2400" dirty="0" smtClean="0"/>
                  <a:t>যেহেতু </a:t>
                </a:r>
                <a:r>
                  <a:rPr lang="en-US" sz="2400" dirty="0" smtClean="0"/>
                  <a:t>m </a:t>
                </a:r>
                <a:r>
                  <a:rPr lang="bn-IN" sz="2400" dirty="0" smtClean="0"/>
                  <a:t>এর মান ধণাত্মক সেহেতু প্রতিবিম্ব হবে  সোজা।</a:t>
                </a:r>
                <a:endParaRPr lang="en-US" sz="2400" dirty="0"/>
              </a:p>
              <a:p>
                <a:r>
                  <a:rPr lang="bn-IN" sz="2400" dirty="0" smtClean="0"/>
                  <a:t>প্রতিবিম্বের মান </a:t>
                </a:r>
                <a14:m>
                  <m:oMath xmlns:m="http://schemas.openxmlformats.org/officeDocument/2006/math">
                    <m:d>
                      <m:dPr>
                        <m:begChr m:val="|"/>
                        <m:endChr m:val="|"/>
                        <m:ctrlPr>
                          <a:rPr lang="en-US" sz="2400" i="1" dirty="0" smtClean="0">
                            <a:latin typeface="Cambria Math"/>
                          </a:rPr>
                        </m:ctrlPr>
                      </m:dPr>
                      <m:e>
                        <m:r>
                          <a:rPr lang="en-US" sz="2400" b="0" i="1" dirty="0" smtClean="0">
                            <a:latin typeface="Cambria Math"/>
                          </a:rPr>
                          <m:t>𝑚</m:t>
                        </m:r>
                      </m:e>
                    </m:d>
                    <m:r>
                      <a:rPr lang="en-US" sz="2400" b="1" i="1" dirty="0" smtClean="0">
                        <a:latin typeface="Cambria Math"/>
                        <a:ea typeface="Cambria Math"/>
                      </a:rPr>
                      <m:t>&gt;</m:t>
                    </m:r>
                    <m:r>
                      <a:rPr lang="en-US" sz="2400" b="0" i="1" dirty="0" smtClean="0">
                        <a:latin typeface="Cambria Math"/>
                        <a:ea typeface="Cambria Math"/>
                      </a:rPr>
                      <m:t>1</m:t>
                    </m:r>
                  </m:oMath>
                </a14:m>
                <a:r>
                  <a:rPr lang="en-US" sz="2400" dirty="0" smtClean="0"/>
                  <a:t> </a:t>
                </a:r>
                <a:r>
                  <a:rPr lang="bn-IN" sz="2400" dirty="0" smtClean="0"/>
                  <a:t>বা, </a:t>
                </a:r>
                <a14:m>
                  <m:oMath xmlns:m="http://schemas.openxmlformats.org/officeDocument/2006/math">
                    <m:r>
                      <a:rPr lang="en-US" sz="2400" b="0" i="1" dirty="0" smtClean="0">
                        <a:latin typeface="Cambria Math"/>
                      </a:rPr>
                      <m:t>2</m:t>
                    </m:r>
                    <m:r>
                      <a:rPr lang="en-US" sz="2400" b="1" i="1" dirty="0">
                        <a:latin typeface="Cambria Math"/>
                        <a:ea typeface="Cambria Math"/>
                      </a:rPr>
                      <m:t>&gt;</m:t>
                    </m:r>
                    <m:r>
                      <a:rPr lang="en-US" sz="2400" i="1" dirty="0">
                        <a:latin typeface="Cambria Math"/>
                        <a:ea typeface="Cambria Math"/>
                      </a:rPr>
                      <m:t>1</m:t>
                    </m:r>
                  </m:oMath>
                </a14:m>
                <a:r>
                  <a:rPr lang="en-US" sz="2400" dirty="0"/>
                  <a:t> </a:t>
                </a:r>
                <a:r>
                  <a:rPr lang="bn-IN" sz="2400" dirty="0" smtClean="0"/>
                  <a:t>সেহেতু প্রতিবিম্ব হবে বিবর্ধিত। </a:t>
                </a:r>
                <a:endParaRPr lang="en-US" sz="2400" dirty="0"/>
              </a:p>
            </p:txBody>
          </p:sp>
        </mc:Choice>
        <mc:Fallback xmlns="">
          <p:sp>
            <p:nvSpPr>
              <p:cNvPr id="5" name="Rectangle 4"/>
              <p:cNvSpPr>
                <a:spLocks noRot="1" noChangeAspect="1" noMove="1" noResize="1" noEditPoints="1" noAdjustHandles="1" noChangeArrowheads="1" noChangeShapeType="1" noTextEdit="1"/>
              </p:cNvSpPr>
              <p:nvPr/>
            </p:nvSpPr>
            <p:spPr>
              <a:xfrm>
                <a:off x="18106" y="4117032"/>
                <a:ext cx="6527837" cy="2463303"/>
              </a:xfrm>
              <a:prstGeom prst="rect">
                <a:avLst/>
              </a:prstGeom>
              <a:blipFill rotWithShape="1">
                <a:blip r:embed="rId3"/>
                <a:stretch>
                  <a:fillRect l="-1494" t="-2228" b="-4703"/>
                </a:stretch>
              </a:blipFill>
            </p:spPr>
            <p:txBody>
              <a:bodyPr/>
              <a:lstStyle/>
              <a:p>
                <a:r>
                  <a:rPr lang="en-US">
                    <a:noFill/>
                  </a:rPr>
                  <a:t> </a:t>
                </a:r>
              </a:p>
            </p:txBody>
          </p:sp>
        </mc:Fallback>
      </mc:AlternateContent>
      <p:sp>
        <p:nvSpPr>
          <p:cNvPr id="6" name="TextBox 5"/>
          <p:cNvSpPr txBox="1"/>
          <p:nvPr/>
        </p:nvSpPr>
        <p:spPr>
          <a:xfrm>
            <a:off x="6883363" y="937698"/>
            <a:ext cx="4934895" cy="461665"/>
          </a:xfrm>
          <a:prstGeom prst="rect">
            <a:avLst/>
          </a:prstGeom>
          <a:noFill/>
        </p:spPr>
        <p:txBody>
          <a:bodyPr wrap="square" rtlCol="0">
            <a:spAutoFit/>
          </a:bodyPr>
          <a:lstStyle/>
          <a:p>
            <a:r>
              <a:rPr lang="bn-IN" sz="2400" b="1" dirty="0" smtClean="0"/>
              <a:t>অবস্থানঃ</a:t>
            </a:r>
            <a:r>
              <a:rPr lang="bn-IN" sz="2400" dirty="0" smtClean="0"/>
              <a:t> </a:t>
            </a:r>
            <a:r>
              <a:rPr lang="bn-IN" sz="2400" dirty="0"/>
              <a:t>চামচের </a:t>
            </a:r>
            <a:r>
              <a:rPr lang="bn-IN" sz="2400" dirty="0" smtClean="0"/>
              <a:t>পিছনে। </a:t>
            </a:r>
            <a:endParaRPr lang="en-US" sz="2400" dirty="0"/>
          </a:p>
        </p:txBody>
      </p:sp>
      <p:sp>
        <p:nvSpPr>
          <p:cNvPr id="7" name="Rectangle 6"/>
          <p:cNvSpPr/>
          <p:nvPr/>
        </p:nvSpPr>
        <p:spPr>
          <a:xfrm>
            <a:off x="6865257" y="398914"/>
            <a:ext cx="3163045" cy="461665"/>
          </a:xfrm>
          <a:prstGeom prst="rect">
            <a:avLst/>
          </a:prstGeom>
        </p:spPr>
        <p:txBody>
          <a:bodyPr wrap="none">
            <a:spAutoFit/>
          </a:bodyPr>
          <a:lstStyle/>
          <a:p>
            <a:r>
              <a:rPr lang="bn-IN" sz="2400" b="1" dirty="0"/>
              <a:t>প্রতিবিম্বের  বৈশিষ্ট্যঃ </a:t>
            </a:r>
            <a:endParaRPr lang="en-US" sz="2400" b="1" dirty="0"/>
          </a:p>
        </p:txBody>
      </p:sp>
      <p:sp>
        <p:nvSpPr>
          <p:cNvPr id="8" name="TextBox 7"/>
          <p:cNvSpPr txBox="1"/>
          <p:nvPr/>
        </p:nvSpPr>
        <p:spPr>
          <a:xfrm>
            <a:off x="6883363" y="1880842"/>
            <a:ext cx="4934895" cy="461665"/>
          </a:xfrm>
          <a:prstGeom prst="rect">
            <a:avLst/>
          </a:prstGeom>
          <a:noFill/>
        </p:spPr>
        <p:txBody>
          <a:bodyPr wrap="square" rtlCol="0">
            <a:spAutoFit/>
          </a:bodyPr>
          <a:lstStyle/>
          <a:p>
            <a:r>
              <a:rPr lang="bn-IN" sz="2400" b="1" dirty="0" smtClean="0"/>
              <a:t>প্রকৃতিঃ</a:t>
            </a:r>
            <a:r>
              <a:rPr lang="bn-IN" sz="2400" dirty="0" smtClean="0"/>
              <a:t> অবাস্তব ও সোজা</a:t>
            </a:r>
            <a:endParaRPr lang="en-US" sz="2400" dirty="0"/>
          </a:p>
        </p:txBody>
      </p:sp>
      <p:sp>
        <p:nvSpPr>
          <p:cNvPr id="9" name="TextBox 8"/>
          <p:cNvSpPr txBox="1"/>
          <p:nvPr/>
        </p:nvSpPr>
        <p:spPr>
          <a:xfrm>
            <a:off x="6883363" y="2525192"/>
            <a:ext cx="4934895" cy="461665"/>
          </a:xfrm>
          <a:prstGeom prst="rect">
            <a:avLst/>
          </a:prstGeom>
          <a:noFill/>
        </p:spPr>
        <p:txBody>
          <a:bodyPr wrap="square" rtlCol="0">
            <a:spAutoFit/>
          </a:bodyPr>
          <a:lstStyle/>
          <a:p>
            <a:r>
              <a:rPr lang="bn-IN" sz="2400" b="1" dirty="0" smtClean="0"/>
              <a:t>আকৃতিঃ</a:t>
            </a:r>
            <a:r>
              <a:rPr lang="bn-IN" sz="2400" dirty="0" smtClean="0"/>
              <a:t> বিবর্ধিত</a:t>
            </a:r>
            <a:endParaRPr lang="en-US" sz="2400" dirty="0"/>
          </a:p>
        </p:txBody>
      </p:sp>
      <mc:AlternateContent xmlns:mc="http://schemas.openxmlformats.org/markup-compatibility/2006" xmlns:a14="http://schemas.microsoft.com/office/drawing/2010/main">
        <mc:Choice Requires="a14">
          <p:sp>
            <p:nvSpPr>
              <p:cNvPr id="10" name="Rectangle 9"/>
              <p:cNvSpPr/>
              <p:nvPr/>
            </p:nvSpPr>
            <p:spPr>
              <a:xfrm>
                <a:off x="6883363" y="3047742"/>
                <a:ext cx="4934896" cy="707886"/>
              </a:xfrm>
              <a:prstGeom prst="rect">
                <a:avLst/>
              </a:prstGeom>
            </p:spPr>
            <p:txBody>
              <a:bodyPr wrap="square">
                <a:spAutoFit/>
              </a:bodyPr>
              <a:lstStyle/>
              <a:p>
                <a:r>
                  <a:rPr lang="bn-IN" sz="3200" b="1" dirty="0"/>
                  <a:t>বিবর্ধন,</a:t>
                </a:r>
                <a:r>
                  <a:rPr lang="en-US" sz="3200" b="1" dirty="0"/>
                  <a:t> </a:t>
                </a:r>
                <a14:m>
                  <m:oMath xmlns:m="http://schemas.openxmlformats.org/officeDocument/2006/math">
                    <m:d>
                      <m:dPr>
                        <m:begChr m:val="|"/>
                        <m:endChr m:val="|"/>
                        <m:ctrlPr>
                          <a:rPr lang="en-US" sz="3200" i="1" dirty="0">
                            <a:latin typeface="Cambria Math"/>
                          </a:rPr>
                        </m:ctrlPr>
                      </m:dPr>
                      <m:e>
                        <m:r>
                          <a:rPr lang="en-US" sz="3200" i="1" dirty="0">
                            <a:latin typeface="Cambria Math"/>
                          </a:rPr>
                          <m:t>𝑚</m:t>
                        </m:r>
                      </m:e>
                    </m:d>
                    <m:r>
                      <a:rPr lang="en-US" sz="4000" i="1" dirty="0">
                        <a:latin typeface="Cambria Math"/>
                      </a:rPr>
                      <m:t>=</m:t>
                    </m:r>
                    <m:r>
                      <a:rPr lang="en-US" sz="4000" i="1" dirty="0">
                        <a:latin typeface="Cambria Math"/>
                      </a:rPr>
                      <m:t>2</m:t>
                    </m:r>
                    <m:r>
                      <a:rPr lang="en-US" sz="4000" b="1" i="1" dirty="0">
                        <a:latin typeface="Cambria Math"/>
                      </a:rPr>
                      <m:t> </m:t>
                    </m:r>
                  </m:oMath>
                </a14:m>
                <a:endParaRPr lang="bn-IN" sz="3200" b="1" dirty="0"/>
              </a:p>
            </p:txBody>
          </p:sp>
        </mc:Choice>
        <mc:Fallback xmlns="">
          <p:sp>
            <p:nvSpPr>
              <p:cNvPr id="10" name="Rectangle 9"/>
              <p:cNvSpPr>
                <a:spLocks noRot="1" noChangeAspect="1" noMove="1" noResize="1" noEditPoints="1" noAdjustHandles="1" noChangeArrowheads="1" noChangeShapeType="1" noTextEdit="1"/>
              </p:cNvSpPr>
              <p:nvPr/>
            </p:nvSpPr>
            <p:spPr>
              <a:xfrm>
                <a:off x="6883363" y="3047742"/>
                <a:ext cx="4934896" cy="707886"/>
              </a:xfrm>
              <a:prstGeom prst="rect">
                <a:avLst/>
              </a:prstGeom>
              <a:blipFill rotWithShape="1">
                <a:blip r:embed="rId4"/>
                <a:stretch>
                  <a:fillRect l="-3086" t="-14655" b="-37069"/>
                </a:stretch>
              </a:blipFill>
            </p:spPr>
            <p:txBody>
              <a:bodyPr/>
              <a:lstStyle/>
              <a:p>
                <a:r>
                  <a:rPr lang="en-US">
                    <a:noFill/>
                  </a:rPr>
                  <a:t> </a:t>
                </a:r>
              </a:p>
            </p:txBody>
          </p:sp>
        </mc:Fallback>
      </mc:AlternateContent>
    </p:spTree>
    <p:extLst>
      <p:ext uri="{BB962C8B-B14F-4D97-AF65-F5344CB8AC3E}">
        <p14:creationId xmlns:p14="http://schemas.microsoft.com/office/powerpoint/2010/main" val="1319194493"/>
      </p:ext>
    </p:extLst>
  </p:cSld>
  <p:clrMapOvr>
    <a:masterClrMapping/>
  </p:clrMapOvr>
  <mc:AlternateContent xmlns:mc="http://schemas.openxmlformats.org/markup-compatibility/2006">
    <mc:Choice xmlns:p14="http://schemas.microsoft.com/office/powerpoint/2010/main" Requires="p14">
      <p:transition spd="slow" p14:dur="1200">
        <p14:flip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5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anim calcmode="lin" valueType="num">
                                      <p:cBhvr>
                                        <p:cTn id="34" dur="1000" fill="hold"/>
                                        <p:tgtEl>
                                          <p:spTgt spid="7"/>
                                        </p:tgtEl>
                                        <p:attrNameLst>
                                          <p:attrName>ppt_x</p:attrName>
                                        </p:attrNameLst>
                                      </p:cBhvr>
                                      <p:tavLst>
                                        <p:tav tm="0">
                                          <p:val>
                                            <p:strVal val="#ppt_x"/>
                                          </p:val>
                                        </p:tav>
                                        <p:tav tm="100000">
                                          <p:val>
                                            <p:strVal val="#ppt_x"/>
                                          </p:val>
                                        </p:tav>
                                      </p:tavLst>
                                    </p:anim>
                                    <p:anim calcmode="lin" valueType="num">
                                      <p:cBhvr>
                                        <p:cTn id="3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1000"/>
                                        <p:tgtEl>
                                          <p:spTgt spid="6"/>
                                        </p:tgtEl>
                                      </p:cBhvr>
                                    </p:animEffect>
                                    <p:anim calcmode="lin" valueType="num">
                                      <p:cBhvr>
                                        <p:cTn id="41" dur="1000" fill="hold"/>
                                        <p:tgtEl>
                                          <p:spTgt spid="6"/>
                                        </p:tgtEl>
                                        <p:attrNameLst>
                                          <p:attrName>ppt_x</p:attrName>
                                        </p:attrNameLst>
                                      </p:cBhvr>
                                      <p:tavLst>
                                        <p:tav tm="0">
                                          <p:val>
                                            <p:strVal val="#ppt_x"/>
                                          </p:val>
                                        </p:tav>
                                        <p:tav tm="100000">
                                          <p:val>
                                            <p:strVal val="#ppt_x"/>
                                          </p:val>
                                        </p:tav>
                                      </p:tavLst>
                                    </p:anim>
                                    <p:anim calcmode="lin" valueType="num">
                                      <p:cBhvr>
                                        <p:cTn id="4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1000"/>
                                        <p:tgtEl>
                                          <p:spTgt spid="8"/>
                                        </p:tgtEl>
                                      </p:cBhvr>
                                    </p:animEffect>
                                    <p:anim calcmode="lin" valueType="num">
                                      <p:cBhvr>
                                        <p:cTn id="48" dur="1000" fill="hold"/>
                                        <p:tgtEl>
                                          <p:spTgt spid="8"/>
                                        </p:tgtEl>
                                        <p:attrNameLst>
                                          <p:attrName>ppt_x</p:attrName>
                                        </p:attrNameLst>
                                      </p:cBhvr>
                                      <p:tavLst>
                                        <p:tav tm="0">
                                          <p:val>
                                            <p:strVal val="#ppt_x"/>
                                          </p:val>
                                        </p:tav>
                                        <p:tav tm="100000">
                                          <p:val>
                                            <p:strVal val="#ppt_x"/>
                                          </p:val>
                                        </p:tav>
                                      </p:tavLst>
                                    </p:anim>
                                    <p:anim calcmode="lin" valueType="num">
                                      <p:cBhvr>
                                        <p:cTn id="4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fade">
                                      <p:cBhvr>
                                        <p:cTn id="54" dur="1000"/>
                                        <p:tgtEl>
                                          <p:spTgt spid="9"/>
                                        </p:tgtEl>
                                      </p:cBhvr>
                                    </p:animEffect>
                                    <p:anim calcmode="lin" valueType="num">
                                      <p:cBhvr>
                                        <p:cTn id="55" dur="1000" fill="hold"/>
                                        <p:tgtEl>
                                          <p:spTgt spid="9"/>
                                        </p:tgtEl>
                                        <p:attrNameLst>
                                          <p:attrName>ppt_x</p:attrName>
                                        </p:attrNameLst>
                                      </p:cBhvr>
                                      <p:tavLst>
                                        <p:tav tm="0">
                                          <p:val>
                                            <p:strVal val="#ppt_x"/>
                                          </p:val>
                                        </p:tav>
                                        <p:tav tm="100000">
                                          <p:val>
                                            <p:strVal val="#ppt_x"/>
                                          </p:val>
                                        </p:tav>
                                      </p:tavLst>
                                    </p:anim>
                                    <p:anim calcmode="lin" valueType="num">
                                      <p:cBhvr>
                                        <p:cTn id="5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p:cNvSpPr/>
              <p:nvPr/>
            </p:nvSpPr>
            <p:spPr>
              <a:xfrm>
                <a:off x="0" y="391886"/>
                <a:ext cx="5791200" cy="5881995"/>
              </a:xfrm>
              <a:prstGeom prst="rect">
                <a:avLst/>
              </a:prstGeom>
            </p:spPr>
            <p:txBody>
              <a:bodyPr wrap="square">
                <a:spAutoFit/>
              </a:bodyPr>
              <a:lstStyle/>
              <a:p>
                <a:r>
                  <a:rPr lang="bn-IN" sz="2800" dirty="0" smtClean="0"/>
                  <a:t>আমরা জানি</a:t>
                </a:r>
                <a:r>
                  <a:rPr lang="bn-IN" sz="3200" dirty="0"/>
                  <a:t>, </a:t>
                </a:r>
                <a14:m>
                  <m:oMath xmlns:m="http://schemas.openxmlformats.org/officeDocument/2006/math">
                    <m:f>
                      <m:fPr>
                        <m:ctrlPr>
                          <a:rPr lang="bn-IN" sz="3600" i="1">
                            <a:latin typeface="Cambria Math"/>
                          </a:rPr>
                        </m:ctrlPr>
                      </m:fPr>
                      <m:num>
                        <m:r>
                          <a:rPr lang="en-US" sz="3600" i="1">
                            <a:latin typeface="Cambria Math"/>
                          </a:rPr>
                          <m:t>1</m:t>
                        </m:r>
                      </m:num>
                      <m:den>
                        <m:r>
                          <a:rPr lang="en-US" sz="3600" i="1">
                            <a:latin typeface="Cambria Math"/>
                          </a:rPr>
                          <m:t>𝑣</m:t>
                        </m:r>
                      </m:den>
                    </m:f>
                    <m:r>
                      <a:rPr lang="en-US" sz="3600" i="1">
                        <a:latin typeface="Cambria Math"/>
                      </a:rPr>
                      <m:t>+</m:t>
                    </m:r>
                    <m:f>
                      <m:fPr>
                        <m:ctrlPr>
                          <a:rPr lang="en-US" sz="3600" i="1">
                            <a:latin typeface="Cambria Math"/>
                          </a:rPr>
                        </m:ctrlPr>
                      </m:fPr>
                      <m:num>
                        <m:r>
                          <a:rPr lang="en-US" sz="3600" i="1">
                            <a:latin typeface="Cambria Math"/>
                          </a:rPr>
                          <m:t>1</m:t>
                        </m:r>
                      </m:num>
                      <m:den>
                        <m:r>
                          <a:rPr lang="en-US" sz="3600" i="1">
                            <a:latin typeface="Cambria Math"/>
                          </a:rPr>
                          <m:t>𝑢</m:t>
                        </m:r>
                      </m:den>
                    </m:f>
                    <m:r>
                      <a:rPr lang="en-US" sz="3600" i="1">
                        <a:latin typeface="Cambria Math"/>
                      </a:rPr>
                      <m:t>=</m:t>
                    </m:r>
                    <m:f>
                      <m:fPr>
                        <m:ctrlPr>
                          <a:rPr lang="en-US" sz="3600" i="1">
                            <a:latin typeface="Cambria Math"/>
                          </a:rPr>
                        </m:ctrlPr>
                      </m:fPr>
                      <m:num>
                        <m:r>
                          <a:rPr lang="en-US" sz="3600" i="1">
                            <a:latin typeface="Cambria Math"/>
                          </a:rPr>
                          <m:t>1</m:t>
                        </m:r>
                      </m:num>
                      <m:den>
                        <m:r>
                          <a:rPr lang="en-US" sz="3600" i="1">
                            <a:latin typeface="Cambria Math"/>
                          </a:rPr>
                          <m:t>𝑓</m:t>
                        </m:r>
                      </m:den>
                    </m:f>
                  </m:oMath>
                </a14:m>
                <a:endParaRPr lang="en-US" sz="3600" dirty="0"/>
              </a:p>
              <a:p>
                <a:r>
                  <a:rPr lang="en-US" sz="3600" dirty="0"/>
                  <a:t>	</a:t>
                </a:r>
                <a:r>
                  <a:rPr lang="bn-IN" sz="3600" dirty="0"/>
                  <a:t>বা, </a:t>
                </a:r>
                <a14:m>
                  <m:oMath xmlns:m="http://schemas.openxmlformats.org/officeDocument/2006/math">
                    <m:f>
                      <m:fPr>
                        <m:ctrlPr>
                          <a:rPr lang="bn-IN" sz="3600" i="1">
                            <a:latin typeface="Cambria Math"/>
                          </a:rPr>
                        </m:ctrlPr>
                      </m:fPr>
                      <m:num>
                        <m:r>
                          <a:rPr lang="en-US" sz="3600" i="1">
                            <a:latin typeface="Cambria Math"/>
                          </a:rPr>
                          <m:t>1</m:t>
                        </m:r>
                      </m:num>
                      <m:den>
                        <m:r>
                          <a:rPr lang="en-US" sz="3600" i="1">
                            <a:latin typeface="Cambria Math"/>
                          </a:rPr>
                          <m:t>𝑣</m:t>
                        </m:r>
                      </m:den>
                    </m:f>
                    <m:r>
                      <a:rPr lang="en-US" sz="3600" i="1">
                        <a:latin typeface="Cambria Math"/>
                      </a:rPr>
                      <m:t>=</m:t>
                    </m:r>
                    <m:f>
                      <m:fPr>
                        <m:ctrlPr>
                          <a:rPr lang="en-US" sz="3600" i="1">
                            <a:latin typeface="Cambria Math"/>
                          </a:rPr>
                        </m:ctrlPr>
                      </m:fPr>
                      <m:num>
                        <m:r>
                          <a:rPr lang="en-US" sz="3600" i="1">
                            <a:latin typeface="Cambria Math"/>
                          </a:rPr>
                          <m:t>1</m:t>
                        </m:r>
                      </m:num>
                      <m:den>
                        <m:r>
                          <a:rPr lang="en-US" sz="3600" i="1">
                            <a:latin typeface="Cambria Math"/>
                          </a:rPr>
                          <m:t>𝑓</m:t>
                        </m:r>
                      </m:den>
                    </m:f>
                    <m:r>
                      <a:rPr lang="en-US" sz="3600" i="1">
                        <a:latin typeface="Cambria Math"/>
                      </a:rPr>
                      <m:t>−</m:t>
                    </m:r>
                    <m:f>
                      <m:fPr>
                        <m:ctrlPr>
                          <a:rPr lang="en-US" sz="3600" i="1">
                            <a:latin typeface="Cambria Math"/>
                          </a:rPr>
                        </m:ctrlPr>
                      </m:fPr>
                      <m:num>
                        <m:r>
                          <a:rPr lang="en-US" sz="3600" i="1">
                            <a:latin typeface="Cambria Math"/>
                          </a:rPr>
                          <m:t>1</m:t>
                        </m:r>
                      </m:num>
                      <m:den>
                        <m:r>
                          <a:rPr lang="en-US" sz="3600" i="1">
                            <a:latin typeface="Cambria Math"/>
                          </a:rPr>
                          <m:t>𝑢</m:t>
                        </m:r>
                      </m:den>
                    </m:f>
                  </m:oMath>
                </a14:m>
                <a:endParaRPr lang="en-US" sz="3600" dirty="0"/>
              </a:p>
              <a:p>
                <a:r>
                  <a:rPr lang="en-US" sz="3600" dirty="0"/>
                  <a:t>	</a:t>
                </a:r>
                <a:r>
                  <a:rPr lang="bn-IN" sz="3600" dirty="0"/>
                  <a:t>বা, </a:t>
                </a:r>
                <a14:m>
                  <m:oMath xmlns:m="http://schemas.openxmlformats.org/officeDocument/2006/math">
                    <m:f>
                      <m:fPr>
                        <m:ctrlPr>
                          <a:rPr lang="bn-IN" sz="3600" i="1">
                            <a:latin typeface="Cambria Math"/>
                          </a:rPr>
                        </m:ctrlPr>
                      </m:fPr>
                      <m:num>
                        <m:r>
                          <a:rPr lang="en-US" sz="3600" i="1">
                            <a:latin typeface="Cambria Math"/>
                          </a:rPr>
                          <m:t>1</m:t>
                        </m:r>
                      </m:num>
                      <m:den>
                        <m:r>
                          <a:rPr lang="en-US" sz="3600" i="1">
                            <a:latin typeface="Cambria Math"/>
                          </a:rPr>
                          <m:t>𝑣</m:t>
                        </m:r>
                      </m:den>
                    </m:f>
                    <m:r>
                      <a:rPr lang="en-US" sz="3600" i="1">
                        <a:latin typeface="Cambria Math"/>
                      </a:rPr>
                      <m:t>=</m:t>
                    </m:r>
                    <m:f>
                      <m:fPr>
                        <m:ctrlPr>
                          <a:rPr lang="en-US" sz="3600" i="1">
                            <a:latin typeface="Cambria Math"/>
                          </a:rPr>
                        </m:ctrlPr>
                      </m:fPr>
                      <m:num>
                        <m:r>
                          <a:rPr lang="en-US" sz="3600" i="1">
                            <a:latin typeface="Cambria Math"/>
                          </a:rPr>
                          <m:t>1</m:t>
                        </m:r>
                      </m:num>
                      <m:den>
                        <m:r>
                          <a:rPr lang="en-US" sz="3600" i="1">
                            <a:latin typeface="Cambria Math"/>
                          </a:rPr>
                          <m:t>2</m:t>
                        </m:r>
                      </m:den>
                    </m:f>
                    <m:r>
                      <a:rPr lang="en-US" sz="3600" i="1">
                        <a:latin typeface="Cambria Math"/>
                      </a:rPr>
                      <m:t>−</m:t>
                    </m:r>
                    <m:f>
                      <m:fPr>
                        <m:ctrlPr>
                          <a:rPr lang="en-US" sz="3600" i="1">
                            <a:latin typeface="Cambria Math"/>
                          </a:rPr>
                        </m:ctrlPr>
                      </m:fPr>
                      <m:num>
                        <m:r>
                          <a:rPr lang="en-US" sz="3600" i="1">
                            <a:latin typeface="Cambria Math"/>
                          </a:rPr>
                          <m:t>1</m:t>
                        </m:r>
                      </m:num>
                      <m:den>
                        <m:r>
                          <a:rPr lang="en-US" sz="3600" b="0" i="1" smtClean="0">
                            <a:latin typeface="Cambria Math"/>
                          </a:rPr>
                          <m:t>1</m:t>
                        </m:r>
                      </m:den>
                    </m:f>
                  </m:oMath>
                </a14:m>
                <a:endParaRPr lang="en-US" sz="3600" dirty="0" smtClean="0"/>
              </a:p>
              <a:p>
                <a:r>
                  <a:rPr lang="en-US" sz="3600" dirty="0" smtClean="0"/>
                  <a:t>	</a:t>
                </a:r>
                <a:r>
                  <a:rPr lang="bn-IN" sz="3600" dirty="0" smtClean="0"/>
                  <a:t>বা</a:t>
                </a:r>
                <a:r>
                  <a:rPr lang="bn-IN" sz="3600" dirty="0"/>
                  <a:t>, </a:t>
                </a:r>
                <a14:m>
                  <m:oMath xmlns:m="http://schemas.openxmlformats.org/officeDocument/2006/math">
                    <m:f>
                      <m:fPr>
                        <m:ctrlPr>
                          <a:rPr lang="bn-IN" sz="3600" i="1">
                            <a:latin typeface="Cambria Math"/>
                          </a:rPr>
                        </m:ctrlPr>
                      </m:fPr>
                      <m:num>
                        <m:r>
                          <a:rPr lang="en-US" sz="3600" i="1">
                            <a:latin typeface="Cambria Math"/>
                          </a:rPr>
                          <m:t>1</m:t>
                        </m:r>
                      </m:num>
                      <m:den>
                        <m:r>
                          <a:rPr lang="en-US" sz="3600" i="1">
                            <a:latin typeface="Cambria Math"/>
                          </a:rPr>
                          <m:t>𝑣</m:t>
                        </m:r>
                      </m:den>
                    </m:f>
                    <m:r>
                      <a:rPr lang="en-US" sz="3600" i="1">
                        <a:latin typeface="Cambria Math"/>
                      </a:rPr>
                      <m:t>=</m:t>
                    </m:r>
                    <m:r>
                      <a:rPr lang="en-US" sz="3600" b="0" i="1" smtClean="0">
                        <a:latin typeface="Cambria Math"/>
                      </a:rPr>
                      <m:t>−</m:t>
                    </m:r>
                    <m:f>
                      <m:fPr>
                        <m:ctrlPr>
                          <a:rPr lang="en-US" sz="3600" i="1">
                            <a:latin typeface="Cambria Math"/>
                          </a:rPr>
                        </m:ctrlPr>
                      </m:fPr>
                      <m:num>
                        <m:r>
                          <a:rPr lang="en-US" sz="3600" i="1">
                            <a:latin typeface="Cambria Math"/>
                          </a:rPr>
                          <m:t>1</m:t>
                        </m:r>
                      </m:num>
                      <m:den>
                        <m:r>
                          <a:rPr lang="en-US" sz="3600" i="1">
                            <a:latin typeface="Cambria Math"/>
                          </a:rPr>
                          <m:t>2</m:t>
                        </m:r>
                      </m:den>
                    </m:f>
                  </m:oMath>
                </a14:m>
                <a:endParaRPr lang="bn-IN" sz="3600" dirty="0"/>
              </a:p>
              <a:p>
                <a:r>
                  <a:rPr lang="en-US" sz="3600" dirty="0"/>
                  <a:t>	</a:t>
                </a:r>
                <a:r>
                  <a:rPr lang="bn-IN" sz="3600" dirty="0" smtClean="0"/>
                  <a:t>বা, </a:t>
                </a:r>
                <a14:m>
                  <m:oMath xmlns:m="http://schemas.openxmlformats.org/officeDocument/2006/math">
                    <m:r>
                      <a:rPr lang="en-US" sz="3600" i="1">
                        <a:latin typeface="Cambria Math"/>
                      </a:rPr>
                      <m:t>𝑣</m:t>
                    </m:r>
                    <m:r>
                      <a:rPr lang="en-US" sz="3600" i="1">
                        <a:latin typeface="Cambria Math"/>
                      </a:rPr>
                      <m:t>=−</m:t>
                    </m:r>
                    <m:r>
                      <a:rPr lang="en-US" sz="3600" b="0" i="1" smtClean="0">
                        <a:latin typeface="Cambria Math"/>
                      </a:rPr>
                      <m:t>2</m:t>
                    </m:r>
                    <m:r>
                      <a:rPr lang="en-US" sz="3600" b="0" i="1" smtClean="0">
                        <a:latin typeface="Cambria Math"/>
                      </a:rPr>
                      <m:t> </m:t>
                    </m:r>
                    <m:r>
                      <a:rPr lang="en-US" sz="3600" b="0" i="1" smtClean="0">
                        <a:latin typeface="Cambria Math"/>
                      </a:rPr>
                      <m:t>𝑐𝑚</m:t>
                    </m:r>
                  </m:oMath>
                </a14:m>
                <a:endParaRPr lang="en-US" sz="3600" dirty="0" smtClean="0"/>
              </a:p>
              <a:p>
                <a:r>
                  <a:rPr lang="bn-IN" sz="3200" dirty="0"/>
                  <a:t>যেহেতু প্রতিবিম্বের দূরত্ব ঋ</a:t>
                </a:r>
                <a:r>
                  <a:rPr lang="bn-IN" sz="3200" dirty="0" smtClean="0"/>
                  <a:t>ণাত্মক </a:t>
                </a:r>
                <a:r>
                  <a:rPr lang="bn-IN" sz="3200" dirty="0"/>
                  <a:t>সেহতু এর </a:t>
                </a:r>
                <a:r>
                  <a:rPr lang="bn-IN" sz="3200" dirty="0" smtClean="0"/>
                  <a:t>প্রকৃতি হবে “</a:t>
                </a:r>
                <a:r>
                  <a:rPr lang="bn-IN" sz="3200" b="1" dirty="0" smtClean="0"/>
                  <a:t>অবাস্তব</a:t>
                </a:r>
                <a:r>
                  <a:rPr lang="bn-IN" sz="3200" dirty="0"/>
                  <a:t>”।</a:t>
                </a:r>
                <a:endParaRPr lang="en-US" sz="3200" dirty="0"/>
              </a:p>
              <a:p>
                <a:r>
                  <a:rPr lang="bn-IN" sz="3200" dirty="0" smtClean="0"/>
                  <a:t>এর অবস্থান </a:t>
                </a:r>
                <a:r>
                  <a:rPr lang="bn-IN" sz="3200" b="1" dirty="0" smtClean="0"/>
                  <a:t>চামচের পিছনে</a:t>
                </a:r>
                <a:r>
                  <a:rPr lang="bn-IN" sz="3200" dirty="0" smtClean="0"/>
                  <a:t>।</a:t>
                </a:r>
                <a:endParaRPr lang="en-US" sz="3200" dirty="0"/>
              </a:p>
            </p:txBody>
          </p:sp>
        </mc:Choice>
        <mc:Fallback xmlns="">
          <p:sp>
            <p:nvSpPr>
              <p:cNvPr id="3" name="Rectangle 2"/>
              <p:cNvSpPr>
                <a:spLocks noRot="1" noChangeAspect="1" noMove="1" noResize="1" noEditPoints="1" noAdjustHandles="1" noChangeArrowheads="1" noChangeShapeType="1" noTextEdit="1"/>
              </p:cNvSpPr>
              <p:nvPr/>
            </p:nvSpPr>
            <p:spPr>
              <a:xfrm>
                <a:off x="0" y="391886"/>
                <a:ext cx="5791200" cy="5881995"/>
              </a:xfrm>
              <a:prstGeom prst="rect">
                <a:avLst/>
              </a:prstGeom>
              <a:blipFill rotWithShape="1">
                <a:blip r:embed="rId2"/>
                <a:stretch>
                  <a:fillRect l="-3158" r="-3789" b="-2487"/>
                </a:stretch>
              </a:blipFill>
            </p:spPr>
            <p:txBody>
              <a:bodyPr/>
              <a:lstStyle/>
              <a:p>
                <a:r>
                  <a:rPr lang="en-US">
                    <a:noFill/>
                  </a:rPr>
                  <a:t> </a:t>
                </a:r>
              </a:p>
            </p:txBody>
          </p:sp>
        </mc:Fallback>
      </mc:AlternateContent>
      <p:cxnSp>
        <p:nvCxnSpPr>
          <p:cNvPr id="5" name="Straight Connector 4"/>
          <p:cNvCxnSpPr/>
          <p:nvPr/>
        </p:nvCxnSpPr>
        <p:spPr>
          <a:xfrm>
            <a:off x="6299202" y="721654"/>
            <a:ext cx="0" cy="5127603"/>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 name="Rectangle 3"/>
              <p:cNvSpPr/>
              <p:nvPr/>
            </p:nvSpPr>
            <p:spPr>
              <a:xfrm>
                <a:off x="6299202" y="181079"/>
                <a:ext cx="6096000" cy="3033138"/>
              </a:xfrm>
              <a:prstGeom prst="rect">
                <a:avLst/>
              </a:prstGeom>
            </p:spPr>
            <p:txBody>
              <a:bodyPr>
                <a:spAutoFit/>
              </a:bodyPr>
              <a:lstStyle/>
              <a:p>
                <a:r>
                  <a:rPr lang="bn-IN" sz="2800" dirty="0"/>
                  <a:t>আবার,বিবর্ধন,</a:t>
                </a:r>
                <a:endParaRPr lang="en-US" sz="2800" dirty="0"/>
              </a:p>
              <a:p>
                <a:r>
                  <a:rPr lang="en-US" sz="3600" dirty="0"/>
                  <a:t>	</a:t>
                </a:r>
                <a:r>
                  <a:rPr lang="bn-IN" sz="3600" dirty="0"/>
                  <a:t> </a:t>
                </a:r>
                <a14:m>
                  <m:oMath xmlns:m="http://schemas.openxmlformats.org/officeDocument/2006/math">
                    <m:r>
                      <a:rPr lang="en-US" sz="3600" i="1" dirty="0">
                        <a:latin typeface="Cambria Math"/>
                      </a:rPr>
                      <m:t>𝑚</m:t>
                    </m:r>
                    <m:r>
                      <a:rPr lang="en-US" sz="3600" i="1" dirty="0">
                        <a:latin typeface="Cambria Math"/>
                      </a:rPr>
                      <m:t>=−</m:t>
                    </m:r>
                    <m:f>
                      <m:fPr>
                        <m:ctrlPr>
                          <a:rPr lang="en-US" sz="3600" i="1" dirty="0">
                            <a:latin typeface="Cambria Math"/>
                          </a:rPr>
                        </m:ctrlPr>
                      </m:fPr>
                      <m:num>
                        <m:r>
                          <a:rPr lang="en-US" sz="3600" i="1" dirty="0">
                            <a:latin typeface="Cambria Math"/>
                          </a:rPr>
                          <m:t>𝑣</m:t>
                        </m:r>
                      </m:num>
                      <m:den>
                        <m:r>
                          <a:rPr lang="en-US" sz="3600" i="1" dirty="0">
                            <a:latin typeface="Cambria Math"/>
                          </a:rPr>
                          <m:t>𝑢</m:t>
                        </m:r>
                      </m:den>
                    </m:f>
                    <m:r>
                      <a:rPr lang="en-US" sz="3600" i="1" dirty="0">
                        <a:latin typeface="Cambria Math"/>
                      </a:rPr>
                      <m:t>=−</m:t>
                    </m:r>
                    <m:f>
                      <m:fPr>
                        <m:ctrlPr>
                          <a:rPr lang="en-US" sz="3600" i="1" dirty="0">
                            <a:latin typeface="Cambria Math"/>
                          </a:rPr>
                        </m:ctrlPr>
                      </m:fPr>
                      <m:num>
                        <m:r>
                          <a:rPr lang="en-US" sz="3600" i="1" dirty="0">
                            <a:latin typeface="Cambria Math"/>
                          </a:rPr>
                          <m:t>−</m:t>
                        </m:r>
                        <m:r>
                          <a:rPr lang="en-US" sz="3600" i="1" dirty="0">
                            <a:latin typeface="Cambria Math"/>
                          </a:rPr>
                          <m:t>2</m:t>
                        </m:r>
                      </m:num>
                      <m:den>
                        <m:r>
                          <a:rPr lang="en-US" sz="3600" i="1" dirty="0">
                            <a:latin typeface="Cambria Math"/>
                          </a:rPr>
                          <m:t>1</m:t>
                        </m:r>
                      </m:den>
                    </m:f>
                    <m:r>
                      <a:rPr lang="en-US" sz="3600" i="1" dirty="0">
                        <a:latin typeface="Cambria Math"/>
                      </a:rPr>
                      <m:t>=</m:t>
                    </m:r>
                    <m:r>
                      <a:rPr lang="en-US" sz="3600" i="1" dirty="0">
                        <a:latin typeface="Cambria Math"/>
                      </a:rPr>
                      <m:t>2</m:t>
                    </m:r>
                    <m:r>
                      <a:rPr lang="en-US" sz="3600" b="1" i="1" dirty="0">
                        <a:latin typeface="Cambria Math"/>
                      </a:rPr>
                      <m:t> </m:t>
                    </m:r>
                  </m:oMath>
                </a14:m>
                <a:endParaRPr lang="bn-IN" sz="3600" b="1" dirty="0"/>
              </a:p>
              <a:p>
                <a:r>
                  <a:rPr lang="bn-IN" sz="2800" dirty="0"/>
                  <a:t>যেহেতু </a:t>
                </a:r>
                <a:r>
                  <a:rPr lang="en-US" sz="2800" dirty="0"/>
                  <a:t>m </a:t>
                </a:r>
                <a:r>
                  <a:rPr lang="bn-IN" sz="2800" dirty="0"/>
                  <a:t>এর মান ধ</a:t>
                </a:r>
                <a:r>
                  <a:rPr lang="bn-IN" sz="2800" dirty="0" smtClean="0"/>
                  <a:t>ণাত্মক </a:t>
                </a:r>
                <a:r>
                  <a:rPr lang="bn-IN" sz="2800" dirty="0"/>
                  <a:t>সেহেতু প্রতিবিম্ব হবে </a:t>
                </a:r>
                <a:r>
                  <a:rPr lang="bn-IN" sz="2800" b="1" dirty="0" smtClean="0"/>
                  <a:t>সোজা</a:t>
                </a:r>
                <a:r>
                  <a:rPr lang="bn-IN" sz="2800" dirty="0" smtClean="0"/>
                  <a:t>।</a:t>
                </a:r>
                <a:endParaRPr lang="en-US" sz="2800" dirty="0"/>
              </a:p>
              <a:p>
                <a:r>
                  <a:rPr lang="bn-IN" sz="2800" dirty="0"/>
                  <a:t>প্রতিবিম্বের মান </a:t>
                </a:r>
                <a14:m>
                  <m:oMath xmlns:m="http://schemas.openxmlformats.org/officeDocument/2006/math">
                    <m:d>
                      <m:dPr>
                        <m:begChr m:val="|"/>
                        <m:endChr m:val="|"/>
                        <m:ctrlPr>
                          <a:rPr lang="en-US" sz="2800" i="1" dirty="0">
                            <a:latin typeface="Cambria Math"/>
                          </a:rPr>
                        </m:ctrlPr>
                      </m:dPr>
                      <m:e>
                        <m:r>
                          <a:rPr lang="en-US" sz="2800" i="1" dirty="0">
                            <a:latin typeface="Cambria Math"/>
                          </a:rPr>
                          <m:t>𝑚</m:t>
                        </m:r>
                      </m:e>
                    </m:d>
                    <m:r>
                      <a:rPr lang="en-US" sz="2800" b="1" i="1" dirty="0">
                        <a:latin typeface="Cambria Math"/>
                        <a:ea typeface="Cambria Math"/>
                      </a:rPr>
                      <m:t>&gt;</m:t>
                    </m:r>
                    <m:r>
                      <a:rPr lang="en-US" sz="2800" i="1" dirty="0">
                        <a:latin typeface="Cambria Math"/>
                        <a:ea typeface="Cambria Math"/>
                      </a:rPr>
                      <m:t>1</m:t>
                    </m:r>
                  </m:oMath>
                </a14:m>
                <a:r>
                  <a:rPr lang="en-US" sz="2800" dirty="0"/>
                  <a:t> </a:t>
                </a:r>
                <a:r>
                  <a:rPr lang="bn-IN" sz="2800" dirty="0"/>
                  <a:t>বা, </a:t>
                </a:r>
                <a14:m>
                  <m:oMath xmlns:m="http://schemas.openxmlformats.org/officeDocument/2006/math">
                    <m:r>
                      <a:rPr lang="en-US" sz="2800" i="1" dirty="0">
                        <a:latin typeface="Cambria Math"/>
                      </a:rPr>
                      <m:t>2</m:t>
                    </m:r>
                    <m:r>
                      <a:rPr lang="en-US" sz="2800" b="1" i="1" dirty="0">
                        <a:latin typeface="Cambria Math"/>
                        <a:ea typeface="Cambria Math"/>
                      </a:rPr>
                      <m:t>&gt;</m:t>
                    </m:r>
                    <m:r>
                      <a:rPr lang="en-US" sz="2800" i="1" dirty="0">
                        <a:latin typeface="Cambria Math"/>
                        <a:ea typeface="Cambria Math"/>
                      </a:rPr>
                      <m:t>1</m:t>
                    </m:r>
                  </m:oMath>
                </a14:m>
                <a:r>
                  <a:rPr lang="en-US" sz="2800" dirty="0"/>
                  <a:t> </a:t>
                </a:r>
                <a:r>
                  <a:rPr lang="bn-IN" sz="2800" dirty="0"/>
                  <a:t>সেহেতু প্রতিবিম্ব হবে </a:t>
                </a:r>
                <a:r>
                  <a:rPr lang="bn-IN" sz="2800" b="1" dirty="0"/>
                  <a:t>বিবর্ধিত</a:t>
                </a:r>
                <a:r>
                  <a:rPr lang="bn-IN" sz="2800" dirty="0"/>
                  <a:t>। </a:t>
                </a:r>
                <a:endParaRPr lang="en-US" sz="2800" dirty="0"/>
              </a:p>
            </p:txBody>
          </p:sp>
        </mc:Choice>
        <mc:Fallback xmlns="">
          <p:sp>
            <p:nvSpPr>
              <p:cNvPr id="4" name="Rectangle 3"/>
              <p:cNvSpPr>
                <a:spLocks noRot="1" noChangeAspect="1" noMove="1" noResize="1" noEditPoints="1" noAdjustHandles="1" noChangeArrowheads="1" noChangeShapeType="1" noTextEdit="1"/>
              </p:cNvSpPr>
              <p:nvPr/>
            </p:nvSpPr>
            <p:spPr>
              <a:xfrm>
                <a:off x="6299202" y="181079"/>
                <a:ext cx="6096000" cy="3033138"/>
              </a:xfrm>
              <a:prstGeom prst="rect">
                <a:avLst/>
              </a:prstGeom>
              <a:blipFill rotWithShape="1">
                <a:blip r:embed="rId3"/>
                <a:stretch>
                  <a:fillRect l="-3000" t="-2414" b="-5030"/>
                </a:stretch>
              </a:blipFill>
            </p:spPr>
            <p:txBody>
              <a:bodyPr/>
              <a:lstStyle/>
              <a:p>
                <a:r>
                  <a:rPr lang="en-US">
                    <a:noFill/>
                  </a:rPr>
                  <a:t> </a:t>
                </a:r>
              </a:p>
            </p:txBody>
          </p:sp>
        </mc:Fallback>
      </mc:AlternateContent>
      <p:sp>
        <p:nvSpPr>
          <p:cNvPr id="6" name="TextBox 5"/>
          <p:cNvSpPr txBox="1"/>
          <p:nvPr/>
        </p:nvSpPr>
        <p:spPr>
          <a:xfrm>
            <a:off x="6709192" y="3797363"/>
            <a:ext cx="4934895" cy="954107"/>
          </a:xfrm>
          <a:prstGeom prst="rect">
            <a:avLst/>
          </a:prstGeom>
          <a:noFill/>
        </p:spPr>
        <p:txBody>
          <a:bodyPr wrap="square" rtlCol="0">
            <a:spAutoFit/>
          </a:bodyPr>
          <a:lstStyle/>
          <a:p>
            <a:r>
              <a:rPr lang="bn-IN" sz="2800" b="1" dirty="0" smtClean="0"/>
              <a:t>অবস্থানঃ</a:t>
            </a:r>
            <a:r>
              <a:rPr lang="bn-IN" sz="2800" dirty="0" smtClean="0"/>
              <a:t> </a:t>
            </a:r>
            <a:r>
              <a:rPr lang="bn-IN" sz="2800" dirty="0"/>
              <a:t>বক্রতার কেন্দ্র ও অসীমের  মধ্যে। </a:t>
            </a:r>
            <a:endParaRPr lang="en-US" sz="2800" dirty="0"/>
          </a:p>
        </p:txBody>
      </p:sp>
      <p:sp>
        <p:nvSpPr>
          <p:cNvPr id="7" name="Rectangle 6"/>
          <p:cNvSpPr/>
          <p:nvPr/>
        </p:nvSpPr>
        <p:spPr>
          <a:xfrm>
            <a:off x="6691086" y="3258579"/>
            <a:ext cx="3661580" cy="523220"/>
          </a:xfrm>
          <a:prstGeom prst="rect">
            <a:avLst/>
          </a:prstGeom>
        </p:spPr>
        <p:txBody>
          <a:bodyPr wrap="none">
            <a:spAutoFit/>
          </a:bodyPr>
          <a:lstStyle/>
          <a:p>
            <a:r>
              <a:rPr lang="bn-IN" sz="2800" b="1" dirty="0"/>
              <a:t>প্রতিবিম্বের  বৈশিষ্ট্যঃ </a:t>
            </a:r>
            <a:endParaRPr lang="en-US" sz="2800" b="1" dirty="0"/>
          </a:p>
        </p:txBody>
      </p:sp>
      <p:sp>
        <p:nvSpPr>
          <p:cNvPr id="8" name="TextBox 7"/>
          <p:cNvSpPr txBox="1"/>
          <p:nvPr/>
        </p:nvSpPr>
        <p:spPr>
          <a:xfrm>
            <a:off x="6709192" y="4740507"/>
            <a:ext cx="4934895" cy="523220"/>
          </a:xfrm>
          <a:prstGeom prst="rect">
            <a:avLst/>
          </a:prstGeom>
          <a:noFill/>
        </p:spPr>
        <p:txBody>
          <a:bodyPr wrap="square" rtlCol="0">
            <a:spAutoFit/>
          </a:bodyPr>
          <a:lstStyle/>
          <a:p>
            <a:r>
              <a:rPr lang="bn-IN" sz="2800" b="1" dirty="0" smtClean="0"/>
              <a:t>প্রকৃতিঃ</a:t>
            </a:r>
            <a:r>
              <a:rPr lang="bn-IN" sz="2800" dirty="0" smtClean="0"/>
              <a:t> অবাস্তব ও সোজা</a:t>
            </a:r>
            <a:endParaRPr lang="en-US" sz="2800" dirty="0"/>
          </a:p>
        </p:txBody>
      </p:sp>
      <p:sp>
        <p:nvSpPr>
          <p:cNvPr id="9" name="TextBox 8"/>
          <p:cNvSpPr txBox="1"/>
          <p:nvPr/>
        </p:nvSpPr>
        <p:spPr>
          <a:xfrm>
            <a:off x="6709192" y="5384857"/>
            <a:ext cx="4934895" cy="523220"/>
          </a:xfrm>
          <a:prstGeom prst="rect">
            <a:avLst/>
          </a:prstGeom>
          <a:noFill/>
        </p:spPr>
        <p:txBody>
          <a:bodyPr wrap="square" rtlCol="0">
            <a:spAutoFit/>
          </a:bodyPr>
          <a:lstStyle/>
          <a:p>
            <a:r>
              <a:rPr lang="bn-IN" sz="2800" b="1" dirty="0" smtClean="0"/>
              <a:t>আকৃতিঃ</a:t>
            </a:r>
            <a:r>
              <a:rPr lang="bn-IN" sz="2800" dirty="0" smtClean="0"/>
              <a:t> বিবর্ধিত</a:t>
            </a:r>
            <a:endParaRPr lang="en-US" sz="2800" dirty="0"/>
          </a:p>
        </p:txBody>
      </p:sp>
      <mc:AlternateContent xmlns:mc="http://schemas.openxmlformats.org/markup-compatibility/2006" xmlns:a14="http://schemas.microsoft.com/office/drawing/2010/main">
        <mc:Choice Requires="a14">
          <p:sp>
            <p:nvSpPr>
              <p:cNvPr id="10" name="Rectangle 9"/>
              <p:cNvSpPr/>
              <p:nvPr/>
            </p:nvSpPr>
            <p:spPr>
              <a:xfrm>
                <a:off x="6709192" y="5907407"/>
                <a:ext cx="4934896" cy="769441"/>
              </a:xfrm>
              <a:prstGeom prst="rect">
                <a:avLst/>
              </a:prstGeom>
            </p:spPr>
            <p:txBody>
              <a:bodyPr wrap="square">
                <a:spAutoFit/>
              </a:bodyPr>
              <a:lstStyle/>
              <a:p>
                <a:r>
                  <a:rPr lang="bn-IN" sz="3600" b="1" dirty="0"/>
                  <a:t>বিবর্ধন,</a:t>
                </a:r>
                <a:r>
                  <a:rPr lang="en-US" sz="3600" b="1" dirty="0"/>
                  <a:t> </a:t>
                </a:r>
                <a14:m>
                  <m:oMath xmlns:m="http://schemas.openxmlformats.org/officeDocument/2006/math">
                    <m:d>
                      <m:dPr>
                        <m:begChr m:val="|"/>
                        <m:endChr m:val="|"/>
                        <m:ctrlPr>
                          <a:rPr lang="en-US" sz="3600" i="1" dirty="0">
                            <a:latin typeface="Cambria Math"/>
                          </a:rPr>
                        </m:ctrlPr>
                      </m:dPr>
                      <m:e>
                        <m:r>
                          <a:rPr lang="en-US" sz="3600" i="1" dirty="0">
                            <a:latin typeface="Cambria Math"/>
                          </a:rPr>
                          <m:t>𝑚</m:t>
                        </m:r>
                      </m:e>
                    </m:d>
                    <m:r>
                      <a:rPr lang="en-US" sz="4400" i="1" dirty="0">
                        <a:latin typeface="Cambria Math"/>
                      </a:rPr>
                      <m:t>=</m:t>
                    </m:r>
                    <m:r>
                      <a:rPr lang="en-US" sz="4400" i="1" dirty="0">
                        <a:latin typeface="Cambria Math"/>
                      </a:rPr>
                      <m:t>2</m:t>
                    </m:r>
                    <m:r>
                      <a:rPr lang="en-US" sz="4400" b="1" i="1" dirty="0">
                        <a:latin typeface="Cambria Math"/>
                      </a:rPr>
                      <m:t> </m:t>
                    </m:r>
                  </m:oMath>
                </a14:m>
                <a:endParaRPr lang="bn-IN" sz="3600" b="1" dirty="0"/>
              </a:p>
            </p:txBody>
          </p:sp>
        </mc:Choice>
        <mc:Fallback xmlns="">
          <p:sp>
            <p:nvSpPr>
              <p:cNvPr id="10" name="Rectangle 9"/>
              <p:cNvSpPr>
                <a:spLocks noRot="1" noChangeAspect="1" noMove="1" noResize="1" noEditPoints="1" noAdjustHandles="1" noChangeArrowheads="1" noChangeShapeType="1" noTextEdit="1"/>
              </p:cNvSpPr>
              <p:nvPr/>
            </p:nvSpPr>
            <p:spPr>
              <a:xfrm>
                <a:off x="6709192" y="5907407"/>
                <a:ext cx="4934896" cy="769441"/>
              </a:xfrm>
              <a:prstGeom prst="rect">
                <a:avLst/>
              </a:prstGeom>
              <a:blipFill rotWithShape="1">
                <a:blip r:embed="rId4"/>
                <a:stretch>
                  <a:fillRect l="-3832" t="-15079" b="-38095"/>
                </a:stretch>
              </a:blipFill>
            </p:spPr>
            <p:txBody>
              <a:bodyPr/>
              <a:lstStyle/>
              <a:p>
                <a:r>
                  <a:rPr lang="en-US">
                    <a:noFill/>
                  </a:rPr>
                  <a:t> </a:t>
                </a:r>
              </a:p>
            </p:txBody>
          </p:sp>
        </mc:Fallback>
      </mc:AlternateContent>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r="58564"/>
          <a:stretch/>
        </p:blipFill>
        <p:spPr>
          <a:xfrm>
            <a:off x="110360" y="165319"/>
            <a:ext cx="11966026" cy="6495830"/>
          </a:xfrm>
          <a:prstGeom prst="rect">
            <a:avLst/>
          </a:prstGeom>
        </p:spPr>
      </p:pic>
    </p:spTree>
    <p:extLst>
      <p:ext uri="{BB962C8B-B14F-4D97-AF65-F5344CB8AC3E}">
        <p14:creationId xmlns:p14="http://schemas.microsoft.com/office/powerpoint/2010/main" val="371023246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1000"/>
                                        <p:tgtEl>
                                          <p:spTgt spid="8"/>
                                        </p:tgtEl>
                                      </p:cBhvr>
                                    </p:animEffect>
                                    <p:anim calcmode="lin" valueType="num">
                                      <p:cBhvr>
                                        <p:cTn id="41" dur="1000" fill="hold"/>
                                        <p:tgtEl>
                                          <p:spTgt spid="8"/>
                                        </p:tgtEl>
                                        <p:attrNameLst>
                                          <p:attrName>ppt_x</p:attrName>
                                        </p:attrNameLst>
                                      </p:cBhvr>
                                      <p:tavLst>
                                        <p:tav tm="0">
                                          <p:val>
                                            <p:strVal val="#ppt_x"/>
                                          </p:val>
                                        </p:tav>
                                        <p:tav tm="100000">
                                          <p:val>
                                            <p:strVal val="#ppt_x"/>
                                          </p:val>
                                        </p:tav>
                                      </p:tavLst>
                                    </p:anim>
                                    <p:anim calcmode="lin" valueType="num">
                                      <p:cBhvr>
                                        <p:cTn id="4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fade">
                                      <p:cBhvr>
                                        <p:cTn id="54" dur="1000"/>
                                        <p:tgtEl>
                                          <p:spTgt spid="10"/>
                                        </p:tgtEl>
                                      </p:cBhvr>
                                    </p:animEffect>
                                    <p:anim calcmode="lin" valueType="num">
                                      <p:cBhvr>
                                        <p:cTn id="55" dur="1000" fill="hold"/>
                                        <p:tgtEl>
                                          <p:spTgt spid="10"/>
                                        </p:tgtEl>
                                        <p:attrNameLst>
                                          <p:attrName>ppt_x</p:attrName>
                                        </p:attrNameLst>
                                      </p:cBhvr>
                                      <p:tavLst>
                                        <p:tav tm="0">
                                          <p:val>
                                            <p:strVal val="#ppt_x"/>
                                          </p:val>
                                        </p:tav>
                                        <p:tav tm="100000">
                                          <p:val>
                                            <p:strVal val="#ppt_x"/>
                                          </p:val>
                                        </p:tav>
                                      </p:tavLst>
                                    </p:anim>
                                    <p:anim calcmode="lin" valueType="num">
                                      <p:cBhvr>
                                        <p:cTn id="5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wipe(down)">
                                      <p:cBhvr>
                                        <p:cTn id="61" dur="580">
                                          <p:stCondLst>
                                            <p:cond delay="0"/>
                                          </p:stCondLst>
                                        </p:cTn>
                                        <p:tgtEl>
                                          <p:spTgt spid="11"/>
                                        </p:tgtEl>
                                      </p:cBhvr>
                                    </p:animEffect>
                                    <p:anim calcmode="lin" valueType="num">
                                      <p:cBhvr>
                                        <p:cTn id="6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67" dur="26">
                                          <p:stCondLst>
                                            <p:cond delay="650"/>
                                          </p:stCondLst>
                                        </p:cTn>
                                        <p:tgtEl>
                                          <p:spTgt spid="11"/>
                                        </p:tgtEl>
                                      </p:cBhvr>
                                      <p:to x="100000" y="60000"/>
                                    </p:animScale>
                                    <p:animScale>
                                      <p:cBhvr>
                                        <p:cTn id="68" dur="166" decel="50000">
                                          <p:stCondLst>
                                            <p:cond delay="676"/>
                                          </p:stCondLst>
                                        </p:cTn>
                                        <p:tgtEl>
                                          <p:spTgt spid="11"/>
                                        </p:tgtEl>
                                      </p:cBhvr>
                                      <p:to x="100000" y="100000"/>
                                    </p:animScale>
                                    <p:animScale>
                                      <p:cBhvr>
                                        <p:cTn id="69" dur="26">
                                          <p:stCondLst>
                                            <p:cond delay="1312"/>
                                          </p:stCondLst>
                                        </p:cTn>
                                        <p:tgtEl>
                                          <p:spTgt spid="11"/>
                                        </p:tgtEl>
                                      </p:cBhvr>
                                      <p:to x="100000" y="80000"/>
                                    </p:animScale>
                                    <p:animScale>
                                      <p:cBhvr>
                                        <p:cTn id="70" dur="166" decel="50000">
                                          <p:stCondLst>
                                            <p:cond delay="1338"/>
                                          </p:stCondLst>
                                        </p:cTn>
                                        <p:tgtEl>
                                          <p:spTgt spid="11"/>
                                        </p:tgtEl>
                                      </p:cBhvr>
                                      <p:to x="100000" y="100000"/>
                                    </p:animScale>
                                    <p:animScale>
                                      <p:cBhvr>
                                        <p:cTn id="71" dur="26">
                                          <p:stCondLst>
                                            <p:cond delay="1642"/>
                                          </p:stCondLst>
                                        </p:cTn>
                                        <p:tgtEl>
                                          <p:spTgt spid="11"/>
                                        </p:tgtEl>
                                      </p:cBhvr>
                                      <p:to x="100000" y="90000"/>
                                    </p:animScale>
                                    <p:animScale>
                                      <p:cBhvr>
                                        <p:cTn id="72" dur="166" decel="50000">
                                          <p:stCondLst>
                                            <p:cond delay="1668"/>
                                          </p:stCondLst>
                                        </p:cTn>
                                        <p:tgtEl>
                                          <p:spTgt spid="11"/>
                                        </p:tgtEl>
                                      </p:cBhvr>
                                      <p:to x="100000" y="100000"/>
                                    </p:animScale>
                                    <p:animScale>
                                      <p:cBhvr>
                                        <p:cTn id="73" dur="26">
                                          <p:stCondLst>
                                            <p:cond delay="1808"/>
                                          </p:stCondLst>
                                        </p:cTn>
                                        <p:tgtEl>
                                          <p:spTgt spid="11"/>
                                        </p:tgtEl>
                                      </p:cBhvr>
                                      <p:to x="100000" y="95000"/>
                                    </p:animScale>
                                    <p:animScale>
                                      <p:cBhvr>
                                        <p:cTn id="74"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P spid="8" grpId="0"/>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5" name="Rectangle 4"/>
          <p:cNvSpPr/>
          <p:nvPr/>
        </p:nvSpPr>
        <p:spPr>
          <a:xfrm>
            <a:off x="-1" y="-4956"/>
            <a:ext cx="12192001" cy="461665"/>
          </a:xfrm>
          <a:prstGeom prst="rect">
            <a:avLst/>
          </a:prstGeom>
          <a:ln w="38100"/>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r>
              <a:rPr lang="bn-IN" sz="2400" b="1" dirty="0" smtClean="0">
                <a:ln w="10541" cmpd="sng">
                  <a:solidFill>
                    <a:schemeClr val="accent1">
                      <a:shade val="88000"/>
                      <a:satMod val="110000"/>
                    </a:schemeClr>
                  </a:solidFill>
                  <a:prstDash val="solid"/>
                </a:ln>
                <a:solidFill>
                  <a:srgbClr val="002060"/>
                </a:solidFill>
              </a:rPr>
              <a:t>গ প্রশ্নের উত্তর</a:t>
            </a:r>
            <a:endParaRPr lang="en-US" sz="2400" b="1" dirty="0">
              <a:ln w="10541" cmpd="sng">
                <a:solidFill>
                  <a:schemeClr val="accent1">
                    <a:shade val="88000"/>
                    <a:satMod val="110000"/>
                  </a:schemeClr>
                </a:solidFill>
                <a:prstDash val="solid"/>
              </a:ln>
              <a:solidFill>
                <a:srgbClr val="002060"/>
              </a:solidFill>
            </a:endParaRPr>
          </a:p>
        </p:txBody>
      </p:sp>
      <p:grpSp>
        <p:nvGrpSpPr>
          <p:cNvPr id="9" name="Group 60"/>
          <p:cNvGrpSpPr/>
          <p:nvPr/>
        </p:nvGrpSpPr>
        <p:grpSpPr>
          <a:xfrm>
            <a:off x="6284868" y="472324"/>
            <a:ext cx="5904089" cy="3375377"/>
            <a:chOff x="1828799" y="903109"/>
            <a:chExt cx="5904089" cy="3375377"/>
          </a:xfrm>
          <a:solidFill>
            <a:schemeClr val="accent1">
              <a:lumMod val="20000"/>
              <a:lumOff val="80000"/>
            </a:schemeClr>
          </a:solidFill>
        </p:grpSpPr>
        <p:pic>
          <p:nvPicPr>
            <p:cNvPr id="10" name="Picture 2"/>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9276" t="-24420" r="-336427" b="-14005"/>
            <a:stretch/>
          </p:blipFill>
          <p:spPr bwMode="auto">
            <a:xfrm>
              <a:off x="1828799" y="903109"/>
              <a:ext cx="5904089" cy="3375377"/>
            </a:xfrm>
            <a:prstGeom prst="rect">
              <a:avLst/>
            </a:prstGeom>
            <a:grp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1" name="Straight Connector 10"/>
            <p:cNvCxnSpPr>
              <a:stCxn id="10" idx="1"/>
              <a:endCxn id="10" idx="3"/>
            </p:cNvCxnSpPr>
            <p:nvPr/>
          </p:nvCxnSpPr>
          <p:spPr>
            <a:xfrm>
              <a:off x="1828799" y="2590798"/>
              <a:ext cx="5904089" cy="0"/>
            </a:xfrm>
            <a:prstGeom prst="line">
              <a:avLst/>
            </a:prstGeom>
            <a:grpFill/>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6629400" y="2514600"/>
              <a:ext cx="152400" cy="1524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181600" y="2514600"/>
              <a:ext cx="152400" cy="1524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9484890" y="2264536"/>
            <a:ext cx="385042" cy="523220"/>
          </a:xfrm>
          <a:prstGeom prst="rect">
            <a:avLst/>
          </a:prstGeom>
          <a:noFill/>
        </p:spPr>
        <p:txBody>
          <a:bodyPr wrap="none" rtlCol="0">
            <a:spAutoFit/>
          </a:bodyPr>
          <a:lstStyle/>
          <a:p>
            <a:r>
              <a:rPr lang="en-US" sz="2800" dirty="0" smtClean="0">
                <a:latin typeface="Times New Roman" pitchFamily="18" charset="0"/>
                <a:cs typeface="Times New Roman" pitchFamily="18" charset="0"/>
              </a:rPr>
              <a:t>F</a:t>
            </a:r>
            <a:endParaRPr lang="en-US" sz="2800" dirty="0">
              <a:latin typeface="Times New Roman" pitchFamily="18" charset="0"/>
              <a:cs typeface="Times New Roman" pitchFamily="18" charset="0"/>
            </a:endParaRPr>
          </a:p>
        </p:txBody>
      </p:sp>
      <p:sp>
        <p:nvSpPr>
          <p:cNvPr id="15" name="TextBox 14"/>
          <p:cNvSpPr txBox="1"/>
          <p:nvPr/>
        </p:nvSpPr>
        <p:spPr>
          <a:xfrm>
            <a:off x="10966376" y="2264536"/>
            <a:ext cx="423514" cy="523220"/>
          </a:xfrm>
          <a:prstGeom prst="rect">
            <a:avLst/>
          </a:prstGeom>
          <a:noFill/>
        </p:spPr>
        <p:txBody>
          <a:bodyPr wrap="none" rtlCol="0">
            <a:spAutoFit/>
          </a:bodyPr>
          <a:lstStyle/>
          <a:p>
            <a:r>
              <a:rPr lang="en-US" sz="2800" dirty="0" smtClean="0">
                <a:latin typeface="Times New Roman" pitchFamily="18" charset="0"/>
                <a:cs typeface="Times New Roman" pitchFamily="18" charset="0"/>
              </a:rPr>
              <a:t>C</a:t>
            </a:r>
            <a:endParaRPr lang="en-US" sz="2800" dirty="0">
              <a:latin typeface="Times New Roman" pitchFamily="18" charset="0"/>
              <a:cs typeface="Times New Roman" pitchFamily="18" charset="0"/>
            </a:endParaRPr>
          </a:p>
        </p:txBody>
      </p:sp>
      <p:sp>
        <p:nvSpPr>
          <p:cNvPr id="16" name="TextBox 15"/>
          <p:cNvSpPr txBox="1"/>
          <p:nvPr/>
        </p:nvSpPr>
        <p:spPr>
          <a:xfrm>
            <a:off x="7884690" y="2112136"/>
            <a:ext cx="385042" cy="523220"/>
          </a:xfrm>
          <a:prstGeom prst="rect">
            <a:avLst/>
          </a:prstGeom>
          <a:noFill/>
        </p:spPr>
        <p:txBody>
          <a:bodyPr wrap="none" rtlCol="0">
            <a:spAutoFit/>
          </a:bodyPr>
          <a:lstStyle/>
          <a:p>
            <a:r>
              <a:rPr lang="en-US" sz="2800" dirty="0">
                <a:latin typeface="Times New Roman" pitchFamily="18" charset="0"/>
                <a:cs typeface="Times New Roman" pitchFamily="18" charset="0"/>
              </a:rPr>
              <a:t>P</a:t>
            </a:r>
          </a:p>
        </p:txBody>
      </p:sp>
      <p:cxnSp>
        <p:nvCxnSpPr>
          <p:cNvPr id="17" name="Straight Connector 16"/>
          <p:cNvCxnSpPr/>
          <p:nvPr/>
        </p:nvCxnSpPr>
        <p:spPr>
          <a:xfrm>
            <a:off x="6963777" y="1495501"/>
            <a:ext cx="1425528" cy="191585"/>
          </a:xfrm>
          <a:prstGeom prst="line">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6963777" y="1502536"/>
            <a:ext cx="1491915" cy="1"/>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198890" y="740536"/>
            <a:ext cx="1299442" cy="762000"/>
          </a:xfrm>
          <a:prstGeom prst="line">
            <a:avLst/>
          </a:prstGeom>
          <a:ln w="38100">
            <a:solidFill>
              <a:srgbClr val="00B0F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894090" y="1502536"/>
            <a:ext cx="1416707" cy="184550"/>
          </a:xfrm>
          <a:prstGeom prst="line">
            <a:avLst/>
          </a:prstGeom>
          <a:ln w="38100">
            <a:solidFill>
              <a:srgbClr val="92D050"/>
            </a:solidFill>
            <a:prstDash val="dash"/>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8418090" y="1687086"/>
            <a:ext cx="2797622" cy="502811"/>
          </a:xfrm>
          <a:prstGeom prst="line">
            <a:avLst/>
          </a:prstGeom>
          <a:ln w="38100">
            <a:solidFill>
              <a:srgbClr val="C00000"/>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8498332" y="1517583"/>
            <a:ext cx="1161276" cy="616871"/>
          </a:xfrm>
          <a:prstGeom prst="line">
            <a:avLst/>
          </a:prstGeom>
          <a:ln w="38100">
            <a:solidFill>
              <a:srgbClr val="7030A0"/>
            </a:solidFill>
            <a:prstDash val="sysDot"/>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6894090" y="1426336"/>
            <a:ext cx="0" cy="687361"/>
          </a:xfrm>
          <a:prstGeom prst="straightConnector1">
            <a:avLst/>
          </a:prstGeom>
          <a:ln w="889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9087065" y="1759050"/>
            <a:ext cx="0" cy="429283"/>
          </a:xfrm>
          <a:prstGeom prst="straightConnector1">
            <a:avLst/>
          </a:prstGeom>
          <a:ln w="889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8498516" y="3205392"/>
            <a:ext cx="3690442" cy="646331"/>
          </a:xfrm>
          <a:prstGeom prst="rect">
            <a:avLst/>
          </a:prstGeom>
          <a:noFill/>
        </p:spPr>
        <p:txBody>
          <a:bodyPr wrap="square" rtlCol="0">
            <a:spAutoFit/>
          </a:bodyPr>
          <a:lstStyle/>
          <a:p>
            <a:pPr algn="ctr"/>
            <a:r>
              <a:rPr lang="bn-IN" sz="3600" dirty="0" smtClean="0">
                <a:latin typeface="NikoshBAN" pitchFamily="2" charset="0"/>
                <a:cs typeface="NikoshBAN" pitchFamily="2" charset="0"/>
              </a:rPr>
              <a:t>চামচের </a:t>
            </a:r>
            <a:r>
              <a:rPr lang="bn-BD" sz="3600" dirty="0" smtClean="0">
                <a:latin typeface="NikoshBAN" pitchFamily="2" charset="0"/>
                <a:cs typeface="NikoshBAN" pitchFamily="2" charset="0"/>
              </a:rPr>
              <a:t>উত্তল </a:t>
            </a:r>
            <a:r>
              <a:rPr lang="bn-IN" sz="3600" dirty="0" smtClean="0">
                <a:latin typeface="NikoshBAN" pitchFamily="2" charset="0"/>
                <a:cs typeface="NikoshBAN" pitchFamily="2" charset="0"/>
              </a:rPr>
              <a:t>পৃষ্ঠ</a:t>
            </a:r>
            <a:endParaRPr lang="en-US" sz="3600" dirty="0">
              <a:latin typeface="NikoshBAN" pitchFamily="2" charset="0"/>
              <a:cs typeface="NikoshBAN" pitchFamily="2" charset="0"/>
            </a:endParaRPr>
          </a:p>
        </p:txBody>
      </p:sp>
      <p:sp>
        <p:nvSpPr>
          <p:cNvPr id="43" name="TextBox 42"/>
          <p:cNvSpPr txBox="1"/>
          <p:nvPr/>
        </p:nvSpPr>
        <p:spPr>
          <a:xfrm>
            <a:off x="14515" y="478977"/>
            <a:ext cx="6313715" cy="5262979"/>
          </a:xfrm>
          <a:prstGeom prst="rect">
            <a:avLst/>
          </a:prstGeom>
          <a:noFill/>
        </p:spPr>
        <p:txBody>
          <a:bodyPr wrap="square" rtlCol="0">
            <a:spAutoFit/>
          </a:bodyPr>
          <a:lstStyle/>
          <a:p>
            <a:pPr algn="just"/>
            <a:r>
              <a:rPr lang="bn-IN" sz="2400" dirty="0" smtClean="0"/>
              <a:t>১. চামচের ভিতরের অংশের জন্য (উত্তল আয়না বা দর্পণের জন্য) পছন্দ মত দৈর্ঘ্যের একটি পেন্সিল  (</a:t>
            </a:r>
            <a:r>
              <a:rPr lang="en-US" sz="2400" dirty="0" smtClean="0"/>
              <a:t>AO</a:t>
            </a:r>
            <a:r>
              <a:rPr lang="bn-IN" sz="2400" dirty="0" smtClean="0"/>
              <a:t>)</a:t>
            </a:r>
            <a:r>
              <a:rPr lang="en-US" sz="2400" dirty="0" smtClean="0"/>
              <a:t> </a:t>
            </a:r>
            <a:r>
              <a:rPr lang="bn-IN" sz="2400" dirty="0" smtClean="0"/>
              <a:t>বক্রতার ব্যাসার্ধের ভিতরে অর্থাৎ </a:t>
            </a:r>
            <a:r>
              <a:rPr lang="en-US" sz="2400" dirty="0" smtClean="0"/>
              <a:t>C </a:t>
            </a:r>
            <a:r>
              <a:rPr lang="bn-IN" sz="2400" dirty="0" smtClean="0"/>
              <a:t>ও </a:t>
            </a:r>
            <a:r>
              <a:rPr lang="en-US" sz="2400" dirty="0" smtClean="0"/>
              <a:t>F </a:t>
            </a:r>
            <a:r>
              <a:rPr lang="bn-IN" sz="2400" dirty="0" smtClean="0"/>
              <a:t>এর  মধ্যে যে কোনো স্থানে  স্থাপণ করি। এবার পেন্সিলের শীর্ষবিন্দু</a:t>
            </a:r>
            <a:r>
              <a:rPr lang="en-US" sz="2400" dirty="0" smtClean="0"/>
              <a:t> (O) </a:t>
            </a:r>
            <a:r>
              <a:rPr lang="bn-IN" sz="2400" dirty="0" smtClean="0"/>
              <a:t>থেকে একটি আলোক রশ্মি প্রধান অক্ষের সমান্তরালে চামচের বাহিরের পৃষ্ঠে এমন চাবে প্রতিফলিত হয় যেন রশ্মিটি প্রধান ফোকাস থেকে আসছে বলে মনে হয়। এরেকটি আলোক রশ্মি বক্রতার কেন্দ্র বরাবর আপতিত  হয়ে একই পথে প্রতিফলিত হয়। প্রতিফলিত রশ্মিদ্বয় পেছনের দিকে বাড়ালে  পরস্পর </a:t>
            </a:r>
            <a:r>
              <a:rPr lang="en-US" sz="2400" dirty="0" smtClean="0"/>
              <a:t>O’ </a:t>
            </a:r>
            <a:r>
              <a:rPr lang="bn-IN" sz="2400" dirty="0" smtClean="0"/>
              <a:t>বিন্দুতে মিলিত হয়। </a:t>
            </a:r>
            <a:r>
              <a:rPr lang="en-US" sz="2400" dirty="0"/>
              <a:t>O’ </a:t>
            </a:r>
            <a:r>
              <a:rPr lang="bn-IN" sz="2400" dirty="0" smtClean="0"/>
              <a:t>থেকে প্রধানক্ষের উপর </a:t>
            </a:r>
            <a:r>
              <a:rPr lang="en-US" sz="2400" dirty="0" smtClean="0"/>
              <a:t>O’A’</a:t>
            </a:r>
            <a:r>
              <a:rPr lang="bn-IN" sz="2400" dirty="0" smtClean="0"/>
              <a:t> অম্ব আঁকি। তাহলে </a:t>
            </a:r>
            <a:r>
              <a:rPr lang="en-US" sz="2400" dirty="0" smtClean="0"/>
              <a:t>A’O’ </a:t>
            </a:r>
            <a:r>
              <a:rPr lang="bn-IN" sz="2400" dirty="0" smtClean="0"/>
              <a:t>ই হবে </a:t>
            </a:r>
            <a:r>
              <a:rPr lang="en-US" sz="2400" dirty="0" smtClean="0"/>
              <a:t>AO </a:t>
            </a:r>
            <a:r>
              <a:rPr lang="bn-IN" sz="2400" dirty="0" smtClean="0"/>
              <a:t>পেন্সিলের প্রতিবিম্ব। </a:t>
            </a:r>
            <a:endParaRPr lang="en-US" sz="2400" dirty="0"/>
          </a:p>
        </p:txBody>
      </p:sp>
      <p:sp>
        <p:nvSpPr>
          <p:cNvPr id="44" name="TextBox 43"/>
          <p:cNvSpPr txBox="1"/>
          <p:nvPr/>
        </p:nvSpPr>
        <p:spPr>
          <a:xfrm>
            <a:off x="6625654" y="961929"/>
            <a:ext cx="338123" cy="461665"/>
          </a:xfrm>
          <a:prstGeom prst="rect">
            <a:avLst/>
          </a:prstGeom>
          <a:noFill/>
          <a:ln>
            <a:noFill/>
          </a:ln>
        </p:spPr>
        <p:txBody>
          <a:bodyPr wrap="square" rtlCol="0">
            <a:spAutoFit/>
          </a:bodyPr>
          <a:lstStyle/>
          <a:p>
            <a:r>
              <a:rPr lang="en-US" sz="2400" b="1" dirty="0" smtClean="0">
                <a:latin typeface="Times New Roman" pitchFamily="18" charset="0"/>
                <a:cs typeface="Times New Roman" pitchFamily="18" charset="0"/>
              </a:rPr>
              <a:t>O</a:t>
            </a:r>
            <a:endParaRPr lang="en-US" sz="2400" b="1" dirty="0">
              <a:latin typeface="Times New Roman" pitchFamily="18" charset="0"/>
              <a:cs typeface="Times New Roman" pitchFamily="18" charset="0"/>
            </a:endParaRPr>
          </a:p>
        </p:txBody>
      </p:sp>
      <p:sp>
        <p:nvSpPr>
          <p:cNvPr id="45" name="TextBox 44"/>
          <p:cNvSpPr txBox="1"/>
          <p:nvPr/>
        </p:nvSpPr>
        <p:spPr>
          <a:xfrm>
            <a:off x="6489470" y="1789017"/>
            <a:ext cx="499262" cy="461665"/>
          </a:xfrm>
          <a:prstGeom prst="rect">
            <a:avLst/>
          </a:prstGeom>
          <a:noFill/>
          <a:ln>
            <a:noFill/>
          </a:ln>
        </p:spPr>
        <p:txBody>
          <a:bodyPr wrap="square" rtlCol="0">
            <a:spAutoFit/>
          </a:bodyPr>
          <a:lstStyle/>
          <a:p>
            <a:r>
              <a:rPr lang="en-US" sz="2400" b="1" dirty="0" smtClean="0">
                <a:latin typeface="Times New Roman" pitchFamily="18" charset="0"/>
                <a:cs typeface="Times New Roman" pitchFamily="18" charset="0"/>
              </a:rPr>
              <a:t>A</a:t>
            </a:r>
            <a:endParaRPr lang="en-US" sz="2400" b="1" dirty="0">
              <a:latin typeface="Times New Roman" pitchFamily="18" charset="0"/>
              <a:cs typeface="Times New Roman" pitchFamily="18" charset="0"/>
            </a:endParaRPr>
          </a:p>
        </p:txBody>
      </p:sp>
      <p:sp>
        <p:nvSpPr>
          <p:cNvPr id="2" name="Rectangle 1"/>
          <p:cNvSpPr/>
          <p:nvPr/>
        </p:nvSpPr>
        <p:spPr>
          <a:xfrm>
            <a:off x="8916607" y="1375284"/>
            <a:ext cx="456683" cy="369332"/>
          </a:xfrm>
          <a:prstGeom prst="rect">
            <a:avLst/>
          </a:prstGeom>
        </p:spPr>
        <p:txBody>
          <a:bodyPr wrap="square">
            <a:spAutoFit/>
          </a:bodyPr>
          <a:lstStyle/>
          <a:p>
            <a:r>
              <a:rPr lang="en-US" b="1" dirty="0"/>
              <a:t>O’ </a:t>
            </a:r>
          </a:p>
        </p:txBody>
      </p:sp>
      <p:sp>
        <p:nvSpPr>
          <p:cNvPr id="48" name="Rectangle 47"/>
          <p:cNvSpPr/>
          <p:nvPr/>
        </p:nvSpPr>
        <p:spPr>
          <a:xfrm>
            <a:off x="8840665" y="2219857"/>
            <a:ext cx="456683" cy="369332"/>
          </a:xfrm>
          <a:prstGeom prst="rect">
            <a:avLst/>
          </a:prstGeom>
        </p:spPr>
        <p:txBody>
          <a:bodyPr wrap="square">
            <a:spAutoFit/>
          </a:bodyPr>
          <a:lstStyle/>
          <a:p>
            <a:r>
              <a:rPr lang="en-US" b="1" dirty="0" smtClean="0"/>
              <a:t>A’ </a:t>
            </a:r>
            <a:endParaRPr lang="en-US" b="1" dirty="0"/>
          </a:p>
        </p:txBody>
      </p:sp>
      <p:sp>
        <p:nvSpPr>
          <p:cNvPr id="50" name="TextBox 49"/>
          <p:cNvSpPr txBox="1"/>
          <p:nvPr/>
        </p:nvSpPr>
        <p:spPr>
          <a:xfrm>
            <a:off x="6292229" y="2160015"/>
            <a:ext cx="423514" cy="523220"/>
          </a:xfrm>
          <a:prstGeom prst="rect">
            <a:avLst/>
          </a:prstGeom>
          <a:noFill/>
        </p:spPr>
        <p:txBody>
          <a:bodyPr wrap="none" rtlCol="0">
            <a:spAutoFit/>
          </a:bodyPr>
          <a:lstStyle/>
          <a:p>
            <a:r>
              <a:rPr lang="en-US" sz="2800" dirty="0" smtClean="0">
                <a:latin typeface="Times New Roman" pitchFamily="18" charset="0"/>
                <a:cs typeface="Times New Roman" pitchFamily="18" charset="0"/>
              </a:rPr>
              <a:t>C</a:t>
            </a:r>
            <a:endParaRPr lang="en-US" sz="2800" dirty="0">
              <a:latin typeface="Times New Roman" pitchFamily="18" charset="0"/>
              <a:cs typeface="Times New Roman" pitchFamily="18" charset="0"/>
            </a:endParaRPr>
          </a:p>
        </p:txBody>
      </p:sp>
      <p:sp>
        <p:nvSpPr>
          <p:cNvPr id="51" name="TextBox 50"/>
          <p:cNvSpPr txBox="1"/>
          <p:nvPr/>
        </p:nvSpPr>
        <p:spPr>
          <a:xfrm>
            <a:off x="7090412" y="2142913"/>
            <a:ext cx="385042" cy="523220"/>
          </a:xfrm>
          <a:prstGeom prst="rect">
            <a:avLst/>
          </a:prstGeom>
          <a:noFill/>
        </p:spPr>
        <p:txBody>
          <a:bodyPr wrap="none" rtlCol="0">
            <a:spAutoFit/>
          </a:bodyPr>
          <a:lstStyle/>
          <a:p>
            <a:r>
              <a:rPr lang="en-US" sz="2800" dirty="0" smtClean="0">
                <a:latin typeface="Times New Roman" pitchFamily="18" charset="0"/>
                <a:cs typeface="Times New Roman" pitchFamily="18" charset="0"/>
              </a:rPr>
              <a:t>F</a:t>
            </a:r>
            <a:endParaRPr lang="en-US" sz="2800" dirty="0">
              <a:latin typeface="Times New Roman" pitchFamily="18" charset="0"/>
              <a:cs typeface="Times New Roman" pitchFamily="18" charset="0"/>
            </a:endParaRPr>
          </a:p>
        </p:txBody>
      </p:sp>
      <p:sp>
        <p:nvSpPr>
          <p:cNvPr id="52" name="Oval 51"/>
          <p:cNvSpPr/>
          <p:nvPr/>
        </p:nvSpPr>
        <p:spPr>
          <a:xfrm>
            <a:off x="6337070" y="2072101"/>
            <a:ext cx="152400" cy="152400"/>
          </a:xfrm>
          <a:prstGeom prst="ellipse">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7198890" y="2062230"/>
            <a:ext cx="152400" cy="152400"/>
          </a:xfrm>
          <a:prstGeom prst="ellipse">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Arrow Connector 53"/>
          <p:cNvCxnSpPr/>
          <p:nvPr/>
        </p:nvCxnSpPr>
        <p:spPr>
          <a:xfrm>
            <a:off x="6936740" y="1944904"/>
            <a:ext cx="1308642" cy="28787"/>
          </a:xfrm>
          <a:prstGeom prst="straightConnector1">
            <a:avLst/>
          </a:prstGeom>
          <a:ln w="38100">
            <a:solidFill>
              <a:srgbClr val="002060"/>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7198890" y="1578424"/>
            <a:ext cx="746002" cy="400110"/>
          </a:xfrm>
          <a:prstGeom prst="rect">
            <a:avLst/>
          </a:prstGeom>
          <a:noFill/>
          <a:ln>
            <a:noFill/>
          </a:ln>
        </p:spPr>
        <p:txBody>
          <a:bodyPr wrap="square" rtlCol="0">
            <a:spAutoFit/>
          </a:bodyPr>
          <a:lstStyle/>
          <a:p>
            <a:r>
              <a:rPr lang="en-US" sz="2000" b="1" dirty="0">
                <a:latin typeface="Times New Roman" pitchFamily="18" charset="0"/>
                <a:cs typeface="Times New Roman" pitchFamily="18" charset="0"/>
              </a:rPr>
              <a:t>3</a:t>
            </a:r>
            <a:r>
              <a:rPr lang="en-US" sz="2000" b="1" dirty="0" smtClean="0">
                <a:latin typeface="Times New Roman" pitchFamily="18" charset="0"/>
                <a:cs typeface="Times New Roman" pitchFamily="18" charset="0"/>
              </a:rPr>
              <a:t>cm</a:t>
            </a:r>
            <a:endParaRPr lang="en-US" sz="2000" b="1" dirty="0">
              <a:latin typeface="Times New Roman" pitchFamily="18" charset="0"/>
              <a:cs typeface="Times New Roman" pitchFamily="18" charset="0"/>
            </a:endParaRPr>
          </a:p>
        </p:txBody>
      </p:sp>
      <p:sp>
        <p:nvSpPr>
          <p:cNvPr id="60" name="TextBox 59"/>
          <p:cNvSpPr txBox="1"/>
          <p:nvPr/>
        </p:nvSpPr>
        <p:spPr>
          <a:xfrm>
            <a:off x="87857" y="5708523"/>
            <a:ext cx="4934895" cy="830997"/>
          </a:xfrm>
          <a:prstGeom prst="rect">
            <a:avLst/>
          </a:prstGeom>
          <a:noFill/>
        </p:spPr>
        <p:txBody>
          <a:bodyPr wrap="square" rtlCol="0">
            <a:spAutoFit/>
          </a:bodyPr>
          <a:lstStyle/>
          <a:p>
            <a:r>
              <a:rPr lang="bn-IN" sz="2400" b="1" dirty="0" smtClean="0"/>
              <a:t>অবস্থানঃ </a:t>
            </a:r>
            <a:r>
              <a:rPr lang="bn-IN" sz="2400" dirty="0" smtClean="0"/>
              <a:t>চিত্রে চামচের যে পাশে পেন্সিল প্রতিবিম্ব তার বিপরীতে।  </a:t>
            </a:r>
            <a:endParaRPr lang="en-US" sz="2400" dirty="0"/>
          </a:p>
        </p:txBody>
      </p:sp>
      <mc:AlternateContent xmlns:mc="http://schemas.openxmlformats.org/markup-compatibility/2006" xmlns:a14="http://schemas.microsoft.com/office/drawing/2010/main">
        <mc:Choice Requires="a14">
          <p:sp>
            <p:nvSpPr>
              <p:cNvPr id="61" name="TextBox 60"/>
              <p:cNvSpPr txBox="1"/>
              <p:nvPr/>
            </p:nvSpPr>
            <p:spPr>
              <a:xfrm>
                <a:off x="6617064" y="3816744"/>
                <a:ext cx="5239696" cy="3223575"/>
              </a:xfrm>
              <a:prstGeom prst="rect">
                <a:avLst/>
              </a:prstGeom>
              <a:noFill/>
            </p:spPr>
            <p:txBody>
              <a:bodyPr wrap="square" rtlCol="0">
                <a:spAutoFit/>
              </a:bodyPr>
              <a:lstStyle/>
              <a:p>
                <a:r>
                  <a:rPr lang="bn-IN" sz="2400" dirty="0" smtClean="0"/>
                  <a:t>উদ্দীপক হতে, উত্তল পৃষ্ঠের জন্য, </a:t>
                </a:r>
              </a:p>
              <a:p>
                <a:r>
                  <a:rPr lang="bn-IN" sz="2400" dirty="0" smtClean="0"/>
                  <a:t>বক্রতার ব্যাসার্ধ</a:t>
                </a:r>
                <a:r>
                  <a:rPr lang="bn-IN" sz="2800" dirty="0" smtClean="0"/>
                  <a:t>, </a:t>
                </a:r>
                <a14:m>
                  <m:oMath xmlns:m="http://schemas.openxmlformats.org/officeDocument/2006/math">
                    <m:r>
                      <m:rPr>
                        <m:sty m:val="p"/>
                      </m:rPr>
                      <a:rPr lang="en-US" sz="2800" b="0" i="0" dirty="0" smtClean="0">
                        <a:latin typeface="Cambria Math"/>
                      </a:rPr>
                      <m:t>r</m:t>
                    </m:r>
                    <m:r>
                      <a:rPr lang="en-US" sz="2800" b="0" i="0" dirty="0" smtClean="0">
                        <a:latin typeface="Cambria Math"/>
                      </a:rPr>
                      <m:t>=−</m:t>
                    </m:r>
                    <m:r>
                      <a:rPr lang="en-US" sz="2800" b="0" i="0" dirty="0" smtClean="0">
                        <a:latin typeface="Cambria Math"/>
                      </a:rPr>
                      <m:t>4</m:t>
                    </m:r>
                    <m:r>
                      <a:rPr lang="en-US" sz="2800" i="1" dirty="0">
                        <a:latin typeface="Cambria Math"/>
                      </a:rPr>
                      <m:t>𝑐𝑚</m:t>
                    </m:r>
                    <m:r>
                      <a:rPr lang="en-US" sz="2800" i="1" dirty="0">
                        <a:latin typeface="Cambria Math"/>
                      </a:rPr>
                      <m:t> </m:t>
                    </m:r>
                  </m:oMath>
                </a14:m>
                <a:endParaRPr lang="en-US" sz="2800" dirty="0"/>
              </a:p>
              <a:p>
                <a:r>
                  <a:rPr lang="bn-IN" sz="2000" b="1" dirty="0" smtClean="0"/>
                  <a:t>ফোকাস দূরত্ব</a:t>
                </a:r>
                <a:r>
                  <a:rPr lang="bn-IN" sz="2400" b="1" dirty="0" smtClean="0"/>
                  <a:t>, </a:t>
                </a:r>
                <a14:m>
                  <m:oMath xmlns:m="http://schemas.openxmlformats.org/officeDocument/2006/math">
                    <m:r>
                      <a:rPr lang="en-US" sz="2400" b="1" i="1" dirty="0" smtClean="0">
                        <a:latin typeface="Cambria Math"/>
                      </a:rPr>
                      <m:t>𝒇</m:t>
                    </m:r>
                    <m:r>
                      <a:rPr lang="en-US" sz="2400" b="1" i="1" dirty="0" smtClean="0">
                        <a:latin typeface="Cambria Math"/>
                      </a:rPr>
                      <m:t> =</m:t>
                    </m:r>
                    <m:f>
                      <m:fPr>
                        <m:ctrlPr>
                          <a:rPr lang="en-US" sz="2400" b="1" i="1" dirty="0" smtClean="0">
                            <a:latin typeface="Cambria Math"/>
                          </a:rPr>
                        </m:ctrlPr>
                      </m:fPr>
                      <m:num>
                        <m:r>
                          <a:rPr lang="en-US" sz="2400" b="1" i="1" dirty="0" smtClean="0">
                            <a:latin typeface="Cambria Math"/>
                          </a:rPr>
                          <m:t>𝒓</m:t>
                        </m:r>
                      </m:num>
                      <m:den>
                        <m:r>
                          <a:rPr lang="en-US" sz="2400" b="1" i="1" dirty="0" smtClean="0">
                            <a:latin typeface="Cambria Math"/>
                          </a:rPr>
                          <m:t>𝟐</m:t>
                        </m:r>
                      </m:den>
                    </m:f>
                    <m:r>
                      <a:rPr lang="en-US" sz="2400" b="1" i="1" dirty="0" smtClean="0">
                        <a:latin typeface="Cambria Math"/>
                      </a:rPr>
                      <m:t>=</m:t>
                    </m:r>
                    <m:f>
                      <m:fPr>
                        <m:ctrlPr>
                          <a:rPr lang="en-US" sz="2400" b="1" i="1" dirty="0" smtClean="0">
                            <a:latin typeface="Cambria Math"/>
                          </a:rPr>
                        </m:ctrlPr>
                      </m:fPr>
                      <m:num>
                        <m:r>
                          <a:rPr lang="en-US" sz="2400" b="1" i="1" dirty="0" smtClean="0">
                            <a:latin typeface="Cambria Math"/>
                          </a:rPr>
                          <m:t>−</m:t>
                        </m:r>
                        <m:r>
                          <a:rPr lang="en-US" sz="2400" b="1" i="1" dirty="0" smtClean="0">
                            <a:latin typeface="Cambria Math"/>
                          </a:rPr>
                          <m:t>𝟒</m:t>
                        </m:r>
                      </m:num>
                      <m:den>
                        <m:r>
                          <a:rPr lang="en-US" sz="2400" b="1" i="1" dirty="0" smtClean="0">
                            <a:latin typeface="Cambria Math"/>
                          </a:rPr>
                          <m:t>𝟐</m:t>
                        </m:r>
                      </m:den>
                    </m:f>
                    <m:r>
                      <a:rPr lang="en-US" sz="2400" b="1" i="1" dirty="0" smtClean="0">
                        <a:latin typeface="Cambria Math"/>
                      </a:rPr>
                      <m:t>=−</m:t>
                    </m:r>
                    <m:r>
                      <a:rPr lang="en-US" sz="2400" b="1" i="1" dirty="0" smtClean="0">
                        <a:latin typeface="Cambria Math"/>
                      </a:rPr>
                      <m:t>𝟐</m:t>
                    </m:r>
                    <m:r>
                      <a:rPr lang="en-US" sz="2400" b="1" i="1" dirty="0" smtClean="0">
                        <a:latin typeface="Cambria Math"/>
                      </a:rPr>
                      <m:t> </m:t>
                    </m:r>
                    <m:r>
                      <a:rPr lang="en-US" sz="2400" b="1" i="1" dirty="0" smtClean="0">
                        <a:latin typeface="Cambria Math"/>
                      </a:rPr>
                      <m:t>𝒄𝒎</m:t>
                    </m:r>
                    <m:r>
                      <a:rPr lang="en-US" sz="2400" b="1" i="1" dirty="0" smtClean="0">
                        <a:latin typeface="Cambria Math"/>
                      </a:rPr>
                      <m:t> </m:t>
                    </m:r>
                  </m:oMath>
                </a14:m>
                <a:endParaRPr lang="bn-IN" sz="2400" b="1" dirty="0" smtClean="0"/>
              </a:p>
              <a:p>
                <a:r>
                  <a:rPr lang="bn-IN" sz="2400" dirty="0" smtClean="0"/>
                  <a:t>চিত্র হতে, বস্তুটি মেরু থেকে </a:t>
                </a:r>
                <a14:m>
                  <m:oMath xmlns:m="http://schemas.openxmlformats.org/officeDocument/2006/math">
                    <m:r>
                      <a:rPr lang="en-US" sz="2800" b="0" i="1" dirty="0" smtClean="0">
                        <a:latin typeface="Cambria Math"/>
                      </a:rPr>
                      <m:t>3</m:t>
                    </m:r>
                    <m:r>
                      <a:rPr lang="en-US" sz="2800" b="0" i="1" dirty="0" smtClean="0">
                        <a:latin typeface="Cambria Math"/>
                      </a:rPr>
                      <m:t>𝑐𝑚</m:t>
                    </m:r>
                    <m:r>
                      <a:rPr lang="en-US" sz="2800" i="1" dirty="0">
                        <a:latin typeface="Cambria Math"/>
                      </a:rPr>
                      <m:t> </m:t>
                    </m:r>
                  </m:oMath>
                </a14:m>
                <a:endParaRPr lang="en-US" sz="2400" dirty="0" smtClean="0"/>
              </a:p>
              <a:p>
                <a:r>
                  <a:rPr lang="bn-IN" sz="2400" dirty="0" smtClean="0"/>
                  <a:t>দূরে অবস্থিত</a:t>
                </a:r>
                <a:r>
                  <a:rPr lang="bn-IN" sz="2800" dirty="0" smtClean="0"/>
                  <a:t>, </a:t>
                </a:r>
                <a14:m>
                  <m:oMath xmlns:m="http://schemas.openxmlformats.org/officeDocument/2006/math">
                    <m:r>
                      <m:rPr>
                        <m:sty m:val="p"/>
                      </m:rPr>
                      <a:rPr lang="en-US" sz="2800" b="0" i="0" dirty="0" smtClean="0">
                        <a:latin typeface="Cambria Math"/>
                      </a:rPr>
                      <m:t>u</m:t>
                    </m:r>
                    <m:r>
                      <a:rPr lang="en-US" sz="2800" b="0" i="0" dirty="0" smtClean="0">
                        <a:latin typeface="Cambria Math"/>
                      </a:rPr>
                      <m:t>=</m:t>
                    </m:r>
                    <m:r>
                      <a:rPr lang="en-US" sz="2800" b="0" i="0" dirty="0" smtClean="0">
                        <a:latin typeface="Cambria Math"/>
                      </a:rPr>
                      <m:t>3</m:t>
                    </m:r>
                    <m:r>
                      <a:rPr lang="en-US" sz="2800" b="0" i="0" dirty="0" smtClean="0">
                        <a:latin typeface="Cambria Math"/>
                      </a:rPr>
                      <m:t> </m:t>
                    </m:r>
                    <m:r>
                      <a:rPr lang="en-US" sz="2800" i="1" dirty="0">
                        <a:latin typeface="Cambria Math"/>
                      </a:rPr>
                      <m:t>𝑐𝑚</m:t>
                    </m:r>
                    <m:r>
                      <a:rPr lang="en-US" sz="2800" i="1" dirty="0">
                        <a:latin typeface="Cambria Math"/>
                      </a:rPr>
                      <m:t> </m:t>
                    </m:r>
                  </m:oMath>
                </a14:m>
                <a:endParaRPr lang="bn-IN" sz="2800" dirty="0"/>
              </a:p>
              <a:p>
                <a:r>
                  <a:rPr lang="bn-IN" sz="2400" b="0" dirty="0" smtClean="0"/>
                  <a:t>প্রতিবিম্বের</a:t>
                </a:r>
                <a:r>
                  <a:rPr lang="bn-IN" sz="2800" b="0" dirty="0" smtClean="0"/>
                  <a:t>  </a:t>
                </a:r>
                <a14:m>
                  <m:oMath xmlns:m="http://schemas.openxmlformats.org/officeDocument/2006/math">
                    <m:r>
                      <a:rPr lang="en-US" sz="2800" b="0" i="1" smtClean="0">
                        <a:latin typeface="Cambria Math"/>
                      </a:rPr>
                      <m:t>𝑣</m:t>
                    </m:r>
                    <m:r>
                      <a:rPr lang="en-US" sz="2800" b="0" i="1" smtClean="0">
                        <a:latin typeface="Cambria Math"/>
                      </a:rPr>
                      <m:t>=?</m:t>
                    </m:r>
                  </m:oMath>
                </a14:m>
                <a:endParaRPr lang="en-US" sz="2800" dirty="0" smtClean="0"/>
              </a:p>
              <a:p>
                <a:r>
                  <a:rPr lang="bn-IN" sz="2400" dirty="0" smtClean="0"/>
                  <a:t>বিবর্ধন, </a:t>
                </a:r>
                <a14:m>
                  <m:oMath xmlns:m="http://schemas.openxmlformats.org/officeDocument/2006/math">
                    <m:r>
                      <a:rPr lang="en-US" sz="2800" i="1" dirty="0">
                        <a:latin typeface="Cambria Math"/>
                      </a:rPr>
                      <m:t>𝑚</m:t>
                    </m:r>
                    <m:r>
                      <a:rPr lang="en-US" sz="2800" b="0" i="1" dirty="0" smtClean="0">
                        <a:latin typeface="Cambria Math"/>
                      </a:rPr>
                      <m:t>=?</m:t>
                    </m:r>
                    <m:r>
                      <a:rPr lang="en-US" sz="2800" i="1" dirty="0">
                        <a:latin typeface="Cambria Math"/>
                      </a:rPr>
                      <m:t> </m:t>
                    </m:r>
                  </m:oMath>
                </a14:m>
                <a:endParaRPr lang="bn-IN" sz="2800" dirty="0"/>
              </a:p>
            </p:txBody>
          </p:sp>
        </mc:Choice>
        <mc:Fallback xmlns="">
          <p:sp>
            <p:nvSpPr>
              <p:cNvPr id="61" name="TextBox 60"/>
              <p:cNvSpPr txBox="1">
                <a:spLocks noRot="1" noChangeAspect="1" noMove="1" noResize="1" noEditPoints="1" noAdjustHandles="1" noChangeArrowheads="1" noChangeShapeType="1" noTextEdit="1"/>
              </p:cNvSpPr>
              <p:nvPr/>
            </p:nvSpPr>
            <p:spPr>
              <a:xfrm>
                <a:off x="6617064" y="3816744"/>
                <a:ext cx="5239696" cy="3223575"/>
              </a:xfrm>
              <a:prstGeom prst="rect">
                <a:avLst/>
              </a:prstGeom>
              <a:blipFill rotWithShape="1">
                <a:blip r:embed="rId3"/>
                <a:stretch>
                  <a:fillRect l="-1744" t="-1323" b="-2079"/>
                </a:stretch>
              </a:blipFill>
            </p:spPr>
            <p:txBody>
              <a:bodyPr/>
              <a:lstStyle/>
              <a:p>
                <a:r>
                  <a:rPr lang="en-US">
                    <a:noFill/>
                  </a:rPr>
                  <a:t> </a:t>
                </a:r>
              </a:p>
            </p:txBody>
          </p:sp>
        </mc:Fallback>
      </mc:AlternateContent>
    </p:spTree>
    <p:extLst>
      <p:ext uri="{BB962C8B-B14F-4D97-AF65-F5344CB8AC3E}">
        <p14:creationId xmlns:p14="http://schemas.microsoft.com/office/powerpoint/2010/main" val="3531204810"/>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2000"/>
                                        <p:tgtEl>
                                          <p:spTgt spid="9"/>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3000"/>
                            </p:stCondLst>
                            <p:childTnLst>
                              <p:par>
                                <p:cTn id="20" presetID="22" presetClass="entr" presetSubtype="4"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down)">
                                      <p:cBhvr>
                                        <p:cTn id="22" dur="2000"/>
                                        <p:tgtEl>
                                          <p:spTgt spid="23"/>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1000"/>
                                        <p:tgtEl>
                                          <p:spTgt spid="14"/>
                                        </p:tgtEl>
                                      </p:cBhvr>
                                    </p:animEffect>
                                    <p:anim calcmode="lin" valueType="num">
                                      <p:cBhvr>
                                        <p:cTn id="26" dur="1000" fill="hold"/>
                                        <p:tgtEl>
                                          <p:spTgt spid="14"/>
                                        </p:tgtEl>
                                        <p:attrNameLst>
                                          <p:attrName>ppt_x</p:attrName>
                                        </p:attrNameLst>
                                      </p:cBhvr>
                                      <p:tavLst>
                                        <p:tav tm="0">
                                          <p:val>
                                            <p:strVal val="#ppt_x"/>
                                          </p:val>
                                        </p:tav>
                                        <p:tav tm="100000">
                                          <p:val>
                                            <p:strVal val="#ppt_x"/>
                                          </p:val>
                                        </p:tav>
                                      </p:tavLst>
                                    </p:anim>
                                    <p:anim calcmode="lin" valueType="num">
                                      <p:cBhvr>
                                        <p:cTn id="2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left)">
                                      <p:cBhvr>
                                        <p:cTn id="32" dur="20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20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fade">
                                      <p:cBhvr>
                                        <p:cTn id="42" dur="1000"/>
                                        <p:tgtEl>
                                          <p:spTgt spid="43"/>
                                        </p:tgtEl>
                                      </p:cBhvr>
                                    </p:animEffect>
                                    <p:anim calcmode="lin" valueType="num">
                                      <p:cBhvr>
                                        <p:cTn id="43" dur="1000" fill="hold"/>
                                        <p:tgtEl>
                                          <p:spTgt spid="43"/>
                                        </p:tgtEl>
                                        <p:attrNameLst>
                                          <p:attrName>ppt_x</p:attrName>
                                        </p:attrNameLst>
                                      </p:cBhvr>
                                      <p:tavLst>
                                        <p:tav tm="0">
                                          <p:val>
                                            <p:strVal val="#ppt_x"/>
                                          </p:val>
                                        </p:tav>
                                        <p:tav tm="100000">
                                          <p:val>
                                            <p:strVal val="#ppt_x"/>
                                          </p:val>
                                        </p:tav>
                                      </p:tavLst>
                                    </p:anim>
                                    <p:anim calcmode="lin" valueType="num">
                                      <p:cBhvr>
                                        <p:cTn id="44" dur="1000" fill="hold"/>
                                        <p:tgtEl>
                                          <p:spTgt spid="43"/>
                                        </p:tgtEl>
                                        <p:attrNameLst>
                                          <p:attrName>ppt_y</p:attrName>
                                        </p:attrNameLst>
                                      </p:cBhvr>
                                      <p:tavLst>
                                        <p:tav tm="0">
                                          <p:val>
                                            <p:strVal val="#ppt_y+.1"/>
                                          </p:val>
                                        </p:tav>
                                        <p:tav tm="100000">
                                          <p:val>
                                            <p:strVal val="#ppt_y"/>
                                          </p:val>
                                        </p:tav>
                                      </p:tavLst>
                                    </p:anim>
                                  </p:childTnLst>
                                </p:cTn>
                              </p:par>
                            </p:childTnLst>
                          </p:cTn>
                        </p:par>
                        <p:par>
                          <p:cTn id="45" fill="hold">
                            <p:stCondLst>
                              <p:cond delay="1000"/>
                            </p:stCondLst>
                            <p:childTnLst>
                              <p:par>
                                <p:cTn id="46" presetID="22" presetClass="entr" presetSubtype="2" fill="hold" nodeType="after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wipe(right)">
                                      <p:cBhvr>
                                        <p:cTn id="48" dur="2000"/>
                                        <p:tgtEl>
                                          <p:spTgt spid="20"/>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wipe(left)">
                                      <p:cBhvr>
                                        <p:cTn id="53" dur="2000"/>
                                        <p:tgtEl>
                                          <p:spTgt spid="21"/>
                                        </p:tgtEl>
                                      </p:cBhvr>
                                    </p:animEffect>
                                  </p:childTnLst>
                                </p:cTn>
                              </p:par>
                            </p:childTnLst>
                          </p:cTn>
                        </p:par>
                        <p:par>
                          <p:cTn id="54" fill="hold">
                            <p:stCondLst>
                              <p:cond delay="2000"/>
                            </p:stCondLst>
                            <p:childTnLst>
                              <p:par>
                                <p:cTn id="55" presetID="22" presetClass="entr" presetSubtype="8"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left)">
                                      <p:cBhvr>
                                        <p:cTn id="57" dur="2000"/>
                                        <p:tgtEl>
                                          <p:spTgt spid="18"/>
                                        </p:tgtEl>
                                      </p:cBhvr>
                                    </p:animEffect>
                                  </p:childTnLst>
                                </p:cTn>
                              </p:par>
                            </p:childTnLst>
                          </p:cTn>
                        </p:par>
                        <p:par>
                          <p:cTn id="58" fill="hold">
                            <p:stCondLst>
                              <p:cond delay="4000"/>
                            </p:stCondLst>
                            <p:childTnLst>
                              <p:par>
                                <p:cTn id="59" presetID="22" presetClass="entr" presetSubtype="2"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right)">
                                      <p:cBhvr>
                                        <p:cTn id="61" dur="2000"/>
                                        <p:tgtEl>
                                          <p:spTgt spid="19"/>
                                        </p:tgtEl>
                                      </p:cBhvr>
                                    </p:animEffect>
                                  </p:childTnLst>
                                </p:cTn>
                              </p:par>
                              <p:par>
                                <p:cTn id="62" presetID="22" presetClass="entr" presetSubtype="2"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right)">
                                      <p:cBhvr>
                                        <p:cTn id="64" dur="2000"/>
                                        <p:tgtEl>
                                          <p:spTgt spid="22"/>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nodeType="click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down)">
                                      <p:cBhvr>
                                        <p:cTn id="69" dur="2000"/>
                                        <p:tgtEl>
                                          <p:spTgt spid="24"/>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wipe(down)">
                                      <p:cBhvr>
                                        <p:cTn id="74" dur="500"/>
                                        <p:tgtEl>
                                          <p:spTgt spid="44"/>
                                        </p:tgtEl>
                                      </p:cBhvr>
                                    </p:animEffect>
                                  </p:childTnLst>
                                </p:cTn>
                              </p:par>
                              <p:par>
                                <p:cTn id="75" presetID="22" presetClass="entr" presetSubtype="4" fill="hold" grpId="0" nodeType="with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wipe(down)">
                                      <p:cBhvr>
                                        <p:cTn id="77" dur="500"/>
                                        <p:tgtEl>
                                          <p:spTgt spid="45"/>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fade">
                                      <p:cBhvr>
                                        <p:cTn id="80" dur="1000"/>
                                        <p:tgtEl>
                                          <p:spTgt spid="50"/>
                                        </p:tgtEl>
                                      </p:cBhvr>
                                    </p:animEffect>
                                    <p:anim calcmode="lin" valueType="num">
                                      <p:cBhvr>
                                        <p:cTn id="81" dur="1000" fill="hold"/>
                                        <p:tgtEl>
                                          <p:spTgt spid="50"/>
                                        </p:tgtEl>
                                        <p:attrNameLst>
                                          <p:attrName>ppt_x</p:attrName>
                                        </p:attrNameLst>
                                      </p:cBhvr>
                                      <p:tavLst>
                                        <p:tav tm="0">
                                          <p:val>
                                            <p:strVal val="#ppt_x"/>
                                          </p:val>
                                        </p:tav>
                                        <p:tav tm="100000">
                                          <p:val>
                                            <p:strVal val="#ppt_x"/>
                                          </p:val>
                                        </p:tav>
                                      </p:tavLst>
                                    </p:anim>
                                    <p:anim calcmode="lin" valueType="num">
                                      <p:cBhvr>
                                        <p:cTn id="82" dur="1000" fill="hold"/>
                                        <p:tgtEl>
                                          <p:spTgt spid="5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51"/>
                                        </p:tgtEl>
                                        <p:attrNameLst>
                                          <p:attrName>style.visibility</p:attrName>
                                        </p:attrNameLst>
                                      </p:cBhvr>
                                      <p:to>
                                        <p:strVal val="visible"/>
                                      </p:to>
                                    </p:set>
                                    <p:animEffect transition="in" filter="fade">
                                      <p:cBhvr>
                                        <p:cTn id="85" dur="1000"/>
                                        <p:tgtEl>
                                          <p:spTgt spid="51"/>
                                        </p:tgtEl>
                                      </p:cBhvr>
                                    </p:animEffect>
                                    <p:anim calcmode="lin" valueType="num">
                                      <p:cBhvr>
                                        <p:cTn id="86" dur="1000" fill="hold"/>
                                        <p:tgtEl>
                                          <p:spTgt spid="51"/>
                                        </p:tgtEl>
                                        <p:attrNameLst>
                                          <p:attrName>ppt_x</p:attrName>
                                        </p:attrNameLst>
                                      </p:cBhvr>
                                      <p:tavLst>
                                        <p:tav tm="0">
                                          <p:val>
                                            <p:strVal val="#ppt_x"/>
                                          </p:val>
                                        </p:tav>
                                        <p:tav tm="100000">
                                          <p:val>
                                            <p:strVal val="#ppt_x"/>
                                          </p:val>
                                        </p:tav>
                                      </p:tavLst>
                                    </p:anim>
                                    <p:anim calcmode="lin" valueType="num">
                                      <p:cBhvr>
                                        <p:cTn id="87"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nodeType="clickEffect">
                                  <p:stCondLst>
                                    <p:cond delay="0"/>
                                  </p:stCondLst>
                                  <p:childTnLst>
                                    <p:set>
                                      <p:cBhvr>
                                        <p:cTn id="91" dur="1" fill="hold">
                                          <p:stCondLst>
                                            <p:cond delay="0"/>
                                          </p:stCondLst>
                                        </p:cTn>
                                        <p:tgtEl>
                                          <p:spTgt spid="54"/>
                                        </p:tgtEl>
                                        <p:attrNameLst>
                                          <p:attrName>style.visibility</p:attrName>
                                        </p:attrNameLst>
                                      </p:cBhvr>
                                      <p:to>
                                        <p:strVal val="visible"/>
                                      </p:to>
                                    </p:set>
                                    <p:animEffect transition="in" filter="wipe(down)">
                                      <p:cBhvr>
                                        <p:cTn id="92" dur="500"/>
                                        <p:tgtEl>
                                          <p:spTgt spid="54"/>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55"/>
                                        </p:tgtEl>
                                        <p:attrNameLst>
                                          <p:attrName>style.visibility</p:attrName>
                                        </p:attrNameLst>
                                      </p:cBhvr>
                                      <p:to>
                                        <p:strVal val="visible"/>
                                      </p:to>
                                    </p:set>
                                    <p:animEffect transition="in" filter="wipe(down)">
                                      <p:cBhvr>
                                        <p:cTn id="95" dur="500"/>
                                        <p:tgtEl>
                                          <p:spTgt spid="55"/>
                                        </p:tgtEl>
                                      </p:cBhvr>
                                    </p:animEffect>
                                  </p:childTnLst>
                                </p:cTn>
                              </p:par>
                            </p:childTnLst>
                          </p:cTn>
                        </p:par>
                      </p:childTnLst>
                    </p:cTn>
                  </p:par>
                  <p:par>
                    <p:cTn id="96" fill="hold">
                      <p:stCondLst>
                        <p:cond delay="indefinite"/>
                      </p:stCondLst>
                      <p:childTnLst>
                        <p:par>
                          <p:cTn id="97" fill="hold">
                            <p:stCondLst>
                              <p:cond delay="0"/>
                            </p:stCondLst>
                            <p:childTnLst>
                              <p:par>
                                <p:cTn id="98" presetID="42" presetClass="entr" presetSubtype="0" fill="hold" grpId="0" nodeType="clickEffect">
                                  <p:stCondLst>
                                    <p:cond delay="0"/>
                                  </p:stCondLst>
                                  <p:childTnLst>
                                    <p:set>
                                      <p:cBhvr>
                                        <p:cTn id="99" dur="1" fill="hold">
                                          <p:stCondLst>
                                            <p:cond delay="0"/>
                                          </p:stCondLst>
                                        </p:cTn>
                                        <p:tgtEl>
                                          <p:spTgt spid="60"/>
                                        </p:tgtEl>
                                        <p:attrNameLst>
                                          <p:attrName>style.visibility</p:attrName>
                                        </p:attrNameLst>
                                      </p:cBhvr>
                                      <p:to>
                                        <p:strVal val="visible"/>
                                      </p:to>
                                    </p:set>
                                    <p:animEffect transition="in" filter="fade">
                                      <p:cBhvr>
                                        <p:cTn id="100" dur="1000"/>
                                        <p:tgtEl>
                                          <p:spTgt spid="60"/>
                                        </p:tgtEl>
                                      </p:cBhvr>
                                    </p:animEffect>
                                    <p:anim calcmode="lin" valueType="num">
                                      <p:cBhvr>
                                        <p:cTn id="101" dur="1000" fill="hold"/>
                                        <p:tgtEl>
                                          <p:spTgt spid="60"/>
                                        </p:tgtEl>
                                        <p:attrNameLst>
                                          <p:attrName>ppt_x</p:attrName>
                                        </p:attrNameLst>
                                      </p:cBhvr>
                                      <p:tavLst>
                                        <p:tav tm="0">
                                          <p:val>
                                            <p:strVal val="#ppt_x"/>
                                          </p:val>
                                        </p:tav>
                                        <p:tav tm="100000">
                                          <p:val>
                                            <p:strVal val="#ppt_x"/>
                                          </p:val>
                                        </p:tav>
                                      </p:tavLst>
                                    </p:anim>
                                    <p:anim calcmode="lin" valueType="num">
                                      <p:cBhvr>
                                        <p:cTn id="102"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42" presetClass="entr" presetSubtype="0" fill="hold" grpId="0" nodeType="click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fade">
                                      <p:cBhvr>
                                        <p:cTn id="107" dur="1000"/>
                                        <p:tgtEl>
                                          <p:spTgt spid="61"/>
                                        </p:tgtEl>
                                      </p:cBhvr>
                                    </p:animEffect>
                                    <p:anim calcmode="lin" valueType="num">
                                      <p:cBhvr>
                                        <p:cTn id="108" dur="1000" fill="hold"/>
                                        <p:tgtEl>
                                          <p:spTgt spid="61"/>
                                        </p:tgtEl>
                                        <p:attrNameLst>
                                          <p:attrName>ppt_x</p:attrName>
                                        </p:attrNameLst>
                                      </p:cBhvr>
                                      <p:tavLst>
                                        <p:tav tm="0">
                                          <p:val>
                                            <p:strVal val="#ppt_x"/>
                                          </p:val>
                                        </p:tav>
                                        <p:tav tm="100000">
                                          <p:val>
                                            <p:strVal val="#ppt_x"/>
                                          </p:val>
                                        </p:tav>
                                      </p:tavLst>
                                    </p:anim>
                                    <p:anim calcmode="lin" valueType="num">
                                      <p:cBhvr>
                                        <p:cTn id="109"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25" grpId="0"/>
      <p:bldP spid="43" grpId="0"/>
      <p:bldP spid="44" grpId="0"/>
      <p:bldP spid="45" grpId="0"/>
      <p:bldP spid="50" grpId="0"/>
      <p:bldP spid="51" grpId="0"/>
      <p:bldP spid="55" grpId="0"/>
      <p:bldP spid="60" grpId="0"/>
      <p:bldP spid="6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p:cNvSpPr/>
              <p:nvPr/>
            </p:nvSpPr>
            <p:spPr>
              <a:xfrm>
                <a:off x="377373" y="904"/>
                <a:ext cx="5080000" cy="3251531"/>
              </a:xfrm>
              <a:prstGeom prst="rect">
                <a:avLst/>
              </a:prstGeom>
            </p:spPr>
            <p:txBody>
              <a:bodyPr wrap="square">
                <a:spAutoFit/>
              </a:bodyPr>
              <a:lstStyle/>
              <a:p>
                <a:r>
                  <a:rPr lang="bn-IN" sz="2400" dirty="0" smtClean="0"/>
                  <a:t>আমরা জানি</a:t>
                </a:r>
                <a:r>
                  <a:rPr lang="bn-IN" sz="2800" dirty="0"/>
                  <a:t>, </a:t>
                </a:r>
                <a14:m>
                  <m:oMath xmlns:m="http://schemas.openxmlformats.org/officeDocument/2006/math">
                    <m:f>
                      <m:fPr>
                        <m:ctrlPr>
                          <a:rPr lang="bn-IN" sz="2800" i="1">
                            <a:latin typeface="Cambria Math"/>
                          </a:rPr>
                        </m:ctrlPr>
                      </m:fPr>
                      <m:num>
                        <m:r>
                          <a:rPr lang="en-US" sz="2800" i="1">
                            <a:latin typeface="Cambria Math"/>
                          </a:rPr>
                          <m:t>1</m:t>
                        </m:r>
                      </m:num>
                      <m:den>
                        <m:r>
                          <a:rPr lang="en-US" sz="2800" i="1">
                            <a:latin typeface="Cambria Math"/>
                          </a:rPr>
                          <m:t>𝑣</m:t>
                        </m:r>
                      </m:den>
                    </m:f>
                    <m:r>
                      <a:rPr lang="en-US" sz="2800" i="1">
                        <a:latin typeface="Cambria Math"/>
                      </a:rPr>
                      <m:t>+</m:t>
                    </m:r>
                    <m:f>
                      <m:fPr>
                        <m:ctrlPr>
                          <a:rPr lang="en-US" sz="2800" i="1">
                            <a:latin typeface="Cambria Math"/>
                          </a:rPr>
                        </m:ctrlPr>
                      </m:fPr>
                      <m:num>
                        <m:r>
                          <a:rPr lang="en-US" sz="2800" i="1">
                            <a:latin typeface="Cambria Math"/>
                          </a:rPr>
                          <m:t>1</m:t>
                        </m:r>
                      </m:num>
                      <m:den>
                        <m:r>
                          <a:rPr lang="en-US" sz="2800" i="1">
                            <a:latin typeface="Cambria Math"/>
                          </a:rPr>
                          <m:t>𝑢</m:t>
                        </m:r>
                      </m:den>
                    </m:f>
                    <m:r>
                      <a:rPr lang="en-US" sz="2800" i="1">
                        <a:latin typeface="Cambria Math"/>
                      </a:rPr>
                      <m:t>=</m:t>
                    </m:r>
                    <m:f>
                      <m:fPr>
                        <m:ctrlPr>
                          <a:rPr lang="en-US" sz="2800" i="1">
                            <a:latin typeface="Cambria Math"/>
                          </a:rPr>
                        </m:ctrlPr>
                      </m:fPr>
                      <m:num>
                        <m:r>
                          <a:rPr lang="en-US" sz="2800" i="1">
                            <a:latin typeface="Cambria Math"/>
                          </a:rPr>
                          <m:t>1</m:t>
                        </m:r>
                      </m:num>
                      <m:den>
                        <m:r>
                          <a:rPr lang="en-US" sz="2800" i="1">
                            <a:latin typeface="Cambria Math"/>
                          </a:rPr>
                          <m:t>𝑓</m:t>
                        </m:r>
                      </m:den>
                    </m:f>
                  </m:oMath>
                </a14:m>
                <a:endParaRPr lang="en-US" sz="2800" dirty="0"/>
              </a:p>
              <a:p>
                <a:r>
                  <a:rPr lang="en-US" sz="2800" dirty="0"/>
                  <a:t>	</a:t>
                </a:r>
                <a:r>
                  <a:rPr lang="bn-IN" sz="2800" dirty="0"/>
                  <a:t>বা, </a:t>
                </a:r>
                <a14:m>
                  <m:oMath xmlns:m="http://schemas.openxmlformats.org/officeDocument/2006/math">
                    <m:f>
                      <m:fPr>
                        <m:ctrlPr>
                          <a:rPr lang="bn-IN" sz="2800" i="1">
                            <a:latin typeface="Cambria Math"/>
                          </a:rPr>
                        </m:ctrlPr>
                      </m:fPr>
                      <m:num>
                        <m:r>
                          <a:rPr lang="en-US" sz="2800" i="1">
                            <a:latin typeface="Cambria Math"/>
                          </a:rPr>
                          <m:t>1</m:t>
                        </m:r>
                      </m:num>
                      <m:den>
                        <m:r>
                          <a:rPr lang="en-US" sz="2800" i="1">
                            <a:latin typeface="Cambria Math"/>
                          </a:rPr>
                          <m:t>𝑣</m:t>
                        </m:r>
                      </m:den>
                    </m:f>
                    <m:r>
                      <a:rPr lang="en-US" sz="2800" i="1">
                        <a:latin typeface="Cambria Math"/>
                      </a:rPr>
                      <m:t>=</m:t>
                    </m:r>
                    <m:f>
                      <m:fPr>
                        <m:ctrlPr>
                          <a:rPr lang="en-US" sz="2800" i="1">
                            <a:latin typeface="Cambria Math"/>
                          </a:rPr>
                        </m:ctrlPr>
                      </m:fPr>
                      <m:num>
                        <m:r>
                          <a:rPr lang="en-US" sz="2800" i="1">
                            <a:latin typeface="Cambria Math"/>
                          </a:rPr>
                          <m:t>1</m:t>
                        </m:r>
                      </m:num>
                      <m:den>
                        <m:r>
                          <a:rPr lang="en-US" sz="2800" i="1">
                            <a:latin typeface="Cambria Math"/>
                          </a:rPr>
                          <m:t>𝑓</m:t>
                        </m:r>
                      </m:den>
                    </m:f>
                    <m:r>
                      <a:rPr lang="en-US" sz="2800" i="1">
                        <a:latin typeface="Cambria Math"/>
                      </a:rPr>
                      <m:t>−</m:t>
                    </m:r>
                    <m:f>
                      <m:fPr>
                        <m:ctrlPr>
                          <a:rPr lang="en-US" sz="2800" i="1">
                            <a:latin typeface="Cambria Math"/>
                          </a:rPr>
                        </m:ctrlPr>
                      </m:fPr>
                      <m:num>
                        <m:r>
                          <a:rPr lang="en-US" sz="2800" i="1">
                            <a:latin typeface="Cambria Math"/>
                          </a:rPr>
                          <m:t>1</m:t>
                        </m:r>
                      </m:num>
                      <m:den>
                        <m:r>
                          <a:rPr lang="en-US" sz="2800" i="1">
                            <a:latin typeface="Cambria Math"/>
                          </a:rPr>
                          <m:t>𝑢</m:t>
                        </m:r>
                      </m:den>
                    </m:f>
                  </m:oMath>
                </a14:m>
                <a:endParaRPr lang="en-US" sz="2800" dirty="0"/>
              </a:p>
              <a:p>
                <a:r>
                  <a:rPr lang="en-US" sz="2800" dirty="0"/>
                  <a:t>	</a:t>
                </a:r>
                <a:r>
                  <a:rPr lang="bn-IN" sz="2800" dirty="0"/>
                  <a:t>বা, </a:t>
                </a:r>
                <a14:m>
                  <m:oMath xmlns:m="http://schemas.openxmlformats.org/officeDocument/2006/math">
                    <m:f>
                      <m:fPr>
                        <m:ctrlPr>
                          <a:rPr lang="bn-IN" sz="2800" i="1">
                            <a:latin typeface="Cambria Math"/>
                          </a:rPr>
                        </m:ctrlPr>
                      </m:fPr>
                      <m:num>
                        <m:r>
                          <a:rPr lang="en-US" sz="2800" i="1">
                            <a:latin typeface="Cambria Math"/>
                          </a:rPr>
                          <m:t>1</m:t>
                        </m:r>
                      </m:num>
                      <m:den>
                        <m:r>
                          <a:rPr lang="en-US" sz="2800" i="1">
                            <a:latin typeface="Cambria Math"/>
                          </a:rPr>
                          <m:t>𝑣</m:t>
                        </m:r>
                      </m:den>
                    </m:f>
                    <m:r>
                      <a:rPr lang="en-US" sz="2800" i="1">
                        <a:latin typeface="Cambria Math"/>
                      </a:rPr>
                      <m:t>=</m:t>
                    </m:r>
                    <m:f>
                      <m:fPr>
                        <m:ctrlPr>
                          <a:rPr lang="en-US" sz="2800" i="1">
                            <a:latin typeface="Cambria Math"/>
                          </a:rPr>
                        </m:ctrlPr>
                      </m:fPr>
                      <m:num>
                        <m:r>
                          <a:rPr lang="en-US" sz="2800" i="1">
                            <a:latin typeface="Cambria Math"/>
                          </a:rPr>
                          <m:t>1</m:t>
                        </m:r>
                      </m:num>
                      <m:den>
                        <m:r>
                          <a:rPr lang="bn-IN" sz="2800" b="0" i="1" smtClean="0">
                            <a:latin typeface="Cambria Math"/>
                          </a:rPr>
                          <m:t>−</m:t>
                        </m:r>
                        <m:r>
                          <a:rPr lang="en-US" sz="2800" i="1">
                            <a:latin typeface="Cambria Math"/>
                          </a:rPr>
                          <m:t>2</m:t>
                        </m:r>
                      </m:den>
                    </m:f>
                    <m:r>
                      <a:rPr lang="en-US" sz="2800" i="1">
                        <a:latin typeface="Cambria Math"/>
                      </a:rPr>
                      <m:t>−</m:t>
                    </m:r>
                    <m:f>
                      <m:fPr>
                        <m:ctrlPr>
                          <a:rPr lang="en-US" sz="2800" i="1">
                            <a:latin typeface="Cambria Math"/>
                          </a:rPr>
                        </m:ctrlPr>
                      </m:fPr>
                      <m:num>
                        <m:r>
                          <a:rPr lang="en-US" sz="2800" i="1">
                            <a:latin typeface="Cambria Math"/>
                          </a:rPr>
                          <m:t>1</m:t>
                        </m:r>
                      </m:num>
                      <m:den>
                        <m:r>
                          <a:rPr lang="en-US" sz="2800" i="1">
                            <a:latin typeface="Cambria Math"/>
                          </a:rPr>
                          <m:t>3</m:t>
                        </m:r>
                      </m:den>
                    </m:f>
                  </m:oMath>
                </a14:m>
                <a:endParaRPr lang="bn-IN" sz="2800" dirty="0"/>
              </a:p>
              <a:p>
                <a:r>
                  <a:rPr lang="en-US" sz="2800" dirty="0"/>
                  <a:t>	</a:t>
                </a:r>
                <a:r>
                  <a:rPr lang="bn-IN" sz="2800" dirty="0"/>
                  <a:t>বা, </a:t>
                </a:r>
                <a14:m>
                  <m:oMath xmlns:m="http://schemas.openxmlformats.org/officeDocument/2006/math">
                    <m:f>
                      <m:fPr>
                        <m:ctrlPr>
                          <a:rPr lang="bn-IN" sz="2800" i="1">
                            <a:latin typeface="Cambria Math"/>
                          </a:rPr>
                        </m:ctrlPr>
                      </m:fPr>
                      <m:num>
                        <m:r>
                          <a:rPr lang="en-US" sz="2800" i="1">
                            <a:latin typeface="Cambria Math"/>
                          </a:rPr>
                          <m:t>1</m:t>
                        </m:r>
                      </m:num>
                      <m:den>
                        <m:r>
                          <a:rPr lang="en-US" sz="2800" i="1">
                            <a:latin typeface="Cambria Math"/>
                          </a:rPr>
                          <m:t>𝑣</m:t>
                        </m:r>
                      </m:den>
                    </m:f>
                    <m:r>
                      <a:rPr lang="en-US" sz="2800" i="1">
                        <a:latin typeface="Cambria Math"/>
                      </a:rPr>
                      <m:t>=</m:t>
                    </m:r>
                    <m:r>
                      <a:rPr lang="en-US" sz="2800" b="0" i="1" smtClean="0">
                        <a:latin typeface="Cambria Math"/>
                      </a:rPr>
                      <m:t>−</m:t>
                    </m:r>
                    <m:f>
                      <m:fPr>
                        <m:ctrlPr>
                          <a:rPr lang="en-US" sz="2800" i="1">
                            <a:latin typeface="Cambria Math"/>
                          </a:rPr>
                        </m:ctrlPr>
                      </m:fPr>
                      <m:num>
                        <m:r>
                          <a:rPr lang="en-US" sz="2800" b="0" i="1" smtClean="0">
                            <a:latin typeface="Cambria Math"/>
                          </a:rPr>
                          <m:t>5</m:t>
                        </m:r>
                      </m:num>
                      <m:den>
                        <m:r>
                          <a:rPr lang="en-US" sz="2800" i="1">
                            <a:latin typeface="Cambria Math"/>
                          </a:rPr>
                          <m:t>6</m:t>
                        </m:r>
                      </m:den>
                    </m:f>
                  </m:oMath>
                </a14:m>
                <a:endParaRPr lang="bn-IN" sz="2800" dirty="0"/>
              </a:p>
              <a:p>
                <a:r>
                  <a:rPr lang="en-US" sz="2800" dirty="0"/>
                  <a:t>	</a:t>
                </a:r>
                <a:r>
                  <a:rPr lang="bn-IN" sz="2800" dirty="0"/>
                  <a:t>বা, </a:t>
                </a:r>
                <a14:m>
                  <m:oMath xmlns:m="http://schemas.openxmlformats.org/officeDocument/2006/math">
                    <m:r>
                      <a:rPr lang="en-US" sz="2800" i="1">
                        <a:latin typeface="Cambria Math"/>
                      </a:rPr>
                      <m:t>𝑣</m:t>
                    </m:r>
                    <m:r>
                      <a:rPr lang="en-US" sz="2800" i="1">
                        <a:latin typeface="Cambria Math"/>
                      </a:rPr>
                      <m:t>=−</m:t>
                    </m:r>
                    <m:f>
                      <m:fPr>
                        <m:ctrlPr>
                          <a:rPr lang="en-US" sz="2800" i="1">
                            <a:latin typeface="Cambria Math"/>
                          </a:rPr>
                        </m:ctrlPr>
                      </m:fPr>
                      <m:num>
                        <m:r>
                          <a:rPr lang="en-US" sz="2800" b="0" i="1" smtClean="0">
                            <a:latin typeface="Cambria Math"/>
                          </a:rPr>
                          <m:t>6</m:t>
                        </m:r>
                      </m:num>
                      <m:den>
                        <m:r>
                          <a:rPr lang="en-US" sz="2800" b="0" i="1" smtClean="0">
                            <a:latin typeface="Cambria Math"/>
                          </a:rPr>
                          <m:t>5</m:t>
                        </m:r>
                      </m:den>
                    </m:f>
                    <m:r>
                      <a:rPr lang="en-US" sz="2800" b="0" i="1" smtClean="0">
                        <a:latin typeface="Cambria Math"/>
                      </a:rPr>
                      <m:t>=−</m:t>
                    </m:r>
                    <m:r>
                      <a:rPr lang="en-US" sz="2800" b="0" i="1" smtClean="0">
                        <a:latin typeface="Cambria Math"/>
                      </a:rPr>
                      <m:t>1</m:t>
                    </m:r>
                    <m:r>
                      <a:rPr lang="en-US" sz="2800" b="0" i="1" smtClean="0">
                        <a:latin typeface="Cambria Math"/>
                      </a:rPr>
                      <m:t>.</m:t>
                    </m:r>
                    <m:r>
                      <a:rPr lang="en-US" sz="2800" b="0" i="1" smtClean="0">
                        <a:latin typeface="Cambria Math"/>
                      </a:rPr>
                      <m:t>2</m:t>
                    </m:r>
                    <m:r>
                      <a:rPr lang="en-US" sz="2800" i="1">
                        <a:latin typeface="Cambria Math"/>
                      </a:rPr>
                      <m:t>𝑐𝑚</m:t>
                    </m:r>
                  </m:oMath>
                </a14:m>
                <a:endParaRPr lang="en-US" sz="2800" dirty="0"/>
              </a:p>
            </p:txBody>
          </p:sp>
        </mc:Choice>
        <mc:Fallback xmlns="">
          <p:sp>
            <p:nvSpPr>
              <p:cNvPr id="3" name="Rectangle 2"/>
              <p:cNvSpPr>
                <a:spLocks noRot="1" noChangeAspect="1" noMove="1" noResize="1" noEditPoints="1" noAdjustHandles="1" noChangeArrowheads="1" noChangeShapeType="1" noTextEdit="1"/>
              </p:cNvSpPr>
              <p:nvPr/>
            </p:nvSpPr>
            <p:spPr>
              <a:xfrm>
                <a:off x="377373" y="904"/>
                <a:ext cx="5080000" cy="3251531"/>
              </a:xfrm>
              <a:prstGeom prst="rect">
                <a:avLst/>
              </a:prstGeom>
              <a:blipFill rotWithShape="1">
                <a:blip r:embed="rId2"/>
                <a:stretch>
                  <a:fillRect l="-2521" b="-1498"/>
                </a:stretch>
              </a:blipFill>
            </p:spPr>
            <p:txBody>
              <a:bodyPr/>
              <a:lstStyle/>
              <a:p>
                <a:r>
                  <a:rPr lang="en-US">
                    <a:noFill/>
                  </a:rPr>
                  <a:t> </a:t>
                </a:r>
              </a:p>
            </p:txBody>
          </p:sp>
        </mc:Fallback>
      </mc:AlternateContent>
      <p:cxnSp>
        <p:nvCxnSpPr>
          <p:cNvPr id="5" name="Straight Connector 4"/>
          <p:cNvCxnSpPr/>
          <p:nvPr/>
        </p:nvCxnSpPr>
        <p:spPr>
          <a:xfrm>
            <a:off x="6400800" y="721654"/>
            <a:ext cx="0" cy="5127603"/>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0" y="3252435"/>
            <a:ext cx="6382694" cy="1200329"/>
          </a:xfrm>
          <a:prstGeom prst="rect">
            <a:avLst/>
          </a:prstGeom>
          <a:noFill/>
        </p:spPr>
        <p:txBody>
          <a:bodyPr wrap="square" rtlCol="0">
            <a:spAutoFit/>
          </a:bodyPr>
          <a:lstStyle/>
          <a:p>
            <a:r>
              <a:rPr lang="bn-IN" sz="2400" dirty="0" smtClean="0"/>
              <a:t>যেহেতু প্রতিবিম্বের দূরত্ব ঋণাত্মক সেহতু এর প্রকৃতি</a:t>
            </a:r>
            <a:r>
              <a:rPr lang="en-US" sz="2400" dirty="0" smtClean="0"/>
              <a:t> </a:t>
            </a:r>
            <a:r>
              <a:rPr lang="bn-IN" sz="2400" dirty="0" smtClean="0"/>
              <a:t>হবে “</a:t>
            </a:r>
            <a:r>
              <a:rPr lang="bn-IN" sz="2400" b="1" dirty="0" smtClean="0"/>
              <a:t>অবাস্তব</a:t>
            </a:r>
            <a:r>
              <a:rPr lang="bn-IN" sz="2400" dirty="0" smtClean="0"/>
              <a:t>”।</a:t>
            </a:r>
            <a:r>
              <a:rPr lang="en-US" sz="2400" dirty="0" smtClean="0"/>
              <a:t> </a:t>
            </a:r>
            <a:r>
              <a:rPr lang="bn-IN" sz="2400" dirty="0" smtClean="0"/>
              <a:t>যেই পাশে পেন্সিল প্রতিবিম্ব  তার বিপরীত পাশে।</a:t>
            </a:r>
            <a:endParaRPr lang="en-US" sz="2400" dirty="0"/>
          </a:p>
        </p:txBody>
      </p:sp>
      <mc:AlternateContent xmlns:mc="http://schemas.openxmlformats.org/markup-compatibility/2006" xmlns:a14="http://schemas.microsoft.com/office/drawing/2010/main">
        <mc:Choice Requires="a14">
          <p:sp>
            <p:nvSpPr>
              <p:cNvPr id="4" name="Rectangle 3"/>
              <p:cNvSpPr/>
              <p:nvPr/>
            </p:nvSpPr>
            <p:spPr>
              <a:xfrm>
                <a:off x="18105" y="4479625"/>
                <a:ext cx="6527837" cy="2463303"/>
              </a:xfrm>
              <a:prstGeom prst="rect">
                <a:avLst/>
              </a:prstGeom>
            </p:spPr>
            <p:txBody>
              <a:bodyPr wrap="square">
                <a:spAutoFit/>
              </a:bodyPr>
              <a:lstStyle/>
              <a:p>
                <a:r>
                  <a:rPr lang="bn-IN" sz="2400" dirty="0" smtClean="0"/>
                  <a:t>আবার, </a:t>
                </a:r>
                <a:r>
                  <a:rPr lang="bn-IN" sz="2400" b="1" dirty="0" smtClean="0"/>
                  <a:t>বিবর্ধন,</a:t>
                </a:r>
                <a:endParaRPr lang="en-US" sz="2400" b="1" dirty="0"/>
              </a:p>
              <a:p>
                <a:r>
                  <a:rPr lang="en-US" sz="2400" dirty="0"/>
                  <a:t>	</a:t>
                </a:r>
                <a:r>
                  <a:rPr lang="bn-IN" sz="2400" dirty="0"/>
                  <a:t> </a:t>
                </a:r>
                <a14:m>
                  <m:oMath xmlns:m="http://schemas.openxmlformats.org/officeDocument/2006/math">
                    <m:r>
                      <a:rPr lang="en-US" sz="2400" i="1" dirty="0">
                        <a:latin typeface="Cambria Math"/>
                      </a:rPr>
                      <m:t>𝑚</m:t>
                    </m:r>
                    <m:r>
                      <a:rPr lang="en-US" sz="2400" i="1" dirty="0">
                        <a:latin typeface="Cambria Math"/>
                      </a:rPr>
                      <m:t>=−</m:t>
                    </m:r>
                    <m:f>
                      <m:fPr>
                        <m:ctrlPr>
                          <a:rPr lang="en-US" sz="2400" i="1" dirty="0">
                            <a:latin typeface="Cambria Math"/>
                          </a:rPr>
                        </m:ctrlPr>
                      </m:fPr>
                      <m:num>
                        <m:r>
                          <a:rPr lang="en-US" sz="2400" i="1" dirty="0" smtClean="0">
                            <a:latin typeface="Cambria Math"/>
                          </a:rPr>
                          <m:t>𝑣</m:t>
                        </m:r>
                      </m:num>
                      <m:den>
                        <m:r>
                          <a:rPr lang="en-US" sz="2400" i="1" dirty="0">
                            <a:latin typeface="Cambria Math"/>
                          </a:rPr>
                          <m:t>𝑢</m:t>
                        </m:r>
                      </m:den>
                    </m:f>
                    <m:r>
                      <a:rPr lang="en-US" sz="2400" i="1" dirty="0">
                        <a:latin typeface="Cambria Math"/>
                      </a:rPr>
                      <m:t>=</m:t>
                    </m:r>
                    <m:r>
                      <a:rPr lang="bn-IN" sz="2400" b="0" i="1" dirty="0" smtClean="0">
                        <a:latin typeface="Cambria Math"/>
                      </a:rPr>
                      <m:t>−</m:t>
                    </m:r>
                    <m:f>
                      <m:fPr>
                        <m:ctrlPr>
                          <a:rPr lang="en-US" sz="2400" i="1" dirty="0">
                            <a:latin typeface="Cambria Math"/>
                          </a:rPr>
                        </m:ctrlPr>
                      </m:fPr>
                      <m:num>
                        <m:r>
                          <a:rPr lang="en-US" sz="2400" b="0" i="1" dirty="0" smtClean="0">
                            <a:latin typeface="Cambria Math"/>
                          </a:rPr>
                          <m:t>−</m:t>
                        </m:r>
                        <m:r>
                          <a:rPr lang="en-US" sz="2400" b="0" i="1" dirty="0" smtClean="0">
                            <a:latin typeface="Cambria Math"/>
                          </a:rPr>
                          <m:t>1</m:t>
                        </m:r>
                        <m:r>
                          <a:rPr lang="en-US" sz="2400" b="0" i="1" dirty="0" smtClean="0">
                            <a:latin typeface="Cambria Math"/>
                          </a:rPr>
                          <m:t>.</m:t>
                        </m:r>
                        <m:r>
                          <a:rPr lang="en-US" sz="2400" b="0" i="1" dirty="0" smtClean="0">
                            <a:latin typeface="Cambria Math"/>
                          </a:rPr>
                          <m:t>2</m:t>
                        </m:r>
                      </m:num>
                      <m:den>
                        <m:r>
                          <a:rPr lang="en-US" sz="2400" i="1" dirty="0">
                            <a:latin typeface="Cambria Math"/>
                          </a:rPr>
                          <m:t>3</m:t>
                        </m:r>
                      </m:den>
                    </m:f>
                    <m:r>
                      <a:rPr lang="en-US" sz="2400" i="1" dirty="0">
                        <a:latin typeface="Cambria Math"/>
                      </a:rPr>
                      <m:t>=</m:t>
                    </m:r>
                    <m:r>
                      <a:rPr lang="en-US" sz="2400" b="0" i="1" dirty="0" smtClean="0">
                        <a:latin typeface="Cambria Math"/>
                      </a:rPr>
                      <m:t>0</m:t>
                    </m:r>
                    <m:r>
                      <a:rPr lang="en-US" sz="2400" b="0" i="1" dirty="0" smtClean="0">
                        <a:latin typeface="Cambria Math"/>
                      </a:rPr>
                      <m:t>.</m:t>
                    </m:r>
                    <m:r>
                      <a:rPr lang="en-US" sz="2400" b="0" i="1" dirty="0" smtClean="0">
                        <a:latin typeface="Cambria Math"/>
                      </a:rPr>
                      <m:t>4</m:t>
                    </m:r>
                    <m:r>
                      <a:rPr lang="en-US" sz="2400" b="0" i="1" dirty="0" smtClean="0">
                        <a:latin typeface="Cambria Math"/>
                      </a:rPr>
                      <m:t>𝑐𝑚</m:t>
                    </m:r>
                    <m:r>
                      <a:rPr lang="en-US" sz="2400" b="0" i="1" dirty="0">
                        <a:latin typeface="Cambria Math"/>
                      </a:rPr>
                      <m:t> </m:t>
                    </m:r>
                  </m:oMath>
                </a14:m>
                <a:endParaRPr lang="bn-IN" sz="2400" dirty="0" smtClean="0"/>
              </a:p>
              <a:p>
                <a:r>
                  <a:rPr lang="bn-IN" sz="2400" dirty="0" smtClean="0"/>
                  <a:t>যেহেতু </a:t>
                </a:r>
                <a:r>
                  <a:rPr lang="en-US" sz="2400" dirty="0" smtClean="0"/>
                  <a:t>m </a:t>
                </a:r>
                <a:r>
                  <a:rPr lang="bn-IN" sz="2400" dirty="0" smtClean="0"/>
                  <a:t>এর মান ধণাত্মক সেহেতু প্রতিবিম্ব হবে  </a:t>
                </a:r>
                <a:r>
                  <a:rPr lang="bn-IN" sz="2400" b="1" dirty="0" smtClean="0"/>
                  <a:t>সোজা</a:t>
                </a:r>
                <a:r>
                  <a:rPr lang="bn-IN" sz="2400" dirty="0" smtClean="0"/>
                  <a:t>।</a:t>
                </a:r>
                <a:endParaRPr lang="en-US" sz="2400" dirty="0"/>
              </a:p>
              <a:p>
                <a:r>
                  <a:rPr lang="bn-IN" sz="2400" dirty="0" smtClean="0"/>
                  <a:t>প্রতিবিম্বের মান </a:t>
                </a:r>
                <a14:m>
                  <m:oMath xmlns:m="http://schemas.openxmlformats.org/officeDocument/2006/math">
                    <m:d>
                      <m:dPr>
                        <m:begChr m:val="|"/>
                        <m:endChr m:val="|"/>
                        <m:ctrlPr>
                          <a:rPr lang="en-US" sz="2400" i="1" dirty="0" smtClean="0">
                            <a:latin typeface="Cambria Math"/>
                          </a:rPr>
                        </m:ctrlPr>
                      </m:dPr>
                      <m:e>
                        <m:r>
                          <a:rPr lang="en-US" sz="2400" b="0" i="1" dirty="0" smtClean="0">
                            <a:latin typeface="Cambria Math"/>
                          </a:rPr>
                          <m:t>𝑚</m:t>
                        </m:r>
                      </m:e>
                    </m:d>
                    <m:r>
                      <a:rPr lang="bn-IN" sz="2400" b="1" i="1" dirty="0" smtClean="0">
                        <a:latin typeface="Cambria Math"/>
                      </a:rPr>
                      <m:t>&lt;</m:t>
                    </m:r>
                    <m:r>
                      <a:rPr lang="en-US" sz="2400" b="0" i="1" dirty="0" smtClean="0">
                        <a:latin typeface="Cambria Math"/>
                        <a:ea typeface="Cambria Math"/>
                      </a:rPr>
                      <m:t>1</m:t>
                    </m:r>
                  </m:oMath>
                </a14:m>
                <a:r>
                  <a:rPr lang="en-US" sz="2400" dirty="0" smtClean="0"/>
                  <a:t> </a:t>
                </a:r>
                <a:r>
                  <a:rPr lang="bn-IN" sz="2400" dirty="0" smtClean="0"/>
                  <a:t>বা, </a:t>
                </a:r>
                <a14:m>
                  <m:oMath xmlns:m="http://schemas.openxmlformats.org/officeDocument/2006/math">
                    <m:r>
                      <a:rPr lang="en-US" sz="2400" dirty="0">
                        <a:latin typeface="Cambria Math"/>
                        <a:ea typeface="Cambria Math"/>
                      </a:rPr>
                      <m:t>0</m:t>
                    </m:r>
                    <m:r>
                      <a:rPr lang="en-US" sz="2400" b="0" i="0" dirty="0" smtClean="0">
                        <a:latin typeface="Cambria Math"/>
                        <a:ea typeface="Cambria Math"/>
                      </a:rPr>
                      <m:t>.</m:t>
                    </m:r>
                    <m:r>
                      <a:rPr lang="en-US" sz="2400" b="0" i="0" dirty="0" smtClean="0">
                        <a:latin typeface="Cambria Math"/>
                        <a:ea typeface="Cambria Math"/>
                      </a:rPr>
                      <m:t>4</m:t>
                    </m:r>
                    <m:r>
                      <a:rPr lang="en-US" sz="2400" b="0" i="0" dirty="0" smtClean="0">
                        <a:latin typeface="Cambria Math"/>
                        <a:ea typeface="Cambria Math"/>
                      </a:rPr>
                      <m:t>&lt;</m:t>
                    </m:r>
                    <m:r>
                      <a:rPr lang="en-US" sz="2400" i="1" dirty="0">
                        <a:latin typeface="Cambria Math"/>
                        <a:ea typeface="Cambria Math"/>
                      </a:rPr>
                      <m:t>1</m:t>
                    </m:r>
                  </m:oMath>
                </a14:m>
                <a:r>
                  <a:rPr lang="en-US" sz="2400" dirty="0"/>
                  <a:t> </a:t>
                </a:r>
                <a:r>
                  <a:rPr lang="bn-IN" sz="2400" dirty="0" smtClean="0"/>
                  <a:t>সেহেতু প্রতিবিম্ব হবে </a:t>
                </a:r>
                <a:r>
                  <a:rPr lang="bn-IN" sz="2400" b="1" dirty="0" smtClean="0"/>
                  <a:t>খর্বিত</a:t>
                </a:r>
                <a:r>
                  <a:rPr lang="bn-IN" sz="2400" dirty="0" smtClean="0"/>
                  <a:t>। </a:t>
                </a:r>
                <a:endParaRPr lang="en-US" sz="2400" dirty="0"/>
              </a:p>
            </p:txBody>
          </p:sp>
        </mc:Choice>
        <mc:Fallback xmlns="">
          <p:sp>
            <p:nvSpPr>
              <p:cNvPr id="4" name="Rectangle 3"/>
              <p:cNvSpPr>
                <a:spLocks noRot="1" noChangeAspect="1" noMove="1" noResize="1" noEditPoints="1" noAdjustHandles="1" noChangeArrowheads="1" noChangeShapeType="1" noTextEdit="1"/>
              </p:cNvSpPr>
              <p:nvPr/>
            </p:nvSpPr>
            <p:spPr>
              <a:xfrm>
                <a:off x="18105" y="4479625"/>
                <a:ext cx="6527837" cy="2463303"/>
              </a:xfrm>
              <a:prstGeom prst="rect">
                <a:avLst/>
              </a:prstGeom>
              <a:blipFill rotWithShape="1">
                <a:blip r:embed="rId3"/>
                <a:stretch>
                  <a:fillRect l="-1494" t="-2228" b="-4703"/>
                </a:stretch>
              </a:blipFill>
            </p:spPr>
            <p:txBody>
              <a:bodyPr/>
              <a:lstStyle/>
              <a:p>
                <a:r>
                  <a:rPr lang="en-US">
                    <a:noFill/>
                  </a:rPr>
                  <a:t> </a:t>
                </a:r>
              </a:p>
            </p:txBody>
          </p:sp>
        </mc:Fallback>
      </mc:AlternateContent>
      <p:sp>
        <p:nvSpPr>
          <p:cNvPr id="16" name="TextBox 15"/>
          <p:cNvSpPr txBox="1"/>
          <p:nvPr/>
        </p:nvSpPr>
        <p:spPr>
          <a:xfrm>
            <a:off x="6883363" y="937698"/>
            <a:ext cx="4934895" cy="830997"/>
          </a:xfrm>
          <a:prstGeom prst="rect">
            <a:avLst/>
          </a:prstGeom>
          <a:noFill/>
        </p:spPr>
        <p:txBody>
          <a:bodyPr wrap="square" rtlCol="0">
            <a:spAutoFit/>
          </a:bodyPr>
          <a:lstStyle/>
          <a:p>
            <a:r>
              <a:rPr lang="bn-IN" sz="2400" b="1" dirty="0" smtClean="0"/>
              <a:t>অবস্থানঃ</a:t>
            </a:r>
            <a:r>
              <a:rPr lang="bn-IN" sz="2400" dirty="0" smtClean="0"/>
              <a:t> </a:t>
            </a:r>
            <a:r>
              <a:rPr lang="bn-IN" sz="2400" dirty="0"/>
              <a:t>যেই পাশে পেন্সিল প্রতিবিম্ব  তার বিপরীত পাশে।</a:t>
            </a:r>
            <a:endParaRPr lang="en-US" sz="2400" dirty="0"/>
          </a:p>
        </p:txBody>
      </p:sp>
      <p:sp>
        <p:nvSpPr>
          <p:cNvPr id="17" name="Rectangle 16"/>
          <p:cNvSpPr/>
          <p:nvPr/>
        </p:nvSpPr>
        <p:spPr>
          <a:xfrm>
            <a:off x="6865257" y="398914"/>
            <a:ext cx="3163045" cy="461665"/>
          </a:xfrm>
          <a:prstGeom prst="rect">
            <a:avLst/>
          </a:prstGeom>
        </p:spPr>
        <p:txBody>
          <a:bodyPr wrap="none">
            <a:spAutoFit/>
          </a:bodyPr>
          <a:lstStyle/>
          <a:p>
            <a:r>
              <a:rPr lang="bn-IN" sz="2400" b="1" dirty="0"/>
              <a:t>প্রতিবিম্বের  বৈশিষ্ট্যঃ </a:t>
            </a:r>
            <a:endParaRPr lang="en-US" sz="2400" b="1" dirty="0"/>
          </a:p>
        </p:txBody>
      </p:sp>
      <p:sp>
        <p:nvSpPr>
          <p:cNvPr id="18" name="TextBox 17"/>
          <p:cNvSpPr txBox="1"/>
          <p:nvPr/>
        </p:nvSpPr>
        <p:spPr>
          <a:xfrm>
            <a:off x="6883363" y="1880842"/>
            <a:ext cx="4934895" cy="461665"/>
          </a:xfrm>
          <a:prstGeom prst="rect">
            <a:avLst/>
          </a:prstGeom>
          <a:noFill/>
        </p:spPr>
        <p:txBody>
          <a:bodyPr wrap="square" rtlCol="0">
            <a:spAutoFit/>
          </a:bodyPr>
          <a:lstStyle/>
          <a:p>
            <a:r>
              <a:rPr lang="bn-IN" sz="2400" b="1" dirty="0" smtClean="0"/>
              <a:t>প্রকৃতিঃ</a:t>
            </a:r>
            <a:r>
              <a:rPr lang="bn-IN" sz="2400" dirty="0" smtClean="0"/>
              <a:t> অবাস্তব ও সোজা</a:t>
            </a:r>
            <a:endParaRPr lang="en-US" sz="2400" dirty="0"/>
          </a:p>
        </p:txBody>
      </p:sp>
      <p:sp>
        <p:nvSpPr>
          <p:cNvPr id="19" name="TextBox 18"/>
          <p:cNvSpPr txBox="1"/>
          <p:nvPr/>
        </p:nvSpPr>
        <p:spPr>
          <a:xfrm>
            <a:off x="6883363" y="2525192"/>
            <a:ext cx="4934895" cy="461665"/>
          </a:xfrm>
          <a:prstGeom prst="rect">
            <a:avLst/>
          </a:prstGeom>
          <a:noFill/>
        </p:spPr>
        <p:txBody>
          <a:bodyPr wrap="square" rtlCol="0">
            <a:spAutoFit/>
          </a:bodyPr>
          <a:lstStyle/>
          <a:p>
            <a:r>
              <a:rPr lang="bn-IN" sz="2400" b="1" dirty="0" smtClean="0"/>
              <a:t>আকৃতিঃ</a:t>
            </a:r>
            <a:r>
              <a:rPr lang="bn-IN" sz="2400" dirty="0" smtClean="0"/>
              <a:t> খর্বিত</a:t>
            </a:r>
            <a:endParaRPr lang="en-US" sz="2400" dirty="0"/>
          </a:p>
        </p:txBody>
      </p:sp>
      <mc:AlternateContent xmlns:mc="http://schemas.openxmlformats.org/markup-compatibility/2006" xmlns:a14="http://schemas.microsoft.com/office/drawing/2010/main">
        <mc:Choice Requires="a14">
          <p:sp>
            <p:nvSpPr>
              <p:cNvPr id="20" name="Rectangle 19"/>
              <p:cNvSpPr/>
              <p:nvPr/>
            </p:nvSpPr>
            <p:spPr>
              <a:xfrm>
                <a:off x="6883363" y="3047742"/>
                <a:ext cx="4934896" cy="707886"/>
              </a:xfrm>
              <a:prstGeom prst="rect">
                <a:avLst/>
              </a:prstGeom>
            </p:spPr>
            <p:txBody>
              <a:bodyPr wrap="square">
                <a:spAutoFit/>
              </a:bodyPr>
              <a:lstStyle/>
              <a:p>
                <a:r>
                  <a:rPr lang="bn-IN" sz="3200" b="1" dirty="0" smtClean="0"/>
                  <a:t>বিবর্ধন,</a:t>
                </a:r>
                <a:r>
                  <a:rPr lang="en-US" sz="3200" b="1" dirty="0"/>
                  <a:t> </a:t>
                </a:r>
                <a14:m>
                  <m:oMath xmlns:m="http://schemas.openxmlformats.org/officeDocument/2006/math">
                    <m:d>
                      <m:dPr>
                        <m:begChr m:val="|"/>
                        <m:endChr m:val="|"/>
                        <m:ctrlPr>
                          <a:rPr lang="en-US" sz="3200" i="1" dirty="0">
                            <a:latin typeface="Cambria Math"/>
                          </a:rPr>
                        </m:ctrlPr>
                      </m:dPr>
                      <m:e>
                        <m:r>
                          <a:rPr lang="en-US" sz="3200" i="1" dirty="0">
                            <a:latin typeface="Cambria Math"/>
                          </a:rPr>
                          <m:t>𝑚</m:t>
                        </m:r>
                      </m:e>
                    </m:d>
                    <m:r>
                      <a:rPr lang="en-US" sz="4000" i="1" dirty="0">
                        <a:latin typeface="Cambria Math"/>
                      </a:rPr>
                      <m:t>=</m:t>
                    </m:r>
                    <m:r>
                      <a:rPr lang="en-US" sz="4000" b="0" i="1" dirty="0" smtClean="0">
                        <a:latin typeface="Cambria Math"/>
                      </a:rPr>
                      <m:t>0</m:t>
                    </m:r>
                    <m:r>
                      <a:rPr lang="en-US" sz="4000" b="0" i="1" dirty="0" smtClean="0">
                        <a:latin typeface="Cambria Math"/>
                      </a:rPr>
                      <m:t>.</m:t>
                    </m:r>
                    <m:r>
                      <a:rPr lang="en-US" sz="4000" b="0" i="1" dirty="0" smtClean="0">
                        <a:latin typeface="Cambria Math"/>
                      </a:rPr>
                      <m:t>4</m:t>
                    </m:r>
                    <m:r>
                      <a:rPr lang="en-US" sz="4000" b="1" i="1" dirty="0">
                        <a:latin typeface="Cambria Math"/>
                      </a:rPr>
                      <m:t> </m:t>
                    </m:r>
                  </m:oMath>
                </a14:m>
                <a:endParaRPr lang="bn-IN" sz="3200" b="1" dirty="0"/>
              </a:p>
            </p:txBody>
          </p:sp>
        </mc:Choice>
        <mc:Fallback xmlns="">
          <p:sp>
            <p:nvSpPr>
              <p:cNvPr id="20" name="Rectangle 19"/>
              <p:cNvSpPr>
                <a:spLocks noRot="1" noChangeAspect="1" noMove="1" noResize="1" noEditPoints="1" noAdjustHandles="1" noChangeArrowheads="1" noChangeShapeType="1" noTextEdit="1"/>
              </p:cNvSpPr>
              <p:nvPr/>
            </p:nvSpPr>
            <p:spPr>
              <a:xfrm>
                <a:off x="6883363" y="3047742"/>
                <a:ext cx="4934896" cy="707886"/>
              </a:xfrm>
              <a:prstGeom prst="rect">
                <a:avLst/>
              </a:prstGeom>
              <a:blipFill rotWithShape="1">
                <a:blip r:embed="rId4"/>
                <a:stretch>
                  <a:fillRect l="-3086" t="-14655" b="-37069"/>
                </a:stretch>
              </a:blipFill>
            </p:spPr>
            <p:txBody>
              <a:bodyPr/>
              <a:lstStyle/>
              <a:p>
                <a:r>
                  <a:rPr lang="en-US">
                    <a:noFill/>
                  </a:rPr>
                  <a:t> </a:t>
                </a:r>
              </a:p>
            </p:txBody>
          </p:sp>
        </mc:Fallback>
      </mc:AlternateContent>
    </p:spTree>
    <p:extLst>
      <p:ext uri="{BB962C8B-B14F-4D97-AF65-F5344CB8AC3E}">
        <p14:creationId xmlns:p14="http://schemas.microsoft.com/office/powerpoint/2010/main" val="2278322392"/>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down)">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1000"/>
                                        <p:tgtEl>
                                          <p:spTgt spid="17"/>
                                        </p:tgtEl>
                                      </p:cBhvr>
                                    </p:animEffect>
                                    <p:anim calcmode="lin" valueType="num">
                                      <p:cBhvr>
                                        <p:cTn id="34" dur="1000" fill="hold"/>
                                        <p:tgtEl>
                                          <p:spTgt spid="17"/>
                                        </p:tgtEl>
                                        <p:attrNameLst>
                                          <p:attrName>ppt_x</p:attrName>
                                        </p:attrNameLst>
                                      </p:cBhvr>
                                      <p:tavLst>
                                        <p:tav tm="0">
                                          <p:val>
                                            <p:strVal val="#ppt_x"/>
                                          </p:val>
                                        </p:tav>
                                        <p:tav tm="100000">
                                          <p:val>
                                            <p:strVal val="#ppt_x"/>
                                          </p:val>
                                        </p:tav>
                                      </p:tavLst>
                                    </p:anim>
                                    <p:anim calcmode="lin" valueType="num">
                                      <p:cBhvr>
                                        <p:cTn id="3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1000"/>
                                        <p:tgtEl>
                                          <p:spTgt spid="16"/>
                                        </p:tgtEl>
                                      </p:cBhvr>
                                    </p:animEffect>
                                    <p:anim calcmode="lin" valueType="num">
                                      <p:cBhvr>
                                        <p:cTn id="41" dur="1000" fill="hold"/>
                                        <p:tgtEl>
                                          <p:spTgt spid="16"/>
                                        </p:tgtEl>
                                        <p:attrNameLst>
                                          <p:attrName>ppt_x</p:attrName>
                                        </p:attrNameLst>
                                      </p:cBhvr>
                                      <p:tavLst>
                                        <p:tav tm="0">
                                          <p:val>
                                            <p:strVal val="#ppt_x"/>
                                          </p:val>
                                        </p:tav>
                                        <p:tav tm="100000">
                                          <p:val>
                                            <p:strVal val="#ppt_x"/>
                                          </p:val>
                                        </p:tav>
                                      </p:tavLst>
                                    </p:anim>
                                    <p:anim calcmode="lin" valueType="num">
                                      <p:cBhvr>
                                        <p:cTn id="4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1000"/>
                                        <p:tgtEl>
                                          <p:spTgt spid="18"/>
                                        </p:tgtEl>
                                      </p:cBhvr>
                                    </p:animEffect>
                                    <p:anim calcmode="lin" valueType="num">
                                      <p:cBhvr>
                                        <p:cTn id="48" dur="1000" fill="hold"/>
                                        <p:tgtEl>
                                          <p:spTgt spid="18"/>
                                        </p:tgtEl>
                                        <p:attrNameLst>
                                          <p:attrName>ppt_x</p:attrName>
                                        </p:attrNameLst>
                                      </p:cBhvr>
                                      <p:tavLst>
                                        <p:tav tm="0">
                                          <p:val>
                                            <p:strVal val="#ppt_x"/>
                                          </p:val>
                                        </p:tav>
                                        <p:tav tm="100000">
                                          <p:val>
                                            <p:strVal val="#ppt_x"/>
                                          </p:val>
                                        </p:tav>
                                      </p:tavLst>
                                    </p:anim>
                                    <p:anim calcmode="lin" valueType="num">
                                      <p:cBhvr>
                                        <p:cTn id="4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fade">
                                      <p:cBhvr>
                                        <p:cTn id="61" dur="1000"/>
                                        <p:tgtEl>
                                          <p:spTgt spid="20"/>
                                        </p:tgtEl>
                                      </p:cBhvr>
                                    </p:animEffect>
                                    <p:anim calcmode="lin" valueType="num">
                                      <p:cBhvr>
                                        <p:cTn id="62" dur="1000" fill="hold"/>
                                        <p:tgtEl>
                                          <p:spTgt spid="20"/>
                                        </p:tgtEl>
                                        <p:attrNameLst>
                                          <p:attrName>ppt_x</p:attrName>
                                        </p:attrNameLst>
                                      </p:cBhvr>
                                      <p:tavLst>
                                        <p:tav tm="0">
                                          <p:val>
                                            <p:strVal val="#ppt_x"/>
                                          </p:val>
                                        </p:tav>
                                        <p:tav tm="100000">
                                          <p:val>
                                            <p:strVal val="#ppt_x"/>
                                          </p:val>
                                        </p:tav>
                                      </p:tavLst>
                                    </p:anim>
                                    <p:anim calcmode="lin" valueType="num">
                                      <p:cBhvr>
                                        <p:cTn id="6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4" grpId="0"/>
      <p:bldP spid="16" grpId="0"/>
      <p:bldP spid="17" grpId="0"/>
      <p:bldP spid="18" grpId="0"/>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grpSp>
        <p:nvGrpSpPr>
          <p:cNvPr id="2" name="Group 60"/>
          <p:cNvGrpSpPr/>
          <p:nvPr/>
        </p:nvGrpSpPr>
        <p:grpSpPr>
          <a:xfrm>
            <a:off x="5757995" y="472324"/>
            <a:ext cx="6434005" cy="3375377"/>
            <a:chOff x="1301925" y="903109"/>
            <a:chExt cx="6430963" cy="3375377"/>
          </a:xfrm>
          <a:solidFill>
            <a:schemeClr val="accent1">
              <a:lumMod val="20000"/>
              <a:lumOff val="80000"/>
            </a:schemeClr>
          </a:solidFill>
        </p:grpSpPr>
        <p:pic>
          <p:nvPicPr>
            <p:cNvPr id="3" name="Picture 2"/>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09276" t="-24420" r="-336427" b="-14005"/>
            <a:stretch/>
          </p:blipFill>
          <p:spPr bwMode="auto">
            <a:xfrm>
              <a:off x="1828799" y="903109"/>
              <a:ext cx="5904089" cy="3375377"/>
            </a:xfrm>
            <a:prstGeom prst="rect">
              <a:avLst/>
            </a:prstGeom>
            <a:ln>
              <a:noFill/>
            </a:ln>
            <a:effectLst>
              <a:outerShdw blurRad="292100" dist="139700" dir="2700000" algn="tl" rotWithShape="0">
                <a:srgbClr val="333333">
                  <a:alpha val="65000"/>
                </a:srgbClr>
              </a:outerShdw>
            </a:effectLst>
            <a:extLst/>
          </p:spPr>
        </p:pic>
        <p:cxnSp>
          <p:nvCxnSpPr>
            <p:cNvPr id="4" name="Straight Connector 3"/>
            <p:cNvCxnSpPr/>
            <p:nvPr/>
          </p:nvCxnSpPr>
          <p:spPr>
            <a:xfrm>
              <a:off x="1301925" y="2577138"/>
              <a:ext cx="5904089" cy="0"/>
            </a:xfrm>
            <a:prstGeom prst="line">
              <a:avLst/>
            </a:prstGeom>
            <a:grpFill/>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6629400" y="2514600"/>
              <a:ext cx="152400" cy="1524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181600" y="2514600"/>
              <a:ext cx="152400" cy="1524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9484890" y="2264536"/>
            <a:ext cx="385042" cy="523220"/>
          </a:xfrm>
          <a:prstGeom prst="rect">
            <a:avLst/>
          </a:prstGeom>
          <a:noFill/>
        </p:spPr>
        <p:txBody>
          <a:bodyPr wrap="none" rtlCol="0">
            <a:spAutoFit/>
          </a:bodyPr>
          <a:lstStyle/>
          <a:p>
            <a:r>
              <a:rPr lang="en-US" sz="2800" dirty="0" smtClean="0">
                <a:latin typeface="Times New Roman" pitchFamily="18" charset="0"/>
                <a:cs typeface="Times New Roman" pitchFamily="18" charset="0"/>
              </a:rPr>
              <a:t>F</a:t>
            </a:r>
            <a:endParaRPr lang="en-US" sz="2800" dirty="0">
              <a:latin typeface="Times New Roman" pitchFamily="18" charset="0"/>
              <a:cs typeface="Times New Roman" pitchFamily="18" charset="0"/>
            </a:endParaRPr>
          </a:p>
        </p:txBody>
      </p:sp>
      <p:sp>
        <p:nvSpPr>
          <p:cNvPr id="8" name="TextBox 7"/>
          <p:cNvSpPr txBox="1"/>
          <p:nvPr/>
        </p:nvSpPr>
        <p:spPr>
          <a:xfrm>
            <a:off x="10966376" y="2264536"/>
            <a:ext cx="423514" cy="523220"/>
          </a:xfrm>
          <a:prstGeom prst="rect">
            <a:avLst/>
          </a:prstGeom>
          <a:noFill/>
        </p:spPr>
        <p:txBody>
          <a:bodyPr wrap="none" rtlCol="0">
            <a:spAutoFit/>
          </a:bodyPr>
          <a:lstStyle/>
          <a:p>
            <a:r>
              <a:rPr lang="en-US" sz="2800" dirty="0" smtClean="0">
                <a:latin typeface="Times New Roman" pitchFamily="18" charset="0"/>
                <a:cs typeface="Times New Roman" pitchFamily="18" charset="0"/>
              </a:rPr>
              <a:t>C</a:t>
            </a:r>
            <a:endParaRPr lang="en-US" sz="2800" dirty="0">
              <a:latin typeface="Times New Roman" pitchFamily="18" charset="0"/>
              <a:cs typeface="Times New Roman" pitchFamily="18" charset="0"/>
            </a:endParaRPr>
          </a:p>
        </p:txBody>
      </p:sp>
      <p:sp>
        <p:nvSpPr>
          <p:cNvPr id="9" name="TextBox 8"/>
          <p:cNvSpPr txBox="1"/>
          <p:nvPr/>
        </p:nvSpPr>
        <p:spPr>
          <a:xfrm>
            <a:off x="7884690" y="2112136"/>
            <a:ext cx="385042" cy="523220"/>
          </a:xfrm>
          <a:prstGeom prst="rect">
            <a:avLst/>
          </a:prstGeom>
          <a:noFill/>
        </p:spPr>
        <p:txBody>
          <a:bodyPr wrap="none" rtlCol="0">
            <a:spAutoFit/>
          </a:bodyPr>
          <a:lstStyle/>
          <a:p>
            <a:r>
              <a:rPr lang="en-US" sz="2800" dirty="0">
                <a:latin typeface="Times New Roman" pitchFamily="18" charset="0"/>
                <a:cs typeface="Times New Roman" pitchFamily="18" charset="0"/>
              </a:rPr>
              <a:t>P</a:t>
            </a:r>
          </a:p>
        </p:txBody>
      </p:sp>
      <p:cxnSp>
        <p:nvCxnSpPr>
          <p:cNvPr id="10" name="Straight Connector 9"/>
          <p:cNvCxnSpPr/>
          <p:nvPr/>
        </p:nvCxnSpPr>
        <p:spPr>
          <a:xfrm>
            <a:off x="7602443" y="1559950"/>
            <a:ext cx="786862" cy="127136"/>
          </a:xfrm>
          <a:prstGeom prst="line">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474661" y="1495501"/>
            <a:ext cx="981031" cy="7036"/>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198890" y="740536"/>
            <a:ext cx="1299442" cy="762000"/>
          </a:xfrm>
          <a:prstGeom prst="line">
            <a:avLst/>
          </a:prstGeom>
          <a:ln w="38100">
            <a:solidFill>
              <a:srgbClr val="00B0F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489371" y="1559950"/>
            <a:ext cx="821426" cy="127136"/>
          </a:xfrm>
          <a:prstGeom prst="line">
            <a:avLst/>
          </a:prstGeom>
          <a:ln w="38100">
            <a:solidFill>
              <a:srgbClr val="92D050"/>
            </a:solidFill>
            <a:prstDash val="dash"/>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8418090" y="1687086"/>
            <a:ext cx="2797622" cy="502811"/>
          </a:xfrm>
          <a:prstGeom prst="line">
            <a:avLst/>
          </a:prstGeom>
          <a:ln w="38100">
            <a:solidFill>
              <a:srgbClr val="C00000"/>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498332" y="1517583"/>
            <a:ext cx="1161276" cy="616871"/>
          </a:xfrm>
          <a:prstGeom prst="line">
            <a:avLst/>
          </a:prstGeom>
          <a:ln w="38100">
            <a:solidFill>
              <a:srgbClr val="7030A0"/>
            </a:solidFill>
            <a:prstDash val="sysDot"/>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7474661" y="1458992"/>
            <a:ext cx="0" cy="687361"/>
          </a:xfrm>
          <a:prstGeom prst="straightConnector1">
            <a:avLst/>
          </a:prstGeom>
          <a:ln w="889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9087065" y="1759050"/>
            <a:ext cx="0" cy="429283"/>
          </a:xfrm>
          <a:prstGeom prst="straightConnector1">
            <a:avLst/>
          </a:prstGeom>
          <a:ln w="889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8498516" y="3205392"/>
            <a:ext cx="3690442" cy="646331"/>
          </a:xfrm>
          <a:prstGeom prst="rect">
            <a:avLst/>
          </a:prstGeom>
          <a:noFill/>
        </p:spPr>
        <p:txBody>
          <a:bodyPr wrap="square" rtlCol="0">
            <a:spAutoFit/>
          </a:bodyPr>
          <a:lstStyle/>
          <a:p>
            <a:pPr algn="ctr"/>
            <a:r>
              <a:rPr lang="bn-IN" sz="3600" dirty="0" smtClean="0">
                <a:latin typeface="NikoshBAN" pitchFamily="2" charset="0"/>
                <a:cs typeface="NikoshBAN" pitchFamily="2" charset="0"/>
              </a:rPr>
              <a:t>চামচের </a:t>
            </a:r>
            <a:r>
              <a:rPr lang="bn-BD" sz="3600" dirty="0" smtClean="0">
                <a:latin typeface="NikoshBAN" pitchFamily="2" charset="0"/>
                <a:cs typeface="NikoshBAN" pitchFamily="2" charset="0"/>
              </a:rPr>
              <a:t>উত্তল </a:t>
            </a:r>
            <a:r>
              <a:rPr lang="bn-IN" sz="3600" dirty="0" smtClean="0">
                <a:latin typeface="NikoshBAN" pitchFamily="2" charset="0"/>
                <a:cs typeface="NikoshBAN" pitchFamily="2" charset="0"/>
              </a:rPr>
              <a:t>পৃষ্ঠ</a:t>
            </a:r>
            <a:endParaRPr lang="en-US" sz="3600" dirty="0">
              <a:latin typeface="NikoshBAN" pitchFamily="2" charset="0"/>
              <a:cs typeface="NikoshBAN" pitchFamily="2" charset="0"/>
            </a:endParaRPr>
          </a:p>
        </p:txBody>
      </p:sp>
      <p:sp>
        <p:nvSpPr>
          <p:cNvPr id="19" name="TextBox 18"/>
          <p:cNvSpPr txBox="1"/>
          <p:nvPr/>
        </p:nvSpPr>
        <p:spPr>
          <a:xfrm>
            <a:off x="23355" y="51745"/>
            <a:ext cx="5666245" cy="6001643"/>
          </a:xfrm>
          <a:prstGeom prst="rect">
            <a:avLst/>
          </a:prstGeom>
          <a:noFill/>
        </p:spPr>
        <p:txBody>
          <a:bodyPr wrap="square" rtlCol="0">
            <a:spAutoFit/>
          </a:bodyPr>
          <a:lstStyle/>
          <a:p>
            <a:pPr algn="just"/>
            <a:r>
              <a:rPr lang="bn-IN" sz="2400" dirty="0" smtClean="0"/>
              <a:t>২. চামচের ভিতরের অংশের জন্য (উত্তল আয়না বা দর্পণের জন্য) পছন্দ মত দৈর্ঘ্যের একটি পেন্সিল  (</a:t>
            </a:r>
            <a:r>
              <a:rPr lang="en-US" sz="2400" dirty="0" smtClean="0"/>
              <a:t>AO</a:t>
            </a:r>
            <a:r>
              <a:rPr lang="bn-IN" sz="2400" dirty="0" smtClean="0"/>
              <a:t>)</a:t>
            </a:r>
            <a:r>
              <a:rPr lang="en-US" sz="2400" dirty="0" smtClean="0"/>
              <a:t> </a:t>
            </a:r>
            <a:r>
              <a:rPr lang="bn-IN" sz="2400" dirty="0" smtClean="0"/>
              <a:t>বক্রতার ব্যাসার্ধের ভিতরে অর্থাৎ </a:t>
            </a:r>
            <a:r>
              <a:rPr lang="en-US" sz="2400" dirty="0" smtClean="0"/>
              <a:t>C </a:t>
            </a:r>
            <a:r>
              <a:rPr lang="bn-IN" sz="2400" dirty="0" smtClean="0"/>
              <a:t>ও </a:t>
            </a:r>
            <a:r>
              <a:rPr lang="en-US" sz="2400" dirty="0" smtClean="0"/>
              <a:t>F </a:t>
            </a:r>
            <a:r>
              <a:rPr lang="bn-IN" sz="2400" dirty="0" smtClean="0"/>
              <a:t>এর  মধ্যে যে কোনো স্থানে  স্থাপণ করি। এবার পেন্সিলের শীর্ষবিন্দু</a:t>
            </a:r>
            <a:r>
              <a:rPr lang="en-US" sz="2400" dirty="0" smtClean="0"/>
              <a:t> (O) </a:t>
            </a:r>
            <a:r>
              <a:rPr lang="bn-IN" sz="2400" dirty="0" smtClean="0"/>
              <a:t>থেকে একটি আলোক রশ্মি প্রধান অক্ষের সমান্তরালে চামচের বাহিরের পৃষ্ঠে এমন চাবে প্রতিফলিত হয় যেন রশ্মিটি প্রধান ফোকাস থেকে আসছে বলে মনে হয়। এরেকটি আলোক রশ্মি বক্রতার কেন্দ্র বরাবর আপতিত  হয়ে একই পথে প্রতিফলিত হয়। প্রতিফলিত রশ্মিদ্বয় পেছনের দিকে বাড়ালে  পরস্পর </a:t>
            </a:r>
            <a:r>
              <a:rPr lang="en-US" sz="2400" dirty="0" smtClean="0"/>
              <a:t>O’ </a:t>
            </a:r>
            <a:r>
              <a:rPr lang="bn-IN" sz="2400" dirty="0" smtClean="0"/>
              <a:t>বিন্দুতে মিলিত হয়। </a:t>
            </a:r>
            <a:r>
              <a:rPr lang="en-US" sz="2400" dirty="0"/>
              <a:t>O’ </a:t>
            </a:r>
            <a:r>
              <a:rPr lang="bn-IN" sz="2400" dirty="0" smtClean="0"/>
              <a:t>থেকে প্রধানক্ষের উপর </a:t>
            </a:r>
            <a:r>
              <a:rPr lang="en-US" sz="2400" dirty="0" smtClean="0"/>
              <a:t>O’A’</a:t>
            </a:r>
            <a:r>
              <a:rPr lang="bn-IN" sz="2400" dirty="0" smtClean="0"/>
              <a:t> অম্ব আঁকি। তাহলে </a:t>
            </a:r>
            <a:r>
              <a:rPr lang="en-US" sz="2400" dirty="0" smtClean="0"/>
              <a:t>A’O’ </a:t>
            </a:r>
            <a:r>
              <a:rPr lang="bn-IN" sz="2400" dirty="0" smtClean="0"/>
              <a:t>ই হবে </a:t>
            </a:r>
            <a:r>
              <a:rPr lang="en-US" sz="2400" dirty="0" smtClean="0"/>
              <a:t>AO </a:t>
            </a:r>
            <a:r>
              <a:rPr lang="bn-IN" sz="2400" dirty="0" smtClean="0"/>
              <a:t>পেন্সিলের প্রতিবিম্ব। </a:t>
            </a:r>
            <a:endParaRPr lang="en-US" sz="2400" dirty="0"/>
          </a:p>
        </p:txBody>
      </p:sp>
      <p:sp>
        <p:nvSpPr>
          <p:cNvPr id="20" name="TextBox 19"/>
          <p:cNvSpPr txBox="1"/>
          <p:nvPr/>
        </p:nvSpPr>
        <p:spPr>
          <a:xfrm>
            <a:off x="7136538" y="1192761"/>
            <a:ext cx="338123" cy="461665"/>
          </a:xfrm>
          <a:prstGeom prst="rect">
            <a:avLst/>
          </a:prstGeom>
          <a:noFill/>
          <a:ln>
            <a:noFill/>
          </a:ln>
        </p:spPr>
        <p:txBody>
          <a:bodyPr wrap="square" rtlCol="0">
            <a:spAutoFit/>
          </a:bodyPr>
          <a:lstStyle/>
          <a:p>
            <a:r>
              <a:rPr lang="en-US" sz="2400" b="1" dirty="0" smtClean="0">
                <a:latin typeface="Times New Roman" pitchFamily="18" charset="0"/>
                <a:cs typeface="Times New Roman" pitchFamily="18" charset="0"/>
              </a:rPr>
              <a:t>O</a:t>
            </a:r>
            <a:endParaRPr lang="en-US" sz="2400" b="1" dirty="0">
              <a:latin typeface="Times New Roman" pitchFamily="18" charset="0"/>
              <a:cs typeface="Times New Roman" pitchFamily="18" charset="0"/>
            </a:endParaRPr>
          </a:p>
        </p:txBody>
      </p:sp>
      <p:sp>
        <p:nvSpPr>
          <p:cNvPr id="21" name="TextBox 20"/>
          <p:cNvSpPr txBox="1"/>
          <p:nvPr/>
        </p:nvSpPr>
        <p:spPr>
          <a:xfrm>
            <a:off x="7198890" y="2079099"/>
            <a:ext cx="499262" cy="461665"/>
          </a:xfrm>
          <a:prstGeom prst="rect">
            <a:avLst/>
          </a:prstGeom>
          <a:noFill/>
          <a:ln>
            <a:noFill/>
          </a:ln>
        </p:spPr>
        <p:txBody>
          <a:bodyPr wrap="square" rtlCol="0">
            <a:spAutoFit/>
          </a:bodyPr>
          <a:lstStyle/>
          <a:p>
            <a:r>
              <a:rPr lang="en-US" sz="2400" b="1" dirty="0" smtClean="0">
                <a:latin typeface="Times New Roman" pitchFamily="18" charset="0"/>
                <a:cs typeface="Times New Roman" pitchFamily="18" charset="0"/>
              </a:rPr>
              <a:t>A</a:t>
            </a:r>
            <a:endParaRPr lang="en-US" sz="2400" b="1" dirty="0">
              <a:latin typeface="Times New Roman" pitchFamily="18" charset="0"/>
              <a:cs typeface="Times New Roman" pitchFamily="18" charset="0"/>
            </a:endParaRPr>
          </a:p>
        </p:txBody>
      </p:sp>
      <p:sp>
        <p:nvSpPr>
          <p:cNvPr id="22" name="Rectangle 21"/>
          <p:cNvSpPr/>
          <p:nvPr/>
        </p:nvSpPr>
        <p:spPr>
          <a:xfrm>
            <a:off x="8916607" y="1375284"/>
            <a:ext cx="456683" cy="369332"/>
          </a:xfrm>
          <a:prstGeom prst="rect">
            <a:avLst/>
          </a:prstGeom>
        </p:spPr>
        <p:txBody>
          <a:bodyPr wrap="square">
            <a:spAutoFit/>
          </a:bodyPr>
          <a:lstStyle/>
          <a:p>
            <a:r>
              <a:rPr lang="en-US" b="1" dirty="0"/>
              <a:t>O’ </a:t>
            </a:r>
          </a:p>
        </p:txBody>
      </p:sp>
      <p:sp>
        <p:nvSpPr>
          <p:cNvPr id="23" name="Rectangle 22"/>
          <p:cNvSpPr/>
          <p:nvPr/>
        </p:nvSpPr>
        <p:spPr>
          <a:xfrm>
            <a:off x="8840665" y="2219857"/>
            <a:ext cx="456683" cy="369332"/>
          </a:xfrm>
          <a:prstGeom prst="rect">
            <a:avLst/>
          </a:prstGeom>
        </p:spPr>
        <p:txBody>
          <a:bodyPr wrap="square">
            <a:spAutoFit/>
          </a:bodyPr>
          <a:lstStyle/>
          <a:p>
            <a:r>
              <a:rPr lang="en-US" b="1" dirty="0" smtClean="0"/>
              <a:t>A’ </a:t>
            </a:r>
            <a:endParaRPr lang="en-US" b="1" dirty="0"/>
          </a:p>
        </p:txBody>
      </p:sp>
      <p:sp>
        <p:nvSpPr>
          <p:cNvPr id="24" name="TextBox 23"/>
          <p:cNvSpPr txBox="1"/>
          <p:nvPr/>
        </p:nvSpPr>
        <p:spPr>
          <a:xfrm>
            <a:off x="5763756" y="2219857"/>
            <a:ext cx="423514" cy="523220"/>
          </a:xfrm>
          <a:prstGeom prst="rect">
            <a:avLst/>
          </a:prstGeom>
          <a:noFill/>
        </p:spPr>
        <p:txBody>
          <a:bodyPr wrap="none" rtlCol="0">
            <a:spAutoFit/>
          </a:bodyPr>
          <a:lstStyle/>
          <a:p>
            <a:r>
              <a:rPr lang="en-US" sz="2800" dirty="0" smtClean="0">
                <a:latin typeface="Times New Roman" pitchFamily="18" charset="0"/>
                <a:cs typeface="Times New Roman" pitchFamily="18" charset="0"/>
              </a:rPr>
              <a:t>C</a:t>
            </a:r>
            <a:endParaRPr lang="en-US" sz="2800" dirty="0">
              <a:latin typeface="Times New Roman" pitchFamily="18" charset="0"/>
              <a:cs typeface="Times New Roman" pitchFamily="18" charset="0"/>
            </a:endParaRPr>
          </a:p>
        </p:txBody>
      </p:sp>
      <p:sp>
        <p:nvSpPr>
          <p:cNvPr id="25" name="TextBox 24"/>
          <p:cNvSpPr txBox="1"/>
          <p:nvPr/>
        </p:nvSpPr>
        <p:spPr>
          <a:xfrm>
            <a:off x="6678394" y="2233439"/>
            <a:ext cx="385042" cy="523220"/>
          </a:xfrm>
          <a:prstGeom prst="rect">
            <a:avLst/>
          </a:prstGeom>
          <a:noFill/>
        </p:spPr>
        <p:txBody>
          <a:bodyPr wrap="none" rtlCol="0">
            <a:spAutoFit/>
          </a:bodyPr>
          <a:lstStyle/>
          <a:p>
            <a:r>
              <a:rPr lang="en-US" sz="2800" dirty="0" smtClean="0">
                <a:latin typeface="Times New Roman" pitchFamily="18" charset="0"/>
                <a:cs typeface="Times New Roman" pitchFamily="18" charset="0"/>
              </a:rPr>
              <a:t>F</a:t>
            </a:r>
            <a:endParaRPr lang="en-US" sz="2800" dirty="0">
              <a:latin typeface="Times New Roman" pitchFamily="18" charset="0"/>
              <a:cs typeface="Times New Roman" pitchFamily="18" charset="0"/>
            </a:endParaRPr>
          </a:p>
        </p:txBody>
      </p:sp>
      <p:sp>
        <p:nvSpPr>
          <p:cNvPr id="26" name="Oval 25"/>
          <p:cNvSpPr/>
          <p:nvPr/>
        </p:nvSpPr>
        <p:spPr>
          <a:xfrm>
            <a:off x="5886576" y="2058254"/>
            <a:ext cx="152400" cy="152400"/>
          </a:xfrm>
          <a:prstGeom prst="ellipse">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6794715" y="2027465"/>
            <a:ext cx="152400" cy="152400"/>
          </a:xfrm>
          <a:prstGeom prst="ellipse">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Arrow Connector 27"/>
          <p:cNvCxnSpPr/>
          <p:nvPr/>
        </p:nvCxnSpPr>
        <p:spPr>
          <a:xfrm>
            <a:off x="7489371" y="1973691"/>
            <a:ext cx="756011" cy="0"/>
          </a:xfrm>
          <a:prstGeom prst="straightConnector1">
            <a:avLst/>
          </a:prstGeom>
          <a:ln w="38100">
            <a:solidFill>
              <a:srgbClr val="002060"/>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7563063" y="1588095"/>
            <a:ext cx="645014" cy="400110"/>
          </a:xfrm>
          <a:prstGeom prst="rect">
            <a:avLst/>
          </a:prstGeom>
          <a:noFill/>
          <a:ln>
            <a:noFill/>
          </a:ln>
        </p:spPr>
        <p:txBody>
          <a:bodyPr wrap="square" rtlCol="0">
            <a:spAutoFit/>
          </a:bodyPr>
          <a:lstStyle/>
          <a:p>
            <a:r>
              <a:rPr lang="en-US" sz="2000" b="1" dirty="0">
                <a:latin typeface="Times New Roman" pitchFamily="18" charset="0"/>
                <a:cs typeface="Times New Roman" pitchFamily="18" charset="0"/>
              </a:rPr>
              <a:t>1</a:t>
            </a:r>
            <a:r>
              <a:rPr lang="en-US" sz="2000" b="1" dirty="0" smtClean="0">
                <a:latin typeface="Times New Roman" pitchFamily="18" charset="0"/>
                <a:cs typeface="Times New Roman" pitchFamily="18" charset="0"/>
              </a:rPr>
              <a:t>cm</a:t>
            </a:r>
            <a:endParaRPr lang="en-US" sz="2000" b="1" dirty="0">
              <a:latin typeface="Times New Roman" pitchFamily="18" charset="0"/>
              <a:cs typeface="Times New Roman" pitchFamily="18" charset="0"/>
            </a:endParaRPr>
          </a:p>
        </p:txBody>
      </p:sp>
      <p:sp>
        <p:nvSpPr>
          <p:cNvPr id="30" name="TextBox 29"/>
          <p:cNvSpPr txBox="1"/>
          <p:nvPr/>
        </p:nvSpPr>
        <p:spPr>
          <a:xfrm>
            <a:off x="87857" y="6027003"/>
            <a:ext cx="4934895" cy="830997"/>
          </a:xfrm>
          <a:prstGeom prst="rect">
            <a:avLst/>
          </a:prstGeom>
          <a:noFill/>
        </p:spPr>
        <p:txBody>
          <a:bodyPr wrap="square" rtlCol="0">
            <a:spAutoFit/>
          </a:bodyPr>
          <a:lstStyle/>
          <a:p>
            <a:r>
              <a:rPr lang="bn-IN" sz="2400" b="1" dirty="0" smtClean="0"/>
              <a:t>অবস্থানঃ</a:t>
            </a:r>
            <a:r>
              <a:rPr lang="bn-IN" sz="2400" dirty="0" smtClean="0"/>
              <a:t> </a:t>
            </a:r>
            <a:r>
              <a:rPr lang="bn-IN" sz="2400" dirty="0"/>
              <a:t>চিত্রে চামচের যে পাশে পেন্সিল প্রতিবিম্ব তার বিপরীতে। </a:t>
            </a:r>
            <a:endParaRPr lang="en-US" sz="2400" dirty="0"/>
          </a:p>
        </p:txBody>
      </p:sp>
      <mc:AlternateContent xmlns:mc="http://schemas.openxmlformats.org/markup-compatibility/2006" xmlns:a14="http://schemas.microsoft.com/office/drawing/2010/main">
        <mc:Choice Requires="a14">
          <p:sp>
            <p:nvSpPr>
              <p:cNvPr id="31" name="TextBox 30"/>
              <p:cNvSpPr txBox="1"/>
              <p:nvPr/>
            </p:nvSpPr>
            <p:spPr>
              <a:xfrm>
                <a:off x="6617064" y="3816744"/>
                <a:ext cx="5239696" cy="3223575"/>
              </a:xfrm>
              <a:prstGeom prst="rect">
                <a:avLst/>
              </a:prstGeom>
              <a:noFill/>
            </p:spPr>
            <p:txBody>
              <a:bodyPr wrap="square" rtlCol="0">
                <a:spAutoFit/>
              </a:bodyPr>
              <a:lstStyle/>
              <a:p>
                <a:r>
                  <a:rPr lang="bn-IN" sz="2400" dirty="0" smtClean="0"/>
                  <a:t>উদ্দীপক হতে, উত্তল পৃষ্ঠের জন্য, </a:t>
                </a:r>
              </a:p>
              <a:p>
                <a:r>
                  <a:rPr lang="bn-IN" sz="2400" dirty="0" smtClean="0"/>
                  <a:t>বক্রতার ব্যাসার্ধ</a:t>
                </a:r>
                <a:r>
                  <a:rPr lang="bn-IN" sz="2800" dirty="0" smtClean="0"/>
                  <a:t>, </a:t>
                </a:r>
                <a14:m>
                  <m:oMath xmlns:m="http://schemas.openxmlformats.org/officeDocument/2006/math">
                    <m:r>
                      <m:rPr>
                        <m:sty m:val="p"/>
                      </m:rPr>
                      <a:rPr lang="en-US" sz="2800" b="0" i="0" dirty="0" smtClean="0">
                        <a:latin typeface="Cambria Math"/>
                      </a:rPr>
                      <m:t>r</m:t>
                    </m:r>
                    <m:r>
                      <a:rPr lang="en-US" sz="2800" b="0" i="0" dirty="0" smtClean="0">
                        <a:latin typeface="Cambria Math"/>
                      </a:rPr>
                      <m:t>=−</m:t>
                    </m:r>
                    <m:r>
                      <a:rPr lang="en-US" sz="2800" b="0" i="0" dirty="0" smtClean="0">
                        <a:latin typeface="Cambria Math"/>
                      </a:rPr>
                      <m:t>4</m:t>
                    </m:r>
                    <m:r>
                      <a:rPr lang="en-US" sz="2800" i="1" dirty="0">
                        <a:latin typeface="Cambria Math"/>
                      </a:rPr>
                      <m:t>𝑐𝑚</m:t>
                    </m:r>
                    <m:r>
                      <a:rPr lang="en-US" sz="2800" i="1" dirty="0">
                        <a:latin typeface="Cambria Math"/>
                      </a:rPr>
                      <m:t> </m:t>
                    </m:r>
                  </m:oMath>
                </a14:m>
                <a:endParaRPr lang="en-US" sz="2800" dirty="0"/>
              </a:p>
              <a:p>
                <a:r>
                  <a:rPr lang="bn-IN" sz="2000" b="1" dirty="0" smtClean="0"/>
                  <a:t>ফোকাস দূরত্ব</a:t>
                </a:r>
                <a:r>
                  <a:rPr lang="bn-IN" sz="2400" b="1" dirty="0" smtClean="0"/>
                  <a:t>, </a:t>
                </a:r>
                <a14:m>
                  <m:oMath xmlns:m="http://schemas.openxmlformats.org/officeDocument/2006/math">
                    <m:r>
                      <a:rPr lang="en-US" sz="2400" b="1" i="1" dirty="0" smtClean="0">
                        <a:latin typeface="Cambria Math"/>
                      </a:rPr>
                      <m:t>𝒇</m:t>
                    </m:r>
                    <m:r>
                      <a:rPr lang="en-US" sz="2400" b="1" i="1" dirty="0" smtClean="0">
                        <a:latin typeface="Cambria Math"/>
                      </a:rPr>
                      <m:t> =</m:t>
                    </m:r>
                    <m:f>
                      <m:fPr>
                        <m:ctrlPr>
                          <a:rPr lang="en-US" sz="2400" b="1" i="1" dirty="0" smtClean="0">
                            <a:latin typeface="Cambria Math"/>
                          </a:rPr>
                        </m:ctrlPr>
                      </m:fPr>
                      <m:num>
                        <m:r>
                          <a:rPr lang="en-US" sz="2400" b="1" i="1" dirty="0" smtClean="0">
                            <a:latin typeface="Cambria Math"/>
                          </a:rPr>
                          <m:t>𝒓</m:t>
                        </m:r>
                      </m:num>
                      <m:den>
                        <m:r>
                          <a:rPr lang="en-US" sz="2400" b="1" i="1" dirty="0" smtClean="0">
                            <a:latin typeface="Cambria Math"/>
                          </a:rPr>
                          <m:t>𝟐</m:t>
                        </m:r>
                      </m:den>
                    </m:f>
                    <m:r>
                      <a:rPr lang="en-US" sz="2400" b="1" i="1" dirty="0" smtClean="0">
                        <a:latin typeface="Cambria Math"/>
                      </a:rPr>
                      <m:t>=</m:t>
                    </m:r>
                    <m:f>
                      <m:fPr>
                        <m:ctrlPr>
                          <a:rPr lang="en-US" sz="2400" b="1" i="1" dirty="0" smtClean="0">
                            <a:latin typeface="Cambria Math"/>
                          </a:rPr>
                        </m:ctrlPr>
                      </m:fPr>
                      <m:num>
                        <m:r>
                          <a:rPr lang="en-US" sz="2400" b="1" i="1" dirty="0" smtClean="0">
                            <a:latin typeface="Cambria Math"/>
                          </a:rPr>
                          <m:t>−</m:t>
                        </m:r>
                        <m:r>
                          <a:rPr lang="en-US" sz="2400" b="1" i="1" dirty="0" smtClean="0">
                            <a:latin typeface="Cambria Math"/>
                          </a:rPr>
                          <m:t>𝟒</m:t>
                        </m:r>
                      </m:num>
                      <m:den>
                        <m:r>
                          <a:rPr lang="en-US" sz="2400" b="1" i="1" dirty="0" smtClean="0">
                            <a:latin typeface="Cambria Math"/>
                          </a:rPr>
                          <m:t>𝟐</m:t>
                        </m:r>
                      </m:den>
                    </m:f>
                    <m:r>
                      <a:rPr lang="en-US" sz="2400" b="1" i="1" dirty="0" smtClean="0">
                        <a:latin typeface="Cambria Math"/>
                      </a:rPr>
                      <m:t>=−</m:t>
                    </m:r>
                    <m:r>
                      <a:rPr lang="en-US" sz="2400" b="1" i="1" dirty="0" smtClean="0">
                        <a:latin typeface="Cambria Math"/>
                      </a:rPr>
                      <m:t>𝟐</m:t>
                    </m:r>
                    <m:r>
                      <a:rPr lang="en-US" sz="2400" b="1" i="1" dirty="0" smtClean="0">
                        <a:latin typeface="Cambria Math"/>
                      </a:rPr>
                      <m:t> </m:t>
                    </m:r>
                    <m:r>
                      <a:rPr lang="en-US" sz="2400" b="1" i="1" dirty="0" smtClean="0">
                        <a:latin typeface="Cambria Math"/>
                      </a:rPr>
                      <m:t>𝒄𝒎</m:t>
                    </m:r>
                    <m:r>
                      <a:rPr lang="en-US" sz="2400" b="1" i="1" dirty="0" smtClean="0">
                        <a:latin typeface="Cambria Math"/>
                      </a:rPr>
                      <m:t> </m:t>
                    </m:r>
                  </m:oMath>
                </a14:m>
                <a:endParaRPr lang="bn-IN" sz="2400" b="1" dirty="0" smtClean="0"/>
              </a:p>
              <a:p>
                <a:r>
                  <a:rPr lang="bn-IN" sz="2400" dirty="0" smtClean="0"/>
                  <a:t>চিত্র হতে, বস্তুটি মেরু থেকে </a:t>
                </a:r>
                <a14:m>
                  <m:oMath xmlns:m="http://schemas.openxmlformats.org/officeDocument/2006/math">
                    <m:r>
                      <a:rPr lang="en-US" sz="2800" b="0" i="0" dirty="0" smtClean="0">
                        <a:latin typeface="Cambria Math"/>
                      </a:rPr>
                      <m:t>1</m:t>
                    </m:r>
                    <m:r>
                      <a:rPr lang="en-US" sz="2800" b="0" i="1" dirty="0" smtClean="0">
                        <a:latin typeface="Cambria Math"/>
                      </a:rPr>
                      <m:t>𝑐</m:t>
                    </m:r>
                    <m:r>
                      <a:rPr lang="en-US" sz="2800" i="1" dirty="0">
                        <a:latin typeface="Cambria Math"/>
                      </a:rPr>
                      <m:t>𝑚</m:t>
                    </m:r>
                    <m:r>
                      <a:rPr lang="en-US" sz="2800" i="1" dirty="0">
                        <a:latin typeface="Cambria Math"/>
                      </a:rPr>
                      <m:t> </m:t>
                    </m:r>
                  </m:oMath>
                </a14:m>
                <a:endParaRPr lang="en-US" sz="2400" dirty="0" smtClean="0"/>
              </a:p>
              <a:p>
                <a:r>
                  <a:rPr lang="bn-IN" sz="2400" dirty="0" smtClean="0"/>
                  <a:t>দূরে অবস্থিত</a:t>
                </a:r>
                <a:r>
                  <a:rPr lang="bn-IN" sz="2800" dirty="0" smtClean="0"/>
                  <a:t>, </a:t>
                </a:r>
                <a14:m>
                  <m:oMath xmlns:m="http://schemas.openxmlformats.org/officeDocument/2006/math">
                    <m:r>
                      <m:rPr>
                        <m:sty m:val="p"/>
                      </m:rPr>
                      <a:rPr lang="en-US" sz="2800" b="0" i="0" dirty="0" smtClean="0">
                        <a:latin typeface="Cambria Math"/>
                      </a:rPr>
                      <m:t>u</m:t>
                    </m:r>
                    <m:r>
                      <a:rPr lang="en-US" sz="2800" b="0" i="0" dirty="0" smtClean="0">
                        <a:latin typeface="Cambria Math"/>
                      </a:rPr>
                      <m:t>=</m:t>
                    </m:r>
                    <m:r>
                      <a:rPr lang="en-US" sz="2800" b="0" i="0" dirty="0" smtClean="0">
                        <a:latin typeface="Cambria Math"/>
                      </a:rPr>
                      <m:t>1</m:t>
                    </m:r>
                    <m:r>
                      <a:rPr lang="en-US" sz="2800" b="0" i="0" dirty="0" smtClean="0">
                        <a:latin typeface="Cambria Math"/>
                      </a:rPr>
                      <m:t> </m:t>
                    </m:r>
                    <m:r>
                      <a:rPr lang="en-US" sz="2800" i="1" dirty="0">
                        <a:latin typeface="Cambria Math"/>
                      </a:rPr>
                      <m:t>𝑐𝑚</m:t>
                    </m:r>
                    <m:r>
                      <a:rPr lang="en-US" sz="2800" i="1" dirty="0">
                        <a:latin typeface="Cambria Math"/>
                      </a:rPr>
                      <m:t> </m:t>
                    </m:r>
                  </m:oMath>
                </a14:m>
                <a:endParaRPr lang="bn-IN" sz="2800" dirty="0"/>
              </a:p>
              <a:p>
                <a:r>
                  <a:rPr lang="bn-IN" sz="2400" b="0" dirty="0" smtClean="0"/>
                  <a:t>প্রতিবিম্বের</a:t>
                </a:r>
                <a:r>
                  <a:rPr lang="bn-IN" sz="2800" b="0" dirty="0" smtClean="0"/>
                  <a:t>  </a:t>
                </a:r>
                <a14:m>
                  <m:oMath xmlns:m="http://schemas.openxmlformats.org/officeDocument/2006/math">
                    <m:r>
                      <a:rPr lang="en-US" sz="2800" b="0" i="1" smtClean="0">
                        <a:latin typeface="Cambria Math"/>
                      </a:rPr>
                      <m:t>𝑣</m:t>
                    </m:r>
                    <m:r>
                      <a:rPr lang="en-US" sz="2800" b="0" i="1" smtClean="0">
                        <a:latin typeface="Cambria Math"/>
                      </a:rPr>
                      <m:t>=?</m:t>
                    </m:r>
                  </m:oMath>
                </a14:m>
                <a:endParaRPr lang="en-US" sz="2800" dirty="0" smtClean="0"/>
              </a:p>
              <a:p>
                <a:r>
                  <a:rPr lang="bn-IN" sz="2400" dirty="0" smtClean="0"/>
                  <a:t>বিবর্ধন, </a:t>
                </a:r>
                <a14:m>
                  <m:oMath xmlns:m="http://schemas.openxmlformats.org/officeDocument/2006/math">
                    <m:r>
                      <a:rPr lang="en-US" sz="2800" i="1" dirty="0">
                        <a:latin typeface="Cambria Math"/>
                      </a:rPr>
                      <m:t>𝑚</m:t>
                    </m:r>
                    <m:r>
                      <a:rPr lang="en-US" sz="2800" b="0" i="1" dirty="0" smtClean="0">
                        <a:latin typeface="Cambria Math"/>
                      </a:rPr>
                      <m:t>=?</m:t>
                    </m:r>
                    <m:r>
                      <a:rPr lang="en-US" sz="2800" i="1" dirty="0">
                        <a:latin typeface="Cambria Math"/>
                      </a:rPr>
                      <m:t> </m:t>
                    </m:r>
                  </m:oMath>
                </a14:m>
                <a:endParaRPr lang="bn-IN" sz="2800" dirty="0"/>
              </a:p>
            </p:txBody>
          </p:sp>
        </mc:Choice>
        <mc:Fallback xmlns="">
          <p:sp>
            <p:nvSpPr>
              <p:cNvPr id="31" name="TextBox 30"/>
              <p:cNvSpPr txBox="1">
                <a:spLocks noRot="1" noChangeAspect="1" noMove="1" noResize="1" noEditPoints="1" noAdjustHandles="1" noChangeArrowheads="1" noChangeShapeType="1" noTextEdit="1"/>
              </p:cNvSpPr>
              <p:nvPr/>
            </p:nvSpPr>
            <p:spPr>
              <a:xfrm>
                <a:off x="6617064" y="3816744"/>
                <a:ext cx="5239696" cy="3223575"/>
              </a:xfrm>
              <a:prstGeom prst="rect">
                <a:avLst/>
              </a:prstGeom>
              <a:blipFill rotWithShape="1">
                <a:blip r:embed="rId3"/>
                <a:stretch>
                  <a:fillRect l="-1744" t="-1323" b="-2079"/>
                </a:stretch>
              </a:blipFill>
            </p:spPr>
            <p:txBody>
              <a:bodyPr/>
              <a:lstStyle/>
              <a:p>
                <a:r>
                  <a:rPr lang="en-US">
                    <a:noFill/>
                  </a:rPr>
                  <a:t> </a:t>
                </a:r>
              </a:p>
            </p:txBody>
          </p:sp>
        </mc:Fallback>
      </mc:AlternateContent>
    </p:spTree>
    <p:extLst>
      <p:ext uri="{BB962C8B-B14F-4D97-AF65-F5344CB8AC3E}">
        <p14:creationId xmlns:p14="http://schemas.microsoft.com/office/powerpoint/2010/main" val="1187577491"/>
      </p:ext>
    </p:extLst>
  </p:cSld>
  <p:clrMapOvr>
    <a:masterClrMapping/>
  </p:clrMapOvr>
  <mc:AlternateContent xmlns:mc="http://schemas.openxmlformats.org/markup-compatibility/2006">
    <mc:Choice xmlns:p14="http://schemas.microsoft.com/office/powerpoint/2010/main" Requires="p14">
      <p:transition spd="slow" p14:dur="1200">
        <p14:flip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3000"/>
                            </p:stCondLst>
                            <p:childTnLst>
                              <p:par>
                                <p:cTn id="20" presetID="22" presetClass="entr" presetSubtype="4"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2000"/>
                                        <p:tgtEl>
                                          <p:spTgt spid="16"/>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left)">
                                      <p:cBhvr>
                                        <p:cTn id="32" dur="20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20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1000"/>
                                        <p:tgtEl>
                                          <p:spTgt spid="19"/>
                                        </p:tgtEl>
                                      </p:cBhvr>
                                    </p:animEffect>
                                    <p:anim calcmode="lin" valueType="num">
                                      <p:cBhvr>
                                        <p:cTn id="43" dur="1000" fill="hold"/>
                                        <p:tgtEl>
                                          <p:spTgt spid="19"/>
                                        </p:tgtEl>
                                        <p:attrNameLst>
                                          <p:attrName>ppt_x</p:attrName>
                                        </p:attrNameLst>
                                      </p:cBhvr>
                                      <p:tavLst>
                                        <p:tav tm="0">
                                          <p:val>
                                            <p:strVal val="#ppt_x"/>
                                          </p:val>
                                        </p:tav>
                                        <p:tav tm="100000">
                                          <p:val>
                                            <p:strVal val="#ppt_x"/>
                                          </p:val>
                                        </p:tav>
                                      </p:tavLst>
                                    </p:anim>
                                    <p:anim calcmode="lin" valueType="num">
                                      <p:cBhvr>
                                        <p:cTn id="44" dur="1000" fill="hold"/>
                                        <p:tgtEl>
                                          <p:spTgt spid="19"/>
                                        </p:tgtEl>
                                        <p:attrNameLst>
                                          <p:attrName>ppt_y</p:attrName>
                                        </p:attrNameLst>
                                      </p:cBhvr>
                                      <p:tavLst>
                                        <p:tav tm="0">
                                          <p:val>
                                            <p:strVal val="#ppt_y+.1"/>
                                          </p:val>
                                        </p:tav>
                                        <p:tav tm="100000">
                                          <p:val>
                                            <p:strVal val="#ppt_y"/>
                                          </p:val>
                                        </p:tav>
                                      </p:tavLst>
                                    </p:anim>
                                  </p:childTnLst>
                                </p:cTn>
                              </p:par>
                            </p:childTnLst>
                          </p:cTn>
                        </p:par>
                        <p:par>
                          <p:cTn id="45" fill="hold">
                            <p:stCondLst>
                              <p:cond delay="1000"/>
                            </p:stCondLst>
                            <p:childTnLst>
                              <p:par>
                                <p:cTn id="46" presetID="22" presetClass="entr" presetSubtype="2" fill="hold" nodeType="after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wipe(right)">
                                      <p:cBhvr>
                                        <p:cTn id="48" dur="2000"/>
                                        <p:tgtEl>
                                          <p:spTgt spid="13"/>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left)">
                                      <p:cBhvr>
                                        <p:cTn id="53" dur="2000"/>
                                        <p:tgtEl>
                                          <p:spTgt spid="14"/>
                                        </p:tgtEl>
                                      </p:cBhvr>
                                    </p:animEffect>
                                  </p:childTnLst>
                                </p:cTn>
                              </p:par>
                            </p:childTnLst>
                          </p:cTn>
                        </p:par>
                        <p:par>
                          <p:cTn id="54" fill="hold">
                            <p:stCondLst>
                              <p:cond delay="2000"/>
                            </p:stCondLst>
                            <p:childTnLst>
                              <p:par>
                                <p:cTn id="55" presetID="22" presetClass="entr" presetSubtype="8" fill="hold" nodeType="after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wipe(left)">
                                      <p:cBhvr>
                                        <p:cTn id="57" dur="2000"/>
                                        <p:tgtEl>
                                          <p:spTgt spid="11"/>
                                        </p:tgtEl>
                                      </p:cBhvr>
                                    </p:animEffect>
                                  </p:childTnLst>
                                </p:cTn>
                              </p:par>
                            </p:childTnLst>
                          </p:cTn>
                        </p:par>
                        <p:par>
                          <p:cTn id="58" fill="hold">
                            <p:stCondLst>
                              <p:cond delay="4000"/>
                            </p:stCondLst>
                            <p:childTnLst>
                              <p:par>
                                <p:cTn id="59" presetID="22" presetClass="entr" presetSubtype="2" fill="hold" nodeType="after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right)">
                                      <p:cBhvr>
                                        <p:cTn id="61" dur="2000"/>
                                        <p:tgtEl>
                                          <p:spTgt spid="12"/>
                                        </p:tgtEl>
                                      </p:cBhvr>
                                    </p:animEffect>
                                  </p:childTnLst>
                                </p:cTn>
                              </p:par>
                              <p:par>
                                <p:cTn id="62" presetID="22" presetClass="entr" presetSubtype="2" fill="hold" nodeType="with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wipe(right)">
                                      <p:cBhvr>
                                        <p:cTn id="64" dur="2000"/>
                                        <p:tgtEl>
                                          <p:spTgt spid="15"/>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nodeType="click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wipe(down)">
                                      <p:cBhvr>
                                        <p:cTn id="69" dur="2000"/>
                                        <p:tgtEl>
                                          <p:spTgt spid="17"/>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wipe(down)">
                                      <p:cBhvr>
                                        <p:cTn id="74" dur="500"/>
                                        <p:tgtEl>
                                          <p:spTgt spid="20"/>
                                        </p:tgtEl>
                                      </p:cBhvr>
                                    </p:animEffect>
                                  </p:childTnLst>
                                </p:cTn>
                              </p:par>
                              <p:par>
                                <p:cTn id="75" presetID="22" presetClass="entr" presetSubtype="4"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wipe(down)">
                                      <p:cBhvr>
                                        <p:cTn id="77" dur="500"/>
                                        <p:tgtEl>
                                          <p:spTgt spid="21"/>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24"/>
                                        </p:tgtEl>
                                        <p:attrNameLst>
                                          <p:attrName>style.visibility</p:attrName>
                                        </p:attrNameLst>
                                      </p:cBhvr>
                                      <p:to>
                                        <p:strVal val="visible"/>
                                      </p:to>
                                    </p:set>
                                    <p:animEffect transition="in" filter="fade">
                                      <p:cBhvr>
                                        <p:cTn id="80" dur="1000"/>
                                        <p:tgtEl>
                                          <p:spTgt spid="24"/>
                                        </p:tgtEl>
                                      </p:cBhvr>
                                    </p:animEffect>
                                    <p:anim calcmode="lin" valueType="num">
                                      <p:cBhvr>
                                        <p:cTn id="81" dur="1000" fill="hold"/>
                                        <p:tgtEl>
                                          <p:spTgt spid="24"/>
                                        </p:tgtEl>
                                        <p:attrNameLst>
                                          <p:attrName>ppt_x</p:attrName>
                                        </p:attrNameLst>
                                      </p:cBhvr>
                                      <p:tavLst>
                                        <p:tav tm="0">
                                          <p:val>
                                            <p:strVal val="#ppt_x"/>
                                          </p:val>
                                        </p:tav>
                                        <p:tav tm="100000">
                                          <p:val>
                                            <p:strVal val="#ppt_x"/>
                                          </p:val>
                                        </p:tav>
                                      </p:tavLst>
                                    </p:anim>
                                    <p:anim calcmode="lin" valueType="num">
                                      <p:cBhvr>
                                        <p:cTn id="82" dur="1000" fill="hold"/>
                                        <p:tgtEl>
                                          <p:spTgt spid="24"/>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nodeType="clickEffect">
                                  <p:stCondLst>
                                    <p:cond delay="0"/>
                                  </p:stCondLst>
                                  <p:childTnLst>
                                    <p:set>
                                      <p:cBhvr>
                                        <p:cTn id="91" dur="1" fill="hold">
                                          <p:stCondLst>
                                            <p:cond delay="0"/>
                                          </p:stCondLst>
                                        </p:cTn>
                                        <p:tgtEl>
                                          <p:spTgt spid="28"/>
                                        </p:tgtEl>
                                        <p:attrNameLst>
                                          <p:attrName>style.visibility</p:attrName>
                                        </p:attrNameLst>
                                      </p:cBhvr>
                                      <p:to>
                                        <p:strVal val="visible"/>
                                      </p:to>
                                    </p:set>
                                    <p:animEffect transition="in" filter="wipe(down)">
                                      <p:cBhvr>
                                        <p:cTn id="92" dur="500"/>
                                        <p:tgtEl>
                                          <p:spTgt spid="28"/>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Effect transition="in" filter="wipe(down)">
                                      <p:cBhvr>
                                        <p:cTn id="95" dur="500"/>
                                        <p:tgtEl>
                                          <p:spTgt spid="29"/>
                                        </p:tgtEl>
                                      </p:cBhvr>
                                    </p:animEffect>
                                  </p:childTnLst>
                                </p:cTn>
                              </p:par>
                            </p:childTnLst>
                          </p:cTn>
                        </p:par>
                      </p:childTnLst>
                    </p:cTn>
                  </p:par>
                  <p:par>
                    <p:cTn id="96" fill="hold">
                      <p:stCondLst>
                        <p:cond delay="indefinite"/>
                      </p:stCondLst>
                      <p:childTnLst>
                        <p:par>
                          <p:cTn id="97" fill="hold">
                            <p:stCondLst>
                              <p:cond delay="0"/>
                            </p:stCondLst>
                            <p:childTnLst>
                              <p:par>
                                <p:cTn id="98" presetID="42" presetClass="entr" presetSubtype="0" fill="hold" grpId="0" nodeType="click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fade">
                                      <p:cBhvr>
                                        <p:cTn id="100" dur="1000"/>
                                        <p:tgtEl>
                                          <p:spTgt spid="30"/>
                                        </p:tgtEl>
                                      </p:cBhvr>
                                    </p:animEffect>
                                    <p:anim calcmode="lin" valueType="num">
                                      <p:cBhvr>
                                        <p:cTn id="101" dur="1000" fill="hold"/>
                                        <p:tgtEl>
                                          <p:spTgt spid="30"/>
                                        </p:tgtEl>
                                        <p:attrNameLst>
                                          <p:attrName>ppt_x</p:attrName>
                                        </p:attrNameLst>
                                      </p:cBhvr>
                                      <p:tavLst>
                                        <p:tav tm="0">
                                          <p:val>
                                            <p:strVal val="#ppt_x"/>
                                          </p:val>
                                        </p:tav>
                                        <p:tav tm="100000">
                                          <p:val>
                                            <p:strVal val="#ppt_x"/>
                                          </p:val>
                                        </p:tav>
                                      </p:tavLst>
                                    </p:anim>
                                    <p:anim calcmode="lin" valueType="num">
                                      <p:cBhvr>
                                        <p:cTn id="10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42" presetClass="entr" presetSubtype="0" fill="hold" grpId="0" nodeType="clickEffect">
                                  <p:stCondLst>
                                    <p:cond delay="0"/>
                                  </p:stCondLst>
                                  <p:childTnLst>
                                    <p:set>
                                      <p:cBhvr>
                                        <p:cTn id="106" dur="1" fill="hold">
                                          <p:stCondLst>
                                            <p:cond delay="0"/>
                                          </p:stCondLst>
                                        </p:cTn>
                                        <p:tgtEl>
                                          <p:spTgt spid="31"/>
                                        </p:tgtEl>
                                        <p:attrNameLst>
                                          <p:attrName>style.visibility</p:attrName>
                                        </p:attrNameLst>
                                      </p:cBhvr>
                                      <p:to>
                                        <p:strVal val="visible"/>
                                      </p:to>
                                    </p:set>
                                    <p:animEffect transition="in" filter="fade">
                                      <p:cBhvr>
                                        <p:cTn id="107" dur="1000"/>
                                        <p:tgtEl>
                                          <p:spTgt spid="31"/>
                                        </p:tgtEl>
                                      </p:cBhvr>
                                    </p:animEffect>
                                    <p:anim calcmode="lin" valueType="num">
                                      <p:cBhvr>
                                        <p:cTn id="108" dur="1000" fill="hold"/>
                                        <p:tgtEl>
                                          <p:spTgt spid="31"/>
                                        </p:tgtEl>
                                        <p:attrNameLst>
                                          <p:attrName>ppt_x</p:attrName>
                                        </p:attrNameLst>
                                      </p:cBhvr>
                                      <p:tavLst>
                                        <p:tav tm="0">
                                          <p:val>
                                            <p:strVal val="#ppt_x"/>
                                          </p:val>
                                        </p:tav>
                                        <p:tav tm="100000">
                                          <p:val>
                                            <p:strVal val="#ppt_x"/>
                                          </p:val>
                                        </p:tav>
                                      </p:tavLst>
                                    </p:anim>
                                    <p:anim calcmode="lin" valueType="num">
                                      <p:cBhvr>
                                        <p:cTn id="10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8" grpId="0"/>
      <p:bldP spid="19" grpId="0"/>
      <p:bldP spid="20" grpId="0"/>
      <p:bldP spid="21" grpId="0"/>
      <p:bldP spid="24" grpId="0"/>
      <p:bldP spid="25" grpId="0"/>
      <p:bldP spid="29" grpId="0"/>
      <p:bldP spid="30" grpId="0"/>
      <p:bldP spid="3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377373" y="904"/>
                <a:ext cx="5080000" cy="3532377"/>
              </a:xfrm>
              <a:prstGeom prst="rect">
                <a:avLst/>
              </a:prstGeom>
            </p:spPr>
            <p:txBody>
              <a:bodyPr wrap="square">
                <a:spAutoFit/>
              </a:bodyPr>
              <a:lstStyle/>
              <a:p>
                <a:r>
                  <a:rPr lang="bn-IN" sz="2800" dirty="0" smtClean="0"/>
                  <a:t>আমরা জানি</a:t>
                </a:r>
                <a:r>
                  <a:rPr lang="bn-IN" sz="3200" dirty="0"/>
                  <a:t>, </a:t>
                </a:r>
                <a14:m>
                  <m:oMath xmlns:m="http://schemas.openxmlformats.org/officeDocument/2006/math">
                    <m:f>
                      <m:fPr>
                        <m:ctrlPr>
                          <a:rPr lang="bn-IN" sz="3200" i="1">
                            <a:latin typeface="Cambria Math"/>
                          </a:rPr>
                        </m:ctrlPr>
                      </m:fPr>
                      <m:num>
                        <m:r>
                          <a:rPr lang="en-US" sz="3200" i="1">
                            <a:latin typeface="Cambria Math"/>
                          </a:rPr>
                          <m:t>1</m:t>
                        </m:r>
                      </m:num>
                      <m:den>
                        <m:r>
                          <a:rPr lang="en-US" sz="3200" i="1">
                            <a:latin typeface="Cambria Math"/>
                          </a:rPr>
                          <m:t>𝑣</m:t>
                        </m:r>
                      </m:den>
                    </m:f>
                    <m:r>
                      <a:rPr lang="en-US" sz="3200" i="1">
                        <a:latin typeface="Cambria Math"/>
                      </a:rPr>
                      <m:t>+</m:t>
                    </m:r>
                    <m:f>
                      <m:fPr>
                        <m:ctrlPr>
                          <a:rPr lang="en-US" sz="3200" i="1">
                            <a:latin typeface="Cambria Math"/>
                          </a:rPr>
                        </m:ctrlPr>
                      </m:fPr>
                      <m:num>
                        <m:r>
                          <a:rPr lang="en-US" sz="3200" i="1">
                            <a:latin typeface="Cambria Math"/>
                          </a:rPr>
                          <m:t>1</m:t>
                        </m:r>
                      </m:num>
                      <m:den>
                        <m:r>
                          <a:rPr lang="en-US" sz="3200" i="1">
                            <a:latin typeface="Cambria Math"/>
                          </a:rPr>
                          <m:t>𝑢</m:t>
                        </m:r>
                      </m:den>
                    </m:f>
                    <m:r>
                      <a:rPr lang="en-US" sz="3200" i="1">
                        <a:latin typeface="Cambria Math"/>
                      </a:rPr>
                      <m:t>=</m:t>
                    </m:r>
                    <m:f>
                      <m:fPr>
                        <m:ctrlPr>
                          <a:rPr lang="en-US" sz="3200" i="1">
                            <a:latin typeface="Cambria Math"/>
                          </a:rPr>
                        </m:ctrlPr>
                      </m:fPr>
                      <m:num>
                        <m:r>
                          <a:rPr lang="en-US" sz="3200" i="1">
                            <a:latin typeface="Cambria Math"/>
                          </a:rPr>
                          <m:t>1</m:t>
                        </m:r>
                      </m:num>
                      <m:den>
                        <m:r>
                          <a:rPr lang="en-US" sz="3200" i="1">
                            <a:latin typeface="Cambria Math"/>
                          </a:rPr>
                          <m:t>𝑓</m:t>
                        </m:r>
                      </m:den>
                    </m:f>
                  </m:oMath>
                </a14:m>
                <a:endParaRPr lang="en-US" sz="3200" dirty="0"/>
              </a:p>
              <a:p>
                <a:r>
                  <a:rPr lang="en-US" sz="3200" dirty="0"/>
                  <a:t>	</a:t>
                </a:r>
                <a:r>
                  <a:rPr lang="bn-IN" sz="3200" dirty="0"/>
                  <a:t>বা, </a:t>
                </a:r>
                <a14:m>
                  <m:oMath xmlns:m="http://schemas.openxmlformats.org/officeDocument/2006/math">
                    <m:f>
                      <m:fPr>
                        <m:ctrlPr>
                          <a:rPr lang="bn-IN" sz="3200" i="1">
                            <a:latin typeface="Cambria Math"/>
                          </a:rPr>
                        </m:ctrlPr>
                      </m:fPr>
                      <m:num>
                        <m:r>
                          <a:rPr lang="en-US" sz="3200" i="1">
                            <a:latin typeface="Cambria Math"/>
                          </a:rPr>
                          <m:t>1</m:t>
                        </m:r>
                      </m:num>
                      <m:den>
                        <m:r>
                          <a:rPr lang="en-US" sz="3200" i="1">
                            <a:latin typeface="Cambria Math"/>
                          </a:rPr>
                          <m:t>𝑣</m:t>
                        </m:r>
                      </m:den>
                    </m:f>
                    <m:r>
                      <a:rPr lang="en-US" sz="3200" i="1">
                        <a:latin typeface="Cambria Math"/>
                      </a:rPr>
                      <m:t>=</m:t>
                    </m:r>
                    <m:f>
                      <m:fPr>
                        <m:ctrlPr>
                          <a:rPr lang="en-US" sz="3200" i="1">
                            <a:latin typeface="Cambria Math"/>
                          </a:rPr>
                        </m:ctrlPr>
                      </m:fPr>
                      <m:num>
                        <m:r>
                          <a:rPr lang="en-US" sz="3200" i="1">
                            <a:latin typeface="Cambria Math"/>
                          </a:rPr>
                          <m:t>1</m:t>
                        </m:r>
                      </m:num>
                      <m:den>
                        <m:r>
                          <a:rPr lang="en-US" sz="3200" i="1" smtClean="0">
                            <a:latin typeface="Cambria Math"/>
                          </a:rPr>
                          <m:t>𝑓</m:t>
                        </m:r>
                      </m:den>
                    </m:f>
                    <m:r>
                      <a:rPr lang="en-US" sz="3200" i="1">
                        <a:latin typeface="Cambria Math"/>
                      </a:rPr>
                      <m:t>−</m:t>
                    </m:r>
                    <m:f>
                      <m:fPr>
                        <m:ctrlPr>
                          <a:rPr lang="en-US" sz="3200" i="1">
                            <a:latin typeface="Cambria Math"/>
                          </a:rPr>
                        </m:ctrlPr>
                      </m:fPr>
                      <m:num>
                        <m:r>
                          <a:rPr lang="en-US" sz="3200" i="1">
                            <a:latin typeface="Cambria Math"/>
                          </a:rPr>
                          <m:t>1</m:t>
                        </m:r>
                      </m:num>
                      <m:den>
                        <m:r>
                          <a:rPr lang="en-US" sz="3200" i="1">
                            <a:latin typeface="Cambria Math"/>
                          </a:rPr>
                          <m:t>𝑢</m:t>
                        </m:r>
                      </m:den>
                    </m:f>
                  </m:oMath>
                </a14:m>
                <a:endParaRPr lang="en-US" sz="3200" dirty="0"/>
              </a:p>
              <a:p>
                <a:r>
                  <a:rPr lang="en-US" sz="3200" dirty="0"/>
                  <a:t>	</a:t>
                </a:r>
                <a:r>
                  <a:rPr lang="bn-IN" sz="3200" dirty="0"/>
                  <a:t>বা, </a:t>
                </a:r>
                <a14:m>
                  <m:oMath xmlns:m="http://schemas.openxmlformats.org/officeDocument/2006/math">
                    <m:f>
                      <m:fPr>
                        <m:ctrlPr>
                          <a:rPr lang="bn-IN" sz="3200" i="1">
                            <a:latin typeface="Cambria Math"/>
                          </a:rPr>
                        </m:ctrlPr>
                      </m:fPr>
                      <m:num>
                        <m:r>
                          <a:rPr lang="en-US" sz="3200" i="1">
                            <a:latin typeface="Cambria Math"/>
                          </a:rPr>
                          <m:t>1</m:t>
                        </m:r>
                      </m:num>
                      <m:den>
                        <m:r>
                          <a:rPr lang="en-US" sz="3200" i="1">
                            <a:latin typeface="Cambria Math"/>
                          </a:rPr>
                          <m:t>𝑣</m:t>
                        </m:r>
                      </m:den>
                    </m:f>
                    <m:r>
                      <a:rPr lang="en-US" sz="3200" i="1">
                        <a:latin typeface="Cambria Math"/>
                      </a:rPr>
                      <m:t>=</m:t>
                    </m:r>
                    <m:f>
                      <m:fPr>
                        <m:ctrlPr>
                          <a:rPr lang="en-US" sz="3200" i="1">
                            <a:latin typeface="Cambria Math"/>
                          </a:rPr>
                        </m:ctrlPr>
                      </m:fPr>
                      <m:num>
                        <m:r>
                          <a:rPr lang="en-US" sz="3200" i="1">
                            <a:latin typeface="Cambria Math"/>
                          </a:rPr>
                          <m:t>1</m:t>
                        </m:r>
                      </m:num>
                      <m:den>
                        <m:r>
                          <a:rPr lang="en-US" sz="3200" b="0" i="1" smtClean="0">
                            <a:latin typeface="Cambria Math"/>
                          </a:rPr>
                          <m:t>−</m:t>
                        </m:r>
                        <m:r>
                          <a:rPr lang="en-US" sz="3200" i="1">
                            <a:latin typeface="Cambria Math"/>
                          </a:rPr>
                          <m:t>2</m:t>
                        </m:r>
                      </m:den>
                    </m:f>
                    <m:r>
                      <a:rPr lang="en-US" sz="3200" i="1">
                        <a:latin typeface="Cambria Math"/>
                      </a:rPr>
                      <m:t>−</m:t>
                    </m:r>
                    <m:f>
                      <m:fPr>
                        <m:ctrlPr>
                          <a:rPr lang="en-US" sz="3200" i="1">
                            <a:latin typeface="Cambria Math"/>
                          </a:rPr>
                        </m:ctrlPr>
                      </m:fPr>
                      <m:num>
                        <m:r>
                          <a:rPr lang="en-US" sz="3200" i="1">
                            <a:latin typeface="Cambria Math"/>
                          </a:rPr>
                          <m:t>1</m:t>
                        </m:r>
                      </m:num>
                      <m:den>
                        <m:r>
                          <a:rPr lang="en-US" sz="3200" b="0" i="1" smtClean="0">
                            <a:latin typeface="Cambria Math"/>
                          </a:rPr>
                          <m:t>1</m:t>
                        </m:r>
                      </m:den>
                    </m:f>
                  </m:oMath>
                </a14:m>
                <a:endParaRPr lang="bn-IN" sz="3200" dirty="0"/>
              </a:p>
              <a:p>
                <a:r>
                  <a:rPr lang="en-US" sz="3200" dirty="0"/>
                  <a:t>	</a:t>
                </a:r>
                <a:r>
                  <a:rPr lang="bn-IN" sz="3200" dirty="0"/>
                  <a:t>বা, </a:t>
                </a:r>
                <a14:m>
                  <m:oMath xmlns:m="http://schemas.openxmlformats.org/officeDocument/2006/math">
                    <m:f>
                      <m:fPr>
                        <m:ctrlPr>
                          <a:rPr lang="bn-IN" sz="3200" i="1">
                            <a:latin typeface="Cambria Math"/>
                          </a:rPr>
                        </m:ctrlPr>
                      </m:fPr>
                      <m:num>
                        <m:r>
                          <a:rPr lang="en-US" sz="3200" i="1">
                            <a:latin typeface="Cambria Math"/>
                          </a:rPr>
                          <m:t>1</m:t>
                        </m:r>
                      </m:num>
                      <m:den>
                        <m:r>
                          <a:rPr lang="en-US" sz="3200" i="1">
                            <a:latin typeface="Cambria Math"/>
                          </a:rPr>
                          <m:t>𝑣</m:t>
                        </m:r>
                      </m:den>
                    </m:f>
                    <m:r>
                      <a:rPr lang="en-US" sz="3200" i="1">
                        <a:latin typeface="Cambria Math"/>
                      </a:rPr>
                      <m:t>=</m:t>
                    </m:r>
                    <m:r>
                      <a:rPr lang="en-US" sz="3200" b="0" i="1" smtClean="0">
                        <a:latin typeface="Cambria Math"/>
                      </a:rPr>
                      <m:t>−</m:t>
                    </m:r>
                    <m:f>
                      <m:fPr>
                        <m:ctrlPr>
                          <a:rPr lang="en-US" sz="3200" i="1">
                            <a:latin typeface="Cambria Math"/>
                          </a:rPr>
                        </m:ctrlPr>
                      </m:fPr>
                      <m:num>
                        <m:r>
                          <a:rPr lang="en-US" sz="3200" b="0" i="1" smtClean="0">
                            <a:latin typeface="Cambria Math"/>
                          </a:rPr>
                          <m:t>3</m:t>
                        </m:r>
                      </m:num>
                      <m:den>
                        <m:r>
                          <a:rPr lang="en-US" sz="3200" b="0" i="1" smtClean="0">
                            <a:latin typeface="Cambria Math"/>
                          </a:rPr>
                          <m:t>2</m:t>
                        </m:r>
                      </m:den>
                    </m:f>
                  </m:oMath>
                </a14:m>
                <a:endParaRPr lang="bn-IN" sz="3200" dirty="0"/>
              </a:p>
              <a:p>
                <a:r>
                  <a:rPr lang="en-US" sz="3200" dirty="0"/>
                  <a:t>	</a:t>
                </a:r>
                <a:r>
                  <a:rPr lang="bn-IN" sz="3200" dirty="0"/>
                  <a:t>বা, </a:t>
                </a:r>
                <a14:m>
                  <m:oMath xmlns:m="http://schemas.openxmlformats.org/officeDocument/2006/math">
                    <m:r>
                      <a:rPr lang="en-US" sz="3200" i="1">
                        <a:latin typeface="Cambria Math"/>
                      </a:rPr>
                      <m:t>𝑣</m:t>
                    </m:r>
                    <m:r>
                      <a:rPr lang="en-US" sz="3200" i="1">
                        <a:latin typeface="Cambria Math"/>
                      </a:rPr>
                      <m:t>=</m:t>
                    </m:r>
                    <m:r>
                      <a:rPr lang="en-US" sz="3200" b="0" i="1" smtClean="0">
                        <a:latin typeface="Cambria Math"/>
                      </a:rPr>
                      <m:t>−</m:t>
                    </m:r>
                    <m:r>
                      <a:rPr lang="en-US" sz="3200" b="0" i="1" smtClean="0">
                        <a:latin typeface="Cambria Math"/>
                      </a:rPr>
                      <m:t>0</m:t>
                    </m:r>
                    <m:r>
                      <a:rPr lang="en-US" sz="3200" b="0" i="1" smtClean="0">
                        <a:latin typeface="Cambria Math"/>
                      </a:rPr>
                      <m:t>.</m:t>
                    </m:r>
                    <m:r>
                      <a:rPr lang="en-US" sz="3200" b="0" i="1" smtClean="0">
                        <a:latin typeface="Cambria Math"/>
                      </a:rPr>
                      <m:t>6667</m:t>
                    </m:r>
                    <m:r>
                      <a:rPr lang="en-US" sz="3200" i="1">
                        <a:latin typeface="Cambria Math"/>
                      </a:rPr>
                      <m:t> </m:t>
                    </m:r>
                    <m:r>
                      <a:rPr lang="en-US" sz="3200" i="1">
                        <a:latin typeface="Cambria Math"/>
                      </a:rPr>
                      <m:t>𝑐𝑚</m:t>
                    </m:r>
                  </m:oMath>
                </a14:m>
                <a:endParaRPr lang="en-US" sz="3200" dirty="0"/>
              </a:p>
            </p:txBody>
          </p:sp>
        </mc:Choice>
        <mc:Fallback xmlns="">
          <p:sp>
            <p:nvSpPr>
              <p:cNvPr id="2" name="Rectangle 1"/>
              <p:cNvSpPr>
                <a:spLocks noRot="1" noChangeAspect="1" noMove="1" noResize="1" noEditPoints="1" noAdjustHandles="1" noChangeArrowheads="1" noChangeShapeType="1" noTextEdit="1"/>
              </p:cNvSpPr>
              <p:nvPr/>
            </p:nvSpPr>
            <p:spPr>
              <a:xfrm>
                <a:off x="377373" y="904"/>
                <a:ext cx="5080000" cy="3532377"/>
              </a:xfrm>
              <a:prstGeom prst="rect">
                <a:avLst/>
              </a:prstGeom>
              <a:blipFill rotWithShape="1">
                <a:blip r:embed="rId2"/>
                <a:stretch>
                  <a:fillRect l="-3121" b="-3621"/>
                </a:stretch>
              </a:blipFill>
            </p:spPr>
            <p:txBody>
              <a:bodyPr/>
              <a:lstStyle/>
              <a:p>
                <a:r>
                  <a:rPr lang="en-US">
                    <a:noFill/>
                  </a:rPr>
                  <a:t> </a:t>
                </a:r>
              </a:p>
            </p:txBody>
          </p:sp>
        </mc:Fallback>
      </mc:AlternateContent>
      <p:cxnSp>
        <p:nvCxnSpPr>
          <p:cNvPr id="3" name="Straight Connector 2"/>
          <p:cNvCxnSpPr/>
          <p:nvPr/>
        </p:nvCxnSpPr>
        <p:spPr>
          <a:xfrm>
            <a:off x="6400800" y="721654"/>
            <a:ext cx="0" cy="5127603"/>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8106" y="3286035"/>
            <a:ext cx="6382694" cy="1200329"/>
          </a:xfrm>
          <a:prstGeom prst="rect">
            <a:avLst/>
          </a:prstGeom>
          <a:noFill/>
        </p:spPr>
        <p:txBody>
          <a:bodyPr wrap="square" rtlCol="0">
            <a:spAutoFit/>
          </a:bodyPr>
          <a:lstStyle/>
          <a:p>
            <a:r>
              <a:rPr lang="bn-IN" sz="2400" dirty="0" smtClean="0"/>
              <a:t>যেহেতু প্রতিবিম্বের দূরত্ব ঋণাত্মক সেহতু এর প্রকৃতি</a:t>
            </a:r>
            <a:r>
              <a:rPr lang="en-US" sz="2400" dirty="0" smtClean="0"/>
              <a:t> </a:t>
            </a:r>
            <a:r>
              <a:rPr lang="bn-IN" sz="2400" dirty="0" smtClean="0"/>
              <a:t>হবে “</a:t>
            </a:r>
            <a:r>
              <a:rPr lang="bn-IN" sz="2400" b="1" dirty="0" smtClean="0"/>
              <a:t>অবাস্তব</a:t>
            </a:r>
            <a:r>
              <a:rPr lang="bn-IN" sz="2400" dirty="0" smtClean="0"/>
              <a:t>”।</a:t>
            </a:r>
            <a:r>
              <a:rPr lang="en-US" sz="2400" dirty="0" smtClean="0"/>
              <a:t> </a:t>
            </a:r>
            <a:r>
              <a:rPr lang="bn-IN" sz="2400" dirty="0" smtClean="0"/>
              <a:t>অবস্থান </a:t>
            </a:r>
            <a:r>
              <a:rPr lang="bn-IN" sz="2400" dirty="0"/>
              <a:t>চামচের যে পাশে পেন্সিল প্রতিবিম্ব তার বিপরীতে </a:t>
            </a:r>
            <a:r>
              <a:rPr lang="bn-IN" sz="2400" dirty="0" smtClean="0"/>
              <a:t>।</a:t>
            </a:r>
            <a:endParaRPr lang="en-US" sz="2400" dirty="0"/>
          </a:p>
        </p:txBody>
      </p:sp>
      <mc:AlternateContent xmlns:mc="http://schemas.openxmlformats.org/markup-compatibility/2006">
        <mc:Choice xmlns:a14="http://schemas.microsoft.com/office/drawing/2010/main" Requires="a14">
          <p:sp>
            <p:nvSpPr>
              <p:cNvPr id="5" name="Rectangle 4"/>
              <p:cNvSpPr/>
              <p:nvPr/>
            </p:nvSpPr>
            <p:spPr>
              <a:xfrm>
                <a:off x="18106" y="4392798"/>
                <a:ext cx="6527837" cy="2463303"/>
              </a:xfrm>
              <a:prstGeom prst="rect">
                <a:avLst/>
              </a:prstGeom>
            </p:spPr>
            <p:txBody>
              <a:bodyPr wrap="square">
                <a:spAutoFit/>
              </a:bodyPr>
              <a:lstStyle/>
              <a:p>
                <a:r>
                  <a:rPr lang="bn-IN" sz="2400" u="sng" dirty="0" smtClean="0"/>
                  <a:t>আবার, বিবর্ধন</a:t>
                </a:r>
                <a:r>
                  <a:rPr lang="bn-IN" sz="2400" b="1" u="sng" dirty="0" smtClean="0"/>
                  <a:t>,</a:t>
                </a:r>
                <a:endParaRPr lang="en-US" sz="2400" b="1" u="sng" dirty="0"/>
              </a:p>
              <a:p>
                <a:r>
                  <a:rPr lang="en-US" sz="2400" dirty="0"/>
                  <a:t>	</a:t>
                </a:r>
                <a:r>
                  <a:rPr lang="bn-IN" sz="2400" dirty="0"/>
                  <a:t> </a:t>
                </a:r>
                <a14:m>
                  <m:oMath xmlns:m="http://schemas.openxmlformats.org/officeDocument/2006/math">
                    <m:r>
                      <a:rPr lang="en-US" sz="2400" i="1" dirty="0">
                        <a:latin typeface="Cambria Math"/>
                      </a:rPr>
                      <m:t>𝑚</m:t>
                    </m:r>
                    <m:r>
                      <a:rPr lang="en-US" sz="2400" i="1" dirty="0">
                        <a:latin typeface="Cambria Math"/>
                      </a:rPr>
                      <m:t>=−</m:t>
                    </m:r>
                    <m:f>
                      <m:fPr>
                        <m:ctrlPr>
                          <a:rPr lang="en-US" sz="2400" i="1" dirty="0">
                            <a:latin typeface="Cambria Math"/>
                          </a:rPr>
                        </m:ctrlPr>
                      </m:fPr>
                      <m:num>
                        <m:r>
                          <a:rPr lang="en-US" sz="2400" i="1" dirty="0">
                            <a:latin typeface="Cambria Math"/>
                          </a:rPr>
                          <m:t>𝑣</m:t>
                        </m:r>
                      </m:num>
                      <m:den>
                        <m:r>
                          <a:rPr lang="en-US" sz="2400" i="1" dirty="0">
                            <a:latin typeface="Cambria Math"/>
                          </a:rPr>
                          <m:t>𝑢</m:t>
                        </m:r>
                      </m:den>
                    </m:f>
                    <m:r>
                      <a:rPr lang="en-US" sz="2400" i="1" dirty="0">
                        <a:latin typeface="Cambria Math"/>
                      </a:rPr>
                      <m:t>=</m:t>
                    </m:r>
                    <m:r>
                      <a:rPr lang="bn-IN" sz="2400" b="0" i="1" dirty="0" smtClean="0">
                        <a:latin typeface="Cambria Math"/>
                      </a:rPr>
                      <m:t>−</m:t>
                    </m:r>
                    <m:f>
                      <m:fPr>
                        <m:ctrlPr>
                          <a:rPr lang="en-US" sz="2400" i="1" dirty="0">
                            <a:latin typeface="Cambria Math"/>
                          </a:rPr>
                        </m:ctrlPr>
                      </m:fPr>
                      <m:num>
                        <m:r>
                          <a:rPr lang="bn-IN" sz="2400" b="0" i="1" dirty="0" smtClean="0">
                            <a:latin typeface="Cambria Math"/>
                          </a:rPr>
                          <m:t>−</m:t>
                        </m:r>
                        <m:r>
                          <a:rPr lang="en-US" sz="2400" b="0" i="1" dirty="0" smtClean="0">
                            <a:latin typeface="Cambria Math"/>
                          </a:rPr>
                          <m:t>0</m:t>
                        </m:r>
                        <m:r>
                          <a:rPr lang="en-US" sz="2400" b="0" i="1" dirty="0" smtClean="0">
                            <a:latin typeface="Cambria Math"/>
                          </a:rPr>
                          <m:t>.</m:t>
                        </m:r>
                        <m:r>
                          <a:rPr lang="en-US" sz="2400" b="0" i="1" dirty="0" smtClean="0">
                            <a:latin typeface="Cambria Math"/>
                          </a:rPr>
                          <m:t>6667</m:t>
                        </m:r>
                      </m:num>
                      <m:den>
                        <m:r>
                          <a:rPr lang="en-US" sz="2400" b="0" i="1" dirty="0" smtClean="0">
                            <a:latin typeface="Cambria Math"/>
                          </a:rPr>
                          <m:t>1</m:t>
                        </m:r>
                      </m:den>
                    </m:f>
                    <m:r>
                      <a:rPr lang="en-US" sz="2400" i="1" dirty="0">
                        <a:latin typeface="Cambria Math"/>
                      </a:rPr>
                      <m:t>=</m:t>
                    </m:r>
                    <m:r>
                      <a:rPr lang="en-US" sz="2400" b="0" i="1" dirty="0" smtClean="0">
                        <a:latin typeface="Cambria Math"/>
                      </a:rPr>
                      <m:t>0</m:t>
                    </m:r>
                    <m:r>
                      <a:rPr lang="en-US" sz="2400" b="0" i="1" dirty="0" smtClean="0">
                        <a:latin typeface="Cambria Math"/>
                      </a:rPr>
                      <m:t>.</m:t>
                    </m:r>
                    <m:r>
                      <a:rPr lang="en-US" sz="2400" b="0" i="1" dirty="0" smtClean="0">
                        <a:latin typeface="Cambria Math"/>
                      </a:rPr>
                      <m:t>6667</m:t>
                    </m:r>
                    <m:r>
                      <a:rPr lang="en-US" sz="2400" b="1" i="1" dirty="0">
                        <a:latin typeface="Cambria Math"/>
                      </a:rPr>
                      <m:t> </m:t>
                    </m:r>
                  </m:oMath>
                </a14:m>
                <a:endParaRPr lang="bn-IN" sz="2400" b="1" dirty="0" smtClean="0"/>
              </a:p>
              <a:p>
                <a:r>
                  <a:rPr lang="bn-IN" sz="2400" dirty="0" smtClean="0"/>
                  <a:t>যেহেতু </a:t>
                </a:r>
                <a:r>
                  <a:rPr lang="en-US" sz="2400" dirty="0" smtClean="0"/>
                  <a:t>m </a:t>
                </a:r>
                <a:r>
                  <a:rPr lang="bn-IN" sz="2400" dirty="0" smtClean="0"/>
                  <a:t>এর মান ধণাত্মক সেহেতু প্রতিবিম্ব হবে  </a:t>
                </a:r>
                <a:r>
                  <a:rPr lang="bn-IN" sz="2400" b="1" dirty="0" smtClean="0"/>
                  <a:t>সোজা</a:t>
                </a:r>
                <a:r>
                  <a:rPr lang="bn-IN" sz="2400" dirty="0" smtClean="0"/>
                  <a:t>।</a:t>
                </a:r>
                <a:endParaRPr lang="en-US" sz="2400" dirty="0"/>
              </a:p>
              <a:p>
                <a:r>
                  <a:rPr lang="bn-IN" sz="2400" dirty="0" smtClean="0"/>
                  <a:t>প্রতিবিম্বের মান </a:t>
                </a:r>
                <a14:m>
                  <m:oMath xmlns:m="http://schemas.openxmlformats.org/officeDocument/2006/math">
                    <m:d>
                      <m:dPr>
                        <m:begChr m:val="|"/>
                        <m:endChr m:val="|"/>
                        <m:ctrlPr>
                          <a:rPr lang="en-US" sz="2400" i="1" dirty="0" smtClean="0">
                            <a:latin typeface="Cambria Math"/>
                          </a:rPr>
                        </m:ctrlPr>
                      </m:dPr>
                      <m:e>
                        <m:r>
                          <a:rPr lang="en-US" sz="2400" b="0" i="1" dirty="0" smtClean="0">
                            <a:latin typeface="Cambria Math"/>
                          </a:rPr>
                          <m:t>𝑚</m:t>
                        </m:r>
                      </m:e>
                    </m:d>
                    <m:r>
                      <a:rPr lang="en-US" sz="2400" b="1" i="1" dirty="0" smtClean="0">
                        <a:latin typeface="Cambria Math"/>
                      </a:rPr>
                      <m:t>&lt;</m:t>
                    </m:r>
                    <m:r>
                      <a:rPr lang="en-US" sz="2400" b="0" i="1" dirty="0" smtClean="0">
                        <a:latin typeface="Cambria Math"/>
                        <a:ea typeface="Cambria Math"/>
                      </a:rPr>
                      <m:t>1</m:t>
                    </m:r>
                  </m:oMath>
                </a14:m>
                <a:r>
                  <a:rPr lang="en-US" sz="2400" dirty="0" smtClean="0"/>
                  <a:t> </a:t>
                </a:r>
                <a:r>
                  <a:rPr lang="bn-IN" sz="2400" dirty="0" smtClean="0"/>
                  <a:t>বা, </a:t>
                </a:r>
                <a14:m>
                  <m:oMath xmlns:m="http://schemas.openxmlformats.org/officeDocument/2006/math">
                    <m:r>
                      <a:rPr lang="en-US" sz="2400" i="1" dirty="0">
                        <a:latin typeface="Cambria Math"/>
                      </a:rPr>
                      <m:t>0</m:t>
                    </m:r>
                    <m:r>
                      <a:rPr lang="en-US" sz="2400" b="0" i="1" dirty="0" smtClean="0">
                        <a:latin typeface="Cambria Math"/>
                      </a:rPr>
                      <m:t>.</m:t>
                    </m:r>
                    <m:r>
                      <a:rPr lang="en-US" sz="2400" b="0" i="1" dirty="0" smtClean="0">
                        <a:latin typeface="Cambria Math"/>
                      </a:rPr>
                      <m:t>6667</m:t>
                    </m:r>
                    <m:r>
                      <a:rPr lang="en-US" sz="2400" b="0" i="1" dirty="0" smtClean="0">
                        <a:latin typeface="Cambria Math"/>
                      </a:rPr>
                      <m:t>&lt;</m:t>
                    </m:r>
                    <m:r>
                      <a:rPr lang="en-US" sz="2400" i="1" dirty="0">
                        <a:latin typeface="Cambria Math"/>
                        <a:ea typeface="Cambria Math"/>
                      </a:rPr>
                      <m:t>1</m:t>
                    </m:r>
                  </m:oMath>
                </a14:m>
                <a:r>
                  <a:rPr lang="en-US" sz="2400" dirty="0"/>
                  <a:t> </a:t>
                </a:r>
                <a:r>
                  <a:rPr lang="bn-IN" sz="2400" dirty="0" smtClean="0"/>
                  <a:t>সেহেতু প্রতিবিম্ব হবে </a:t>
                </a:r>
                <a:r>
                  <a:rPr lang="bn-IN" sz="2400" b="1" dirty="0" smtClean="0"/>
                  <a:t>খর্বিত</a:t>
                </a:r>
                <a:r>
                  <a:rPr lang="bn-IN" sz="2400" dirty="0" smtClean="0"/>
                  <a:t>। </a:t>
                </a:r>
                <a:endParaRPr lang="en-US" sz="2400" dirty="0"/>
              </a:p>
            </p:txBody>
          </p:sp>
        </mc:Choice>
        <mc:Fallback>
          <p:sp>
            <p:nvSpPr>
              <p:cNvPr id="5" name="Rectangle 4"/>
              <p:cNvSpPr>
                <a:spLocks noRot="1" noChangeAspect="1" noMove="1" noResize="1" noEditPoints="1" noAdjustHandles="1" noChangeArrowheads="1" noChangeShapeType="1" noTextEdit="1"/>
              </p:cNvSpPr>
              <p:nvPr/>
            </p:nvSpPr>
            <p:spPr>
              <a:xfrm>
                <a:off x="18106" y="4392798"/>
                <a:ext cx="6527837" cy="2463303"/>
              </a:xfrm>
              <a:prstGeom prst="rect">
                <a:avLst/>
              </a:prstGeom>
              <a:blipFill rotWithShape="1">
                <a:blip r:embed="rId3"/>
                <a:stretch>
                  <a:fillRect l="-1494" t="-2228" b="-4703"/>
                </a:stretch>
              </a:blipFill>
            </p:spPr>
            <p:txBody>
              <a:bodyPr/>
              <a:lstStyle/>
              <a:p>
                <a:r>
                  <a:rPr lang="en-US">
                    <a:noFill/>
                  </a:rPr>
                  <a:t> </a:t>
                </a:r>
              </a:p>
            </p:txBody>
          </p:sp>
        </mc:Fallback>
      </mc:AlternateContent>
      <p:sp>
        <p:nvSpPr>
          <p:cNvPr id="6" name="TextBox 5"/>
          <p:cNvSpPr txBox="1"/>
          <p:nvPr/>
        </p:nvSpPr>
        <p:spPr>
          <a:xfrm>
            <a:off x="6883363" y="937698"/>
            <a:ext cx="4934895" cy="830997"/>
          </a:xfrm>
          <a:prstGeom prst="rect">
            <a:avLst/>
          </a:prstGeom>
          <a:noFill/>
        </p:spPr>
        <p:txBody>
          <a:bodyPr wrap="square" rtlCol="0">
            <a:spAutoFit/>
          </a:bodyPr>
          <a:lstStyle/>
          <a:p>
            <a:r>
              <a:rPr lang="bn-IN" sz="2400" b="1" dirty="0" smtClean="0"/>
              <a:t>অবস্থানঃ</a:t>
            </a:r>
            <a:r>
              <a:rPr lang="bn-IN" sz="2400" dirty="0" smtClean="0"/>
              <a:t> </a:t>
            </a:r>
            <a:r>
              <a:rPr lang="bn-IN" sz="2400" dirty="0"/>
              <a:t>চামচের যে পাশে পেন্সিল প্রতিবিম্ব তার </a:t>
            </a:r>
            <a:r>
              <a:rPr lang="bn-IN" sz="2400" dirty="0" smtClean="0"/>
              <a:t>বিপরীতে। </a:t>
            </a:r>
            <a:endParaRPr lang="en-US" sz="2400" dirty="0"/>
          </a:p>
        </p:txBody>
      </p:sp>
      <p:sp>
        <p:nvSpPr>
          <p:cNvPr id="7" name="Rectangle 6"/>
          <p:cNvSpPr/>
          <p:nvPr/>
        </p:nvSpPr>
        <p:spPr>
          <a:xfrm>
            <a:off x="6865257" y="398914"/>
            <a:ext cx="3163045" cy="461665"/>
          </a:xfrm>
          <a:prstGeom prst="rect">
            <a:avLst/>
          </a:prstGeom>
        </p:spPr>
        <p:txBody>
          <a:bodyPr wrap="none">
            <a:spAutoFit/>
          </a:bodyPr>
          <a:lstStyle/>
          <a:p>
            <a:r>
              <a:rPr lang="bn-IN" sz="2400" b="1" dirty="0"/>
              <a:t>প্রতিবিম্বের  বৈশিষ্ট্যঃ </a:t>
            </a:r>
            <a:endParaRPr lang="en-US" sz="2400" b="1" dirty="0"/>
          </a:p>
        </p:txBody>
      </p:sp>
      <p:sp>
        <p:nvSpPr>
          <p:cNvPr id="8" name="TextBox 7"/>
          <p:cNvSpPr txBox="1"/>
          <p:nvPr/>
        </p:nvSpPr>
        <p:spPr>
          <a:xfrm>
            <a:off x="6883363" y="1880842"/>
            <a:ext cx="4934895" cy="461665"/>
          </a:xfrm>
          <a:prstGeom prst="rect">
            <a:avLst/>
          </a:prstGeom>
          <a:noFill/>
        </p:spPr>
        <p:txBody>
          <a:bodyPr wrap="square" rtlCol="0">
            <a:spAutoFit/>
          </a:bodyPr>
          <a:lstStyle/>
          <a:p>
            <a:r>
              <a:rPr lang="bn-IN" sz="2400" b="1" dirty="0" smtClean="0"/>
              <a:t>প্রকৃতিঃ</a:t>
            </a:r>
            <a:r>
              <a:rPr lang="bn-IN" sz="2400" dirty="0" smtClean="0"/>
              <a:t> অবাস্তব ও সোজা</a:t>
            </a:r>
            <a:endParaRPr lang="en-US" sz="2400" dirty="0"/>
          </a:p>
        </p:txBody>
      </p:sp>
      <p:sp>
        <p:nvSpPr>
          <p:cNvPr id="9" name="TextBox 8"/>
          <p:cNvSpPr txBox="1"/>
          <p:nvPr/>
        </p:nvSpPr>
        <p:spPr>
          <a:xfrm>
            <a:off x="6883363" y="2525192"/>
            <a:ext cx="4934895" cy="461665"/>
          </a:xfrm>
          <a:prstGeom prst="rect">
            <a:avLst/>
          </a:prstGeom>
          <a:noFill/>
        </p:spPr>
        <p:txBody>
          <a:bodyPr wrap="square" rtlCol="0">
            <a:spAutoFit/>
          </a:bodyPr>
          <a:lstStyle/>
          <a:p>
            <a:r>
              <a:rPr lang="bn-IN" sz="2400" b="1" smtClean="0"/>
              <a:t>আকৃতিঃ</a:t>
            </a:r>
            <a:r>
              <a:rPr lang="bn-IN" sz="2400" smtClean="0"/>
              <a:t> </a:t>
            </a:r>
            <a:r>
              <a:rPr lang="bn-IN" sz="2400" smtClean="0"/>
              <a:t>খর্বিত</a:t>
            </a:r>
            <a:endParaRPr lang="en-US" sz="2400" dirty="0"/>
          </a:p>
        </p:txBody>
      </p:sp>
      <mc:AlternateContent xmlns:mc="http://schemas.openxmlformats.org/markup-compatibility/2006" xmlns:a14="http://schemas.microsoft.com/office/drawing/2010/main">
        <mc:Choice Requires="a14">
          <p:sp>
            <p:nvSpPr>
              <p:cNvPr id="10" name="Rectangle 9"/>
              <p:cNvSpPr/>
              <p:nvPr/>
            </p:nvSpPr>
            <p:spPr>
              <a:xfrm>
                <a:off x="6883363" y="3047742"/>
                <a:ext cx="4934896" cy="707886"/>
              </a:xfrm>
              <a:prstGeom prst="rect">
                <a:avLst/>
              </a:prstGeom>
            </p:spPr>
            <p:txBody>
              <a:bodyPr wrap="square">
                <a:spAutoFit/>
              </a:bodyPr>
              <a:lstStyle/>
              <a:p>
                <a:r>
                  <a:rPr lang="bn-IN" sz="3200" b="1" dirty="0" smtClean="0"/>
                  <a:t>বিবর্ধন,</a:t>
                </a:r>
                <a:r>
                  <a:rPr lang="en-US" sz="3200" b="1" dirty="0"/>
                  <a:t> </a:t>
                </a:r>
                <a14:m>
                  <m:oMath xmlns:m="http://schemas.openxmlformats.org/officeDocument/2006/math">
                    <m:d>
                      <m:dPr>
                        <m:begChr m:val="|"/>
                        <m:endChr m:val="|"/>
                        <m:ctrlPr>
                          <a:rPr lang="en-US" sz="3200" i="1" dirty="0">
                            <a:latin typeface="Cambria Math"/>
                          </a:rPr>
                        </m:ctrlPr>
                      </m:dPr>
                      <m:e>
                        <m:r>
                          <a:rPr lang="en-US" sz="3200" i="1" dirty="0">
                            <a:latin typeface="Cambria Math"/>
                          </a:rPr>
                          <m:t>𝑚</m:t>
                        </m:r>
                      </m:e>
                    </m:d>
                    <m:r>
                      <a:rPr lang="en-US" sz="4000" i="1" dirty="0">
                        <a:latin typeface="Cambria Math"/>
                      </a:rPr>
                      <m:t>=</m:t>
                    </m:r>
                    <m:r>
                      <a:rPr lang="en-US" sz="4000" b="1" i="1" dirty="0" smtClean="0">
                        <a:latin typeface="Cambria Math"/>
                      </a:rPr>
                      <m:t>𝟎</m:t>
                    </m:r>
                    <m:r>
                      <a:rPr lang="en-US" sz="4000" b="1" i="1" dirty="0" smtClean="0">
                        <a:latin typeface="Cambria Math"/>
                      </a:rPr>
                      <m:t>.</m:t>
                    </m:r>
                    <m:r>
                      <a:rPr lang="en-US" sz="4000" b="1" i="1" dirty="0" smtClean="0">
                        <a:latin typeface="Cambria Math"/>
                      </a:rPr>
                      <m:t>𝟔𝟔𝟔𝟕</m:t>
                    </m:r>
                    <m:r>
                      <a:rPr lang="en-US" sz="4000" b="1" i="1" dirty="0">
                        <a:latin typeface="Cambria Math"/>
                      </a:rPr>
                      <m:t> </m:t>
                    </m:r>
                  </m:oMath>
                </a14:m>
                <a:endParaRPr lang="bn-IN" sz="3200" b="1" dirty="0"/>
              </a:p>
            </p:txBody>
          </p:sp>
        </mc:Choice>
        <mc:Fallback xmlns="">
          <p:sp>
            <p:nvSpPr>
              <p:cNvPr id="10" name="Rectangle 9"/>
              <p:cNvSpPr>
                <a:spLocks noRot="1" noChangeAspect="1" noMove="1" noResize="1" noEditPoints="1" noAdjustHandles="1" noChangeArrowheads="1" noChangeShapeType="1" noTextEdit="1"/>
              </p:cNvSpPr>
              <p:nvPr/>
            </p:nvSpPr>
            <p:spPr>
              <a:xfrm>
                <a:off x="6883363" y="3047742"/>
                <a:ext cx="4934896" cy="707886"/>
              </a:xfrm>
              <a:prstGeom prst="rect">
                <a:avLst/>
              </a:prstGeom>
              <a:blipFill rotWithShape="1">
                <a:blip r:embed="rId4"/>
                <a:stretch>
                  <a:fillRect l="-3086" t="-14655" r="-2099" b="-37069"/>
                </a:stretch>
              </a:blipFill>
            </p:spPr>
            <p:txBody>
              <a:bodyPr/>
              <a:lstStyle/>
              <a:p>
                <a:r>
                  <a:rPr lang="en-US">
                    <a:noFill/>
                  </a:rPr>
                  <a:t> </a:t>
                </a:r>
              </a:p>
            </p:txBody>
          </p:sp>
        </mc:Fallback>
      </mc:AlternateContent>
    </p:spTree>
    <p:extLst>
      <p:ext uri="{BB962C8B-B14F-4D97-AF65-F5344CB8AC3E}">
        <p14:creationId xmlns:p14="http://schemas.microsoft.com/office/powerpoint/2010/main" val="1914909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5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anim calcmode="lin" valueType="num">
                                      <p:cBhvr>
                                        <p:cTn id="34" dur="1000" fill="hold"/>
                                        <p:tgtEl>
                                          <p:spTgt spid="7"/>
                                        </p:tgtEl>
                                        <p:attrNameLst>
                                          <p:attrName>ppt_x</p:attrName>
                                        </p:attrNameLst>
                                      </p:cBhvr>
                                      <p:tavLst>
                                        <p:tav tm="0">
                                          <p:val>
                                            <p:strVal val="#ppt_x"/>
                                          </p:val>
                                        </p:tav>
                                        <p:tav tm="100000">
                                          <p:val>
                                            <p:strVal val="#ppt_x"/>
                                          </p:val>
                                        </p:tav>
                                      </p:tavLst>
                                    </p:anim>
                                    <p:anim calcmode="lin" valueType="num">
                                      <p:cBhvr>
                                        <p:cTn id="3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1000"/>
                                        <p:tgtEl>
                                          <p:spTgt spid="6"/>
                                        </p:tgtEl>
                                      </p:cBhvr>
                                    </p:animEffect>
                                    <p:anim calcmode="lin" valueType="num">
                                      <p:cBhvr>
                                        <p:cTn id="41" dur="1000" fill="hold"/>
                                        <p:tgtEl>
                                          <p:spTgt spid="6"/>
                                        </p:tgtEl>
                                        <p:attrNameLst>
                                          <p:attrName>ppt_x</p:attrName>
                                        </p:attrNameLst>
                                      </p:cBhvr>
                                      <p:tavLst>
                                        <p:tav tm="0">
                                          <p:val>
                                            <p:strVal val="#ppt_x"/>
                                          </p:val>
                                        </p:tav>
                                        <p:tav tm="100000">
                                          <p:val>
                                            <p:strVal val="#ppt_x"/>
                                          </p:val>
                                        </p:tav>
                                      </p:tavLst>
                                    </p:anim>
                                    <p:anim calcmode="lin" valueType="num">
                                      <p:cBhvr>
                                        <p:cTn id="4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1000"/>
                                        <p:tgtEl>
                                          <p:spTgt spid="8"/>
                                        </p:tgtEl>
                                      </p:cBhvr>
                                    </p:animEffect>
                                    <p:anim calcmode="lin" valueType="num">
                                      <p:cBhvr>
                                        <p:cTn id="48" dur="1000" fill="hold"/>
                                        <p:tgtEl>
                                          <p:spTgt spid="8"/>
                                        </p:tgtEl>
                                        <p:attrNameLst>
                                          <p:attrName>ppt_x</p:attrName>
                                        </p:attrNameLst>
                                      </p:cBhvr>
                                      <p:tavLst>
                                        <p:tav tm="0">
                                          <p:val>
                                            <p:strVal val="#ppt_x"/>
                                          </p:val>
                                        </p:tav>
                                        <p:tav tm="100000">
                                          <p:val>
                                            <p:strVal val="#ppt_x"/>
                                          </p:val>
                                        </p:tav>
                                      </p:tavLst>
                                    </p:anim>
                                    <p:anim calcmode="lin" valueType="num">
                                      <p:cBhvr>
                                        <p:cTn id="4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fade">
                                      <p:cBhvr>
                                        <p:cTn id="54" dur="1000"/>
                                        <p:tgtEl>
                                          <p:spTgt spid="9"/>
                                        </p:tgtEl>
                                      </p:cBhvr>
                                    </p:animEffect>
                                    <p:anim calcmode="lin" valueType="num">
                                      <p:cBhvr>
                                        <p:cTn id="55" dur="1000" fill="hold"/>
                                        <p:tgtEl>
                                          <p:spTgt spid="9"/>
                                        </p:tgtEl>
                                        <p:attrNameLst>
                                          <p:attrName>ppt_x</p:attrName>
                                        </p:attrNameLst>
                                      </p:cBhvr>
                                      <p:tavLst>
                                        <p:tav tm="0">
                                          <p:val>
                                            <p:strVal val="#ppt_x"/>
                                          </p:val>
                                        </p:tav>
                                        <p:tav tm="100000">
                                          <p:val>
                                            <p:strVal val="#ppt_x"/>
                                          </p:val>
                                        </p:tav>
                                      </p:tavLst>
                                    </p:anim>
                                    <p:anim calcmode="lin" valueType="num">
                                      <p:cBhvr>
                                        <p:cTn id="5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p:bldP spid="9"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Rounded Rectangle 2"/>
          <p:cNvSpPr/>
          <p:nvPr/>
        </p:nvSpPr>
        <p:spPr>
          <a:xfrm>
            <a:off x="2916620" y="568876"/>
            <a:ext cx="6574221" cy="664780"/>
          </a:xfrm>
          <a:prstGeom prst="roundRect">
            <a:avLst/>
          </a:prstGeom>
          <a:solidFill>
            <a:srgbClr val="0070C0"/>
          </a:solidFill>
          <a:ln>
            <a:solidFill>
              <a:schemeClr val="bg2">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5400" dirty="0" smtClean="0">
                <a:solidFill>
                  <a:schemeClr val="accent4">
                    <a:lumMod val="40000"/>
                    <a:lumOff val="60000"/>
                  </a:schemeClr>
                </a:solidFill>
                <a:effectLst>
                  <a:outerShdw blurRad="38100" dist="38100" dir="2700000" algn="tl">
                    <a:srgbClr val="000000">
                      <a:alpha val="43137"/>
                    </a:srgbClr>
                  </a:outerShdw>
                </a:effectLst>
                <a:latin typeface="NikoshBAN" pitchFamily="2" charset="0"/>
                <a:cs typeface="NikoshBAN" pitchFamily="2" charset="0"/>
              </a:rPr>
              <a:t>একক কাজ </a:t>
            </a:r>
            <a:endParaRPr lang="en-US" sz="5400" dirty="0">
              <a:solidFill>
                <a:schemeClr val="accent4">
                  <a:lumMod val="40000"/>
                  <a:lumOff val="60000"/>
                </a:schemeClr>
              </a:solidFill>
              <a:effectLst>
                <a:outerShdw blurRad="38100" dist="38100" dir="2700000" algn="tl">
                  <a:srgbClr val="000000">
                    <a:alpha val="43137"/>
                  </a:srgbClr>
                </a:outerShdw>
              </a:effectLst>
            </a:endParaRPr>
          </a:p>
        </p:txBody>
      </p:sp>
      <p:sp>
        <p:nvSpPr>
          <p:cNvPr id="4" name="Rounded Rectangle 3"/>
          <p:cNvSpPr/>
          <p:nvPr/>
        </p:nvSpPr>
        <p:spPr>
          <a:xfrm>
            <a:off x="141893" y="2588175"/>
            <a:ext cx="11887200" cy="664780"/>
          </a:xfrm>
          <a:prstGeom prst="roundRect">
            <a:avLst/>
          </a:prstGeom>
          <a:solidFill>
            <a:srgbClr val="0070C0"/>
          </a:solidFill>
          <a:ln>
            <a:solidFill>
              <a:schemeClr val="bg2">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5400" dirty="0" smtClean="0">
                <a:solidFill>
                  <a:schemeClr val="accent4">
                    <a:lumMod val="40000"/>
                    <a:lumOff val="60000"/>
                  </a:schemeClr>
                </a:solidFill>
                <a:effectLst>
                  <a:outerShdw blurRad="38100" dist="38100" dir="2700000" algn="tl">
                    <a:srgbClr val="000000">
                      <a:alpha val="43137"/>
                    </a:srgbClr>
                  </a:outerShdw>
                </a:effectLst>
                <a:latin typeface="NikoshBAN" pitchFamily="2" charset="0"/>
                <a:cs typeface="NikoshBAN" pitchFamily="2" charset="0"/>
              </a:rPr>
              <a:t>এসাইনমেন্টটি নিজে করবে </a:t>
            </a:r>
            <a:endParaRPr lang="en-US" sz="5400" dirty="0">
              <a:solidFill>
                <a:schemeClr val="accent4">
                  <a:lumMod val="40000"/>
                  <a:lumOff val="60000"/>
                </a:schemeClr>
              </a:solidFill>
              <a:effectLst>
                <a:outerShdw blurRad="38100" dist="38100" dir="2700000" algn="tl">
                  <a:srgbClr val="000000">
                    <a:alpha val="43137"/>
                  </a:srgbClr>
                </a:outerShdw>
              </a:effectLst>
            </a:endParaRPr>
          </a:p>
        </p:txBody>
      </p:sp>
      <p:sp>
        <p:nvSpPr>
          <p:cNvPr id="5" name="Date Placeholder 20"/>
          <p:cNvSpPr>
            <a:spLocks noGrp="1"/>
          </p:cNvSpPr>
          <p:nvPr/>
        </p:nvSpPr>
        <p:spPr>
          <a:xfrm>
            <a:off x="409373" y="6356350"/>
            <a:ext cx="2844800" cy="365125"/>
          </a:xfrm>
          <a:prstGeom prst="rect">
            <a:avLst/>
          </a:prstGeom>
        </p:spPr>
        <p:txBody>
          <a:bodyPr vert="horz" anchor="b"/>
          <a:lstStyle>
            <a:defPPr>
              <a:defRPr lang="en-US"/>
            </a:defPPr>
            <a:lvl1pPr marL="0" algn="r" defTabSz="914400" rtl="0" eaLnBrk="1" latinLnBrk="0" hangingPunct="1">
              <a:defRPr kumimoji="0" sz="1000" kern="1200">
                <a:solidFill>
                  <a:schemeClr val="bg2">
                    <a:shade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1DE6869-7AB2-4A78-8658-C32559888A5F}" type="datetime1">
              <a:rPr lang="en-US" smtClean="0">
                <a:solidFill>
                  <a:srgbClr val="FFFF00"/>
                </a:solidFill>
              </a:rPr>
              <a:pPr/>
              <a:t>9/8/2021</a:t>
            </a:fld>
            <a:endParaRPr lang="en-US" dirty="0">
              <a:solidFill>
                <a:srgbClr val="FFFF00"/>
              </a:solidFill>
            </a:endParaRPr>
          </a:p>
        </p:txBody>
      </p:sp>
    </p:spTree>
    <p:extLst>
      <p:ext uri="{BB962C8B-B14F-4D97-AF65-F5344CB8AC3E}">
        <p14:creationId xmlns:p14="http://schemas.microsoft.com/office/powerpoint/2010/main" val="17537228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0">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39" name="Picture 38" descr="Untitled-1 copy.png"/>
          <p:cNvPicPr>
            <a:picLocks noChangeAspect="1"/>
          </p:cNvPicPr>
          <p:nvPr/>
        </p:nvPicPr>
        <p:blipFill>
          <a:blip r:embed="rId3" cstate="print"/>
          <a:stretch>
            <a:fillRect/>
          </a:stretch>
        </p:blipFill>
        <p:spPr>
          <a:xfrm>
            <a:off x="-11278" y="0"/>
            <a:ext cx="12168770" cy="6686171"/>
          </a:xfrm>
          <a:prstGeom prst="rect">
            <a:avLst/>
          </a:prstGeom>
        </p:spPr>
      </p:pic>
      <p:sp>
        <p:nvSpPr>
          <p:cNvPr id="38" name="Wave 37"/>
          <p:cNvSpPr/>
          <p:nvPr/>
        </p:nvSpPr>
        <p:spPr>
          <a:xfrm>
            <a:off x="4412343" y="159659"/>
            <a:ext cx="3628571" cy="1249728"/>
          </a:xfrm>
          <a:prstGeom prst="wave">
            <a:avLst/>
          </a:prstGeom>
          <a:solidFill>
            <a:srgbClr val="E824A7"/>
          </a:solidFill>
          <a:ln>
            <a:noFill/>
          </a:ln>
          <a:effectLst>
            <a:outerShdw blurRad="225425" dist="50800" dir="5220000" algn="ctr">
              <a:srgbClr val="000000">
                <a:alpha val="33000"/>
              </a:srgbClr>
            </a:outerShdw>
          </a:effectLst>
          <a:scene3d>
            <a:camera prst="perspectiveFront" fov="600000">
              <a:rot lat="21126128" lon="20031556" rev="965825"/>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7200" dirty="0" smtClean="0">
                <a:latin typeface="NikoshBAN" panose="02000000000000000000" pitchFamily="2" charset="0"/>
                <a:cs typeface="NikoshBAN" panose="02000000000000000000" pitchFamily="2" charset="0"/>
              </a:rPr>
              <a:t>উপস্থাপনায়</a:t>
            </a:r>
            <a:endParaRPr lang="en-US" sz="7200" dirty="0">
              <a:latin typeface="NikoshBAN" panose="02000000000000000000" pitchFamily="2" charset="0"/>
              <a:cs typeface="NikoshBAN" panose="02000000000000000000" pitchFamily="2" charset="0"/>
            </a:endParaRPr>
          </a:p>
        </p:txBody>
      </p:sp>
      <p:sp>
        <p:nvSpPr>
          <p:cNvPr id="40" name="TextBox 4"/>
          <p:cNvSpPr txBox="1"/>
          <p:nvPr/>
        </p:nvSpPr>
        <p:spPr>
          <a:xfrm rot="249277">
            <a:off x="1188767" y="2312338"/>
            <a:ext cx="4793937" cy="1992464"/>
          </a:xfrm>
          <a:prstGeom prst="rect">
            <a:avLst/>
          </a:prstGeom>
          <a:noFill/>
        </p:spPr>
        <p:txBody>
          <a:bodyPr wrap="none" numCol="1" rtlCol="0">
            <a:prstTxWarp prst="textWave2">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dirty="0" err="1" smtClean="0">
                <a:solidFill>
                  <a:prstClr val="black"/>
                </a:solidFill>
                <a:latin typeface="NikoshBAN" pitchFamily="2" charset="0"/>
                <a:cs typeface="NikoshBAN" pitchFamily="2" charset="0"/>
              </a:rPr>
              <a:t>মোঃ</a:t>
            </a:r>
            <a:r>
              <a:rPr lang="en-US" sz="2800" dirty="0" smtClean="0">
                <a:solidFill>
                  <a:prstClr val="black"/>
                </a:solidFill>
                <a:latin typeface="NikoshBAN" pitchFamily="2" charset="0"/>
                <a:cs typeface="NikoshBAN" pitchFamily="2" charset="0"/>
              </a:rPr>
              <a:t> </a:t>
            </a:r>
            <a:r>
              <a:rPr lang="en-US" sz="2800" dirty="0" err="1" smtClean="0">
                <a:solidFill>
                  <a:prstClr val="black"/>
                </a:solidFill>
                <a:latin typeface="NikoshBAN" pitchFamily="2" charset="0"/>
                <a:cs typeface="NikoshBAN" pitchFamily="2" charset="0"/>
              </a:rPr>
              <a:t>সাজ্জাদ</a:t>
            </a:r>
            <a:r>
              <a:rPr lang="en-US" sz="2800" dirty="0" smtClean="0">
                <a:solidFill>
                  <a:prstClr val="black"/>
                </a:solidFill>
                <a:latin typeface="NikoshBAN" pitchFamily="2" charset="0"/>
                <a:cs typeface="NikoshBAN" pitchFamily="2" charset="0"/>
              </a:rPr>
              <a:t> </a:t>
            </a:r>
            <a:r>
              <a:rPr lang="en-US" sz="2800" dirty="0" err="1" smtClean="0">
                <a:solidFill>
                  <a:prstClr val="black"/>
                </a:solidFill>
                <a:latin typeface="NikoshBAN" pitchFamily="2" charset="0"/>
                <a:cs typeface="NikoshBAN" pitchFamily="2" charset="0"/>
              </a:rPr>
              <a:t>হোসেন</a:t>
            </a:r>
            <a:r>
              <a:rPr lang="en-US" sz="2800" dirty="0" smtClean="0">
                <a:solidFill>
                  <a:prstClr val="black"/>
                </a:solidFill>
                <a:latin typeface="NikoshBAN" pitchFamily="2" charset="0"/>
                <a:cs typeface="NikoshBAN" pitchFamily="2" charset="0"/>
              </a:rPr>
              <a:t> </a:t>
            </a:r>
          </a:p>
          <a:p>
            <a:pPr algn="ctr"/>
            <a:r>
              <a:rPr lang="bn-BD" sz="2800" dirty="0" smtClean="0">
                <a:solidFill>
                  <a:prstClr val="black"/>
                </a:solidFill>
                <a:latin typeface="NikoshBAN" pitchFamily="2" charset="0"/>
                <a:cs typeface="NikoshBAN" pitchFamily="2" charset="0"/>
              </a:rPr>
              <a:t>সহকারি</a:t>
            </a:r>
            <a:r>
              <a:rPr lang="en-US" sz="2800" dirty="0" smtClean="0">
                <a:solidFill>
                  <a:prstClr val="black"/>
                </a:solidFill>
                <a:latin typeface="NikoshBAN" pitchFamily="2" charset="0"/>
                <a:cs typeface="NikoshBAN" pitchFamily="2" charset="0"/>
              </a:rPr>
              <a:t> </a:t>
            </a:r>
            <a:r>
              <a:rPr lang="en-US" sz="2800" dirty="0" err="1" smtClean="0">
                <a:solidFill>
                  <a:prstClr val="black"/>
                </a:solidFill>
                <a:latin typeface="NikoshBAN" pitchFamily="2" charset="0"/>
                <a:cs typeface="NikoshBAN" pitchFamily="2" charset="0"/>
              </a:rPr>
              <a:t>শিক্ষক</a:t>
            </a:r>
            <a:r>
              <a:rPr lang="en-US" sz="2800" dirty="0" smtClean="0">
                <a:solidFill>
                  <a:prstClr val="black"/>
                </a:solidFill>
                <a:latin typeface="NikoshBAN" pitchFamily="2" charset="0"/>
                <a:cs typeface="NikoshBAN" pitchFamily="2" charset="0"/>
              </a:rPr>
              <a:t>(</a:t>
            </a:r>
            <a:r>
              <a:rPr lang="en-US" sz="2800" dirty="0" err="1" smtClean="0">
                <a:solidFill>
                  <a:prstClr val="black"/>
                </a:solidFill>
                <a:latin typeface="NikoshBAN" pitchFamily="2" charset="0"/>
                <a:cs typeface="NikoshBAN" pitchFamily="2" charset="0"/>
              </a:rPr>
              <a:t>ভৌত</a:t>
            </a:r>
            <a:r>
              <a:rPr lang="en-US" sz="2800" dirty="0" smtClean="0">
                <a:solidFill>
                  <a:prstClr val="black"/>
                </a:solidFill>
                <a:latin typeface="NikoshBAN" pitchFamily="2" charset="0"/>
                <a:cs typeface="NikoshBAN" pitchFamily="2" charset="0"/>
              </a:rPr>
              <a:t> </a:t>
            </a:r>
            <a:r>
              <a:rPr lang="en-US" sz="2800" dirty="0" err="1" smtClean="0">
                <a:solidFill>
                  <a:prstClr val="black"/>
                </a:solidFill>
                <a:latin typeface="NikoshBAN" pitchFamily="2" charset="0"/>
                <a:cs typeface="NikoshBAN" pitchFamily="2" charset="0"/>
              </a:rPr>
              <a:t>বিজ্ঞান</a:t>
            </a:r>
            <a:r>
              <a:rPr lang="en-US" sz="2800" dirty="0" smtClean="0">
                <a:solidFill>
                  <a:prstClr val="black"/>
                </a:solidFill>
                <a:latin typeface="NikoshBAN" pitchFamily="2" charset="0"/>
                <a:cs typeface="NikoshBAN" pitchFamily="2" charset="0"/>
              </a:rPr>
              <a:t>/</a:t>
            </a:r>
            <a:r>
              <a:rPr lang="en-US" sz="2800" dirty="0" err="1" smtClean="0">
                <a:solidFill>
                  <a:prstClr val="black"/>
                </a:solidFill>
                <a:latin typeface="NikoshBAN" pitchFamily="2" charset="0"/>
                <a:cs typeface="NikoshBAN" pitchFamily="2" charset="0"/>
              </a:rPr>
              <a:t>বিজ্ঞান</a:t>
            </a:r>
            <a:r>
              <a:rPr lang="en-US" sz="2800" dirty="0" smtClean="0">
                <a:solidFill>
                  <a:prstClr val="black"/>
                </a:solidFill>
                <a:latin typeface="NikoshBAN" pitchFamily="2" charset="0"/>
                <a:cs typeface="NikoshBAN" pitchFamily="2" charset="0"/>
              </a:rPr>
              <a:t>) </a:t>
            </a:r>
          </a:p>
          <a:p>
            <a:pPr algn="ctr"/>
            <a:r>
              <a:rPr lang="en-US" sz="2800" spc="-150" dirty="0" err="1" smtClean="0">
                <a:solidFill>
                  <a:prstClr val="black"/>
                </a:solidFill>
                <a:latin typeface="NikoshBAN" pitchFamily="2" charset="0"/>
                <a:cs typeface="NikoshBAN" pitchFamily="2" charset="0"/>
              </a:rPr>
              <a:t>সোনারগাঁ</a:t>
            </a:r>
            <a:r>
              <a:rPr lang="en-US" sz="2800" spc="-150" dirty="0" smtClean="0">
                <a:solidFill>
                  <a:prstClr val="black"/>
                </a:solidFill>
                <a:latin typeface="NikoshBAN" pitchFamily="2" charset="0"/>
                <a:cs typeface="NikoshBAN" pitchFamily="2" charset="0"/>
              </a:rPr>
              <a:t> </a:t>
            </a:r>
            <a:r>
              <a:rPr lang="en-US" sz="2800" spc="-150" dirty="0" err="1" smtClean="0">
                <a:solidFill>
                  <a:prstClr val="black"/>
                </a:solidFill>
                <a:latin typeface="NikoshBAN" pitchFamily="2" charset="0"/>
                <a:cs typeface="NikoshBAN" pitchFamily="2" charset="0"/>
              </a:rPr>
              <a:t>পাইলট</a:t>
            </a:r>
            <a:r>
              <a:rPr lang="bn-IN" sz="2800" spc="-150" dirty="0" smtClean="0">
                <a:solidFill>
                  <a:prstClr val="black"/>
                </a:solidFill>
                <a:latin typeface="NikoshBAN" pitchFamily="2" charset="0"/>
                <a:cs typeface="NikoshBAN" pitchFamily="2" charset="0"/>
              </a:rPr>
              <a:t> </a:t>
            </a:r>
            <a:r>
              <a:rPr lang="en-US" sz="2800" spc="-150" dirty="0" err="1" smtClean="0">
                <a:solidFill>
                  <a:prstClr val="black"/>
                </a:solidFill>
                <a:latin typeface="NikoshBAN" pitchFamily="2" charset="0"/>
                <a:cs typeface="NikoshBAN" pitchFamily="2" charset="0"/>
              </a:rPr>
              <a:t>বালিকা</a:t>
            </a:r>
            <a:r>
              <a:rPr lang="en-US" sz="2800" spc="-150" dirty="0" smtClean="0">
                <a:solidFill>
                  <a:prstClr val="black"/>
                </a:solidFill>
                <a:latin typeface="NikoshBAN" pitchFamily="2" charset="0"/>
                <a:cs typeface="NikoshBAN" pitchFamily="2" charset="0"/>
              </a:rPr>
              <a:t> </a:t>
            </a:r>
            <a:r>
              <a:rPr lang="en-US" sz="2800" spc="-150" dirty="0" err="1" smtClean="0">
                <a:solidFill>
                  <a:prstClr val="black"/>
                </a:solidFill>
                <a:latin typeface="NikoshBAN" pitchFamily="2" charset="0"/>
                <a:cs typeface="NikoshBAN" pitchFamily="2" charset="0"/>
              </a:rPr>
              <a:t>উচ্চ</a:t>
            </a:r>
            <a:r>
              <a:rPr lang="en-US" sz="2800" spc="-150" dirty="0" smtClean="0">
                <a:solidFill>
                  <a:prstClr val="black"/>
                </a:solidFill>
                <a:latin typeface="NikoshBAN" pitchFamily="2" charset="0"/>
                <a:cs typeface="NikoshBAN" pitchFamily="2" charset="0"/>
              </a:rPr>
              <a:t> </a:t>
            </a:r>
            <a:r>
              <a:rPr lang="en-US" sz="2800" spc="-150" dirty="0" err="1" smtClean="0">
                <a:solidFill>
                  <a:prstClr val="black"/>
                </a:solidFill>
                <a:latin typeface="NikoshBAN" pitchFamily="2" charset="0"/>
                <a:cs typeface="NikoshBAN" pitchFamily="2" charset="0"/>
              </a:rPr>
              <a:t>বিদ্যালয়</a:t>
            </a:r>
            <a:endParaRPr lang="en-US" sz="2800" spc="-150" dirty="0" smtClean="0">
              <a:solidFill>
                <a:prstClr val="black"/>
              </a:solidFill>
              <a:latin typeface="NikoshBAN" pitchFamily="2" charset="0"/>
              <a:cs typeface="NikoshBAN" pitchFamily="2" charset="0"/>
            </a:endParaRPr>
          </a:p>
          <a:p>
            <a:pPr algn="ctr"/>
            <a:r>
              <a:rPr lang="en-US" sz="2800" dirty="0" err="1" smtClean="0">
                <a:solidFill>
                  <a:prstClr val="black"/>
                </a:solidFill>
                <a:latin typeface="NikoshBAN" pitchFamily="2" charset="0"/>
                <a:cs typeface="NikoshBAN" pitchFamily="2" charset="0"/>
              </a:rPr>
              <a:t>সোনারগাঁ,নারায়নগঞ্জ</a:t>
            </a:r>
            <a:r>
              <a:rPr lang="en-US" sz="2800" dirty="0" smtClean="0">
                <a:solidFill>
                  <a:prstClr val="black"/>
                </a:solidFill>
                <a:latin typeface="NikoshBAN" pitchFamily="2" charset="0"/>
                <a:cs typeface="NikoshBAN" pitchFamily="2" charset="0"/>
              </a:rPr>
              <a:t>।</a:t>
            </a:r>
            <a:endParaRPr lang="en-US" sz="2800" dirty="0">
              <a:solidFill>
                <a:prstClr val="black"/>
              </a:solidFill>
            </a:endParaRPr>
          </a:p>
        </p:txBody>
      </p:sp>
      <p:sp>
        <p:nvSpPr>
          <p:cNvPr id="41" name="TextBox 7"/>
          <p:cNvSpPr txBox="1"/>
          <p:nvPr/>
        </p:nvSpPr>
        <p:spPr>
          <a:xfrm rot="21438531">
            <a:off x="6621383" y="2738342"/>
            <a:ext cx="4709378" cy="2805920"/>
          </a:xfrm>
          <a:prstGeom prst="rect">
            <a:avLst/>
          </a:prstGeom>
          <a:noFill/>
        </p:spPr>
        <p:txBody>
          <a:bodyPr wrap="square" numCol="1" rtlCol="0">
            <a:prstTxWarp prst="textWave1">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smtClean="0">
                <a:solidFill>
                  <a:prstClr val="black"/>
                </a:solidFill>
                <a:latin typeface="NikoshBAN" pitchFamily="2" charset="0"/>
                <a:cs typeface="NikoshBAN" pitchFamily="2" charset="0"/>
              </a:rPr>
              <a:t> </a:t>
            </a:r>
            <a:r>
              <a:rPr lang="bn-BD" sz="2400" dirty="0" smtClean="0">
                <a:solidFill>
                  <a:prstClr val="black"/>
                </a:solidFill>
                <a:latin typeface="NikoshBAN" pitchFamily="2" charset="0"/>
                <a:cs typeface="NikoshBAN" pitchFamily="2" charset="0"/>
              </a:rPr>
              <a:t>    </a:t>
            </a:r>
            <a:r>
              <a:rPr lang="bn-IN" sz="2400" dirty="0" smtClean="0">
                <a:solidFill>
                  <a:prstClr val="black"/>
                </a:solidFill>
                <a:latin typeface="NikoshBAN" pitchFamily="2" charset="0"/>
                <a:cs typeface="NikoshBAN" pitchFamily="2" charset="0"/>
              </a:rPr>
              <a:t>            </a:t>
            </a:r>
            <a:r>
              <a:rPr lang="bn-BD" sz="2400" dirty="0" smtClean="0">
                <a:solidFill>
                  <a:prstClr val="black"/>
                </a:solidFill>
                <a:latin typeface="NikoshBAN" pitchFamily="2" charset="0"/>
                <a:cs typeface="NikoshBAN" pitchFamily="2" charset="0"/>
              </a:rPr>
              <a:t>পদার্থ</a:t>
            </a:r>
            <a:r>
              <a:rPr lang="en-US" sz="2400" dirty="0" err="1" smtClean="0">
                <a:solidFill>
                  <a:prstClr val="black"/>
                </a:solidFill>
                <a:latin typeface="NikoshBAN" pitchFamily="2" charset="0"/>
                <a:cs typeface="NikoshBAN" pitchFamily="2" charset="0"/>
              </a:rPr>
              <a:t>বিজ্ঞান</a:t>
            </a:r>
            <a:r>
              <a:rPr lang="en-US" sz="2400" dirty="0" smtClean="0">
                <a:solidFill>
                  <a:prstClr val="black"/>
                </a:solidFill>
                <a:latin typeface="NikoshBAN" pitchFamily="2" charset="0"/>
                <a:cs typeface="NikoshBAN" pitchFamily="2" charset="0"/>
              </a:rPr>
              <a:t> </a:t>
            </a:r>
            <a:endParaRPr lang="bn-BD" sz="2400" dirty="0" smtClean="0">
              <a:solidFill>
                <a:prstClr val="black"/>
              </a:solidFill>
              <a:latin typeface="NikoshBAN" pitchFamily="2" charset="0"/>
              <a:cs typeface="NikoshBAN" pitchFamily="2" charset="0"/>
            </a:endParaRPr>
          </a:p>
          <a:p>
            <a:r>
              <a:rPr lang="bn-BD" sz="2400" dirty="0" smtClean="0">
                <a:solidFill>
                  <a:prstClr val="black"/>
                </a:solidFill>
                <a:latin typeface="NikoshBAN" pitchFamily="2" charset="0"/>
                <a:cs typeface="NikoshBAN" pitchFamily="2" charset="0"/>
              </a:rPr>
              <a:t>  </a:t>
            </a:r>
            <a:r>
              <a:rPr lang="bn-IN" sz="2400" dirty="0" smtClean="0">
                <a:solidFill>
                  <a:prstClr val="black"/>
                </a:solidFill>
                <a:latin typeface="NikoshBAN" pitchFamily="2" charset="0"/>
                <a:cs typeface="NikoshBAN" pitchFamily="2" charset="0"/>
              </a:rPr>
              <a:t>  অষ্টম সপ্তাহ অ্যাসাইনমেন্ট নং  ০৬</a:t>
            </a:r>
          </a:p>
          <a:p>
            <a:r>
              <a:rPr lang="bn-IN" sz="2400" dirty="0" smtClean="0">
                <a:solidFill>
                  <a:prstClr val="black"/>
                </a:solidFill>
                <a:latin typeface="NikoshBAN" pitchFamily="2" charset="0"/>
                <a:cs typeface="NikoshBAN" pitchFamily="2" charset="0"/>
              </a:rPr>
              <a:t>               এস.এস.সি. ২০২১</a:t>
            </a:r>
            <a:endParaRPr lang="bn-BD" sz="2400" dirty="0" smtClean="0">
              <a:solidFill>
                <a:prstClr val="black"/>
              </a:solidFill>
              <a:latin typeface="NikoshBAN" pitchFamily="2" charset="0"/>
              <a:cs typeface="NikoshBAN" pitchFamily="2" charset="0"/>
            </a:endParaRPr>
          </a:p>
          <a:p>
            <a:r>
              <a:rPr lang="en-US" sz="2400" dirty="0" smtClean="0">
                <a:solidFill>
                  <a:prstClr val="black"/>
                </a:solidFill>
                <a:latin typeface="NikoshBAN" pitchFamily="2" charset="0"/>
                <a:cs typeface="NikoshBAN" pitchFamily="2" charset="0"/>
              </a:rPr>
              <a:t> </a:t>
            </a:r>
            <a:r>
              <a:rPr lang="bn-BD" sz="2400" dirty="0" smtClean="0">
                <a:solidFill>
                  <a:prstClr val="black"/>
                </a:solidFill>
                <a:latin typeface="NikoshBAN" pitchFamily="2" charset="0"/>
                <a:cs typeface="NikoshBAN" pitchFamily="2" charset="0"/>
              </a:rPr>
              <a:t>    </a:t>
            </a:r>
            <a:r>
              <a:rPr lang="bn-IN" sz="2400" dirty="0" smtClean="0">
                <a:solidFill>
                  <a:prstClr val="black"/>
                </a:solidFill>
                <a:latin typeface="NikoshBAN" pitchFamily="2" charset="0"/>
                <a:cs typeface="NikoshBAN" pitchFamily="2" charset="0"/>
              </a:rPr>
              <a:t>          </a:t>
            </a:r>
            <a:r>
              <a:rPr lang="bn-BD" sz="2400" dirty="0" smtClean="0">
                <a:solidFill>
                  <a:prstClr val="black"/>
                </a:solidFill>
                <a:latin typeface="NikoshBAN" pitchFamily="2" charset="0"/>
                <a:cs typeface="NikoshBAN" pitchFamily="2" charset="0"/>
              </a:rPr>
              <a:t>অষ্টম </a:t>
            </a:r>
            <a:r>
              <a:rPr lang="en-US" sz="2400" dirty="0" err="1" smtClean="0">
                <a:solidFill>
                  <a:prstClr val="black"/>
                </a:solidFill>
                <a:latin typeface="NikoshBAN" pitchFamily="2" charset="0"/>
                <a:cs typeface="NikoshBAN" pitchFamily="2" charset="0"/>
              </a:rPr>
              <a:t>অধ্যায়</a:t>
            </a:r>
            <a:r>
              <a:rPr lang="en-US" sz="2400" dirty="0" smtClean="0">
                <a:solidFill>
                  <a:prstClr val="black"/>
                </a:solidFill>
                <a:latin typeface="NikoshBAN" pitchFamily="2" charset="0"/>
                <a:cs typeface="NikoshBAN" pitchFamily="2" charset="0"/>
              </a:rPr>
              <a:t> </a:t>
            </a:r>
            <a:endParaRPr lang="bn-BD" sz="2400" dirty="0" smtClean="0">
              <a:solidFill>
                <a:prstClr val="black"/>
              </a:solidFill>
              <a:latin typeface="NikoshBAN" pitchFamily="2" charset="0"/>
              <a:cs typeface="NikoshBAN" pitchFamily="2" charset="0"/>
            </a:endParaRPr>
          </a:p>
          <a:p>
            <a:r>
              <a:rPr lang="bn-BD" sz="2400" dirty="0" smtClean="0">
                <a:solidFill>
                  <a:prstClr val="black"/>
                </a:solidFill>
                <a:latin typeface="NikoshBAN" pitchFamily="2" charset="0"/>
                <a:cs typeface="NikoshBAN" pitchFamily="2" charset="0"/>
              </a:rPr>
              <a:t>  </a:t>
            </a:r>
            <a:r>
              <a:rPr lang="bn-IN" sz="2400" dirty="0" smtClean="0">
                <a:solidFill>
                  <a:prstClr val="black"/>
                </a:solidFill>
                <a:latin typeface="NikoshBAN" pitchFamily="2" charset="0"/>
                <a:cs typeface="NikoshBAN" pitchFamily="2" charset="0"/>
              </a:rPr>
              <a:t>           </a:t>
            </a:r>
            <a:r>
              <a:rPr lang="bn-BD" sz="2400" dirty="0" smtClean="0">
                <a:solidFill>
                  <a:prstClr val="black"/>
                </a:solidFill>
                <a:latin typeface="NikoshBAN" pitchFamily="2" charset="0"/>
                <a:cs typeface="NikoshBAN" pitchFamily="2" charset="0"/>
              </a:rPr>
              <a:t>আলোর প্রতিফলন</a:t>
            </a:r>
            <a:endParaRPr lang="bn-IN" sz="2400" dirty="0" smtClean="0">
              <a:solidFill>
                <a:prstClr val="black"/>
              </a:solidFill>
              <a:latin typeface="NikoshBAN" pitchFamily="2" charset="0"/>
              <a:cs typeface="NikoshBAN" pitchFamily="2" charset="0"/>
            </a:endParaRPr>
          </a:p>
          <a:p>
            <a:endParaRPr lang="en-US" sz="2400" dirty="0" smtClean="0">
              <a:solidFill>
                <a:prstClr val="black"/>
              </a:solidFill>
              <a:latin typeface="NikoshBAN" pitchFamily="2" charset="0"/>
              <a:cs typeface="NikoshBAN" pitchFamily="2" charset="0"/>
            </a:endParaRPr>
          </a:p>
        </p:txBody>
      </p:sp>
      <p:sp>
        <p:nvSpPr>
          <p:cNvPr id="42" name="Frame 41"/>
          <p:cNvSpPr/>
          <p:nvPr/>
        </p:nvSpPr>
        <p:spPr>
          <a:xfrm>
            <a:off x="11278" y="0"/>
            <a:ext cx="12180722" cy="6916056"/>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black"/>
              </a:solidFill>
            </a:endParaRPr>
          </a:p>
        </p:txBody>
      </p:sp>
      <p:pic>
        <p:nvPicPr>
          <p:cNvPr id="46" name="Picture 4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87678" y="1197426"/>
            <a:ext cx="2004114" cy="1504477"/>
          </a:xfrm>
          <a:prstGeom prst="rect">
            <a:avLst/>
          </a:prstGeom>
          <a:effectLst>
            <a:softEdge rad="63500"/>
          </a:effectLst>
          <a:scene3d>
            <a:camera prst="isometricOffAxis1Right"/>
            <a:lightRig rig="threePt" dir="t"/>
          </a:scene3d>
        </p:spPr>
      </p:pic>
      <p:pic>
        <p:nvPicPr>
          <p:cNvPr id="37" name="Picture Placeholder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408048">
            <a:off x="8563362" y="1398326"/>
            <a:ext cx="1868991" cy="148594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rot lat="20881469" lon="20372232" rev="1085289"/>
            </a:camera>
            <a:lightRig rig="contrasting" dir="t">
              <a:rot lat="0" lon="0" rev="3000000"/>
            </a:lightRig>
          </a:scene3d>
          <a:sp3d contourW="7620">
            <a:bevelT w="552450" h="222250"/>
            <a:bevelB w="209550" h="355600"/>
            <a:contourClr>
              <a:srgbClr val="333333"/>
            </a:contourClr>
          </a:sp3d>
        </p:spPr>
      </p:pic>
    </p:spTree>
    <p:extLst>
      <p:ext uri="{BB962C8B-B14F-4D97-AF65-F5344CB8AC3E}">
        <p14:creationId xmlns:p14="http://schemas.microsoft.com/office/powerpoint/2010/main" val="3695838886"/>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heel(1)">
                                      <p:cBhvr>
                                        <p:cTn id="14" dur="2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484" y="65268"/>
            <a:ext cx="11698014" cy="5736441"/>
          </a:xfrm>
          <a:prstGeom prst="rect">
            <a:avLst/>
          </a:prstGeom>
        </p:spPr>
      </p:pic>
      <p:sp>
        <p:nvSpPr>
          <p:cNvPr id="3" name="TextBox 2"/>
          <p:cNvSpPr txBox="1"/>
          <p:nvPr/>
        </p:nvSpPr>
        <p:spPr>
          <a:xfrm>
            <a:off x="3468416" y="283781"/>
            <a:ext cx="4635062" cy="1107996"/>
          </a:xfrm>
          <a:prstGeom prst="rect">
            <a:avLst/>
          </a:prstGeom>
          <a:solidFill>
            <a:schemeClr val="accent5">
              <a:lumMod val="75000"/>
            </a:schemeClr>
          </a:solidFill>
          <a:scene3d>
            <a:camera prst="orthographicFront"/>
            <a:lightRig rig="threePt" dir="t"/>
          </a:scene3d>
          <a:sp3d prstMaterial="flat"/>
        </p:spPr>
        <p:txBody>
          <a:bodyPr wrap="square" rtlCol="0">
            <a:spAutoFit/>
            <a:sp3d>
              <a:bevelB w="38100" h="38100"/>
            </a:sp3d>
          </a:bodyPr>
          <a:lstStyle/>
          <a:p>
            <a:r>
              <a:rPr lang="bn-IN" sz="6600" dirty="0" smtClean="0">
                <a:solidFill>
                  <a:schemeClr val="accent4">
                    <a:lumMod val="40000"/>
                    <a:lumOff val="60000"/>
                  </a:schemeClr>
                </a:solidFill>
              </a:rPr>
              <a:t>বাড়ির কাজ </a:t>
            </a:r>
            <a:endParaRPr lang="en-US" sz="6600" dirty="0">
              <a:solidFill>
                <a:schemeClr val="accent4">
                  <a:lumMod val="40000"/>
                  <a:lumOff val="60000"/>
                </a:schemeClr>
              </a:solidFill>
            </a:endParaRPr>
          </a:p>
        </p:txBody>
      </p:sp>
      <p:sp>
        <p:nvSpPr>
          <p:cNvPr id="19" name="Rounded Rectangle 18"/>
          <p:cNvSpPr/>
          <p:nvPr/>
        </p:nvSpPr>
        <p:spPr>
          <a:xfrm>
            <a:off x="141893" y="5217459"/>
            <a:ext cx="11933566" cy="1546411"/>
          </a:xfrm>
          <a:prstGeom prst="roundRect">
            <a:avLst/>
          </a:prstGeom>
          <a:solidFill>
            <a:schemeClr val="tx1">
              <a:lumMod val="95000"/>
              <a:lumOff val="5000"/>
            </a:schemeClr>
          </a:solidFill>
          <a:ln>
            <a:solidFill>
              <a:schemeClr val="bg2">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5400" dirty="0" smtClean="0">
                <a:solidFill>
                  <a:schemeClr val="accent4">
                    <a:lumMod val="40000"/>
                    <a:lumOff val="60000"/>
                  </a:schemeClr>
                </a:solidFill>
                <a:effectLst>
                  <a:outerShdw blurRad="38100" dist="38100" dir="2700000" algn="tl">
                    <a:srgbClr val="000000">
                      <a:alpha val="43137"/>
                    </a:srgbClr>
                  </a:outerShdw>
                </a:effectLst>
                <a:latin typeface="NikoshBAN" pitchFamily="2" charset="0"/>
                <a:cs typeface="NikoshBAN" pitchFamily="2" charset="0"/>
              </a:rPr>
              <a:t>এসাইনমেন্টের কাজ শেষ করে আগামীদিন জমা দিবে এবং নতুন </a:t>
            </a:r>
            <a:r>
              <a:rPr lang="bn-IN" sz="5400" smtClean="0">
                <a:solidFill>
                  <a:schemeClr val="accent4">
                    <a:lumMod val="40000"/>
                    <a:lumOff val="60000"/>
                  </a:schemeClr>
                </a:solidFill>
                <a:effectLst>
                  <a:outerShdw blurRad="38100" dist="38100" dir="2700000" algn="tl">
                    <a:srgbClr val="000000">
                      <a:alpha val="43137"/>
                    </a:srgbClr>
                  </a:outerShdw>
                </a:effectLst>
                <a:latin typeface="NikoshBAN" pitchFamily="2" charset="0"/>
                <a:cs typeface="NikoshBAN" pitchFamily="2" charset="0"/>
              </a:rPr>
              <a:t>আরেকটি এসাইনমেন্ট গ্রহণ </a:t>
            </a:r>
            <a:r>
              <a:rPr lang="bn-IN" sz="5400" dirty="0" smtClean="0">
                <a:solidFill>
                  <a:schemeClr val="accent4">
                    <a:lumMod val="40000"/>
                    <a:lumOff val="60000"/>
                  </a:schemeClr>
                </a:solidFill>
                <a:effectLst>
                  <a:outerShdw blurRad="38100" dist="38100" dir="2700000" algn="tl">
                    <a:srgbClr val="000000">
                      <a:alpha val="43137"/>
                    </a:srgbClr>
                  </a:outerShdw>
                </a:effectLst>
                <a:latin typeface="NikoshBAN" pitchFamily="2" charset="0"/>
                <a:cs typeface="NikoshBAN" pitchFamily="2" charset="0"/>
              </a:rPr>
              <a:t>করবে। </a:t>
            </a:r>
            <a:endParaRPr lang="en-US" sz="5400" dirty="0">
              <a:solidFill>
                <a:schemeClr val="accent4">
                  <a:lumMod val="40000"/>
                  <a:lumOff val="60000"/>
                </a:schemeClr>
              </a:solidFill>
              <a:effectLst>
                <a:outerShdw blurRad="38100" dist="38100" dir="2700000" algn="tl">
                  <a:srgbClr val="000000">
                    <a:alpha val="43137"/>
                  </a:srgbClr>
                </a:outerShdw>
              </a:effectLst>
            </a:endParaRPr>
          </a:p>
        </p:txBody>
      </p:sp>
      <p:sp>
        <p:nvSpPr>
          <p:cNvPr id="5" name="Date Placeholder 20"/>
          <p:cNvSpPr>
            <a:spLocks noGrp="1"/>
          </p:cNvSpPr>
          <p:nvPr/>
        </p:nvSpPr>
        <p:spPr>
          <a:xfrm>
            <a:off x="409373" y="6356350"/>
            <a:ext cx="2844800" cy="365125"/>
          </a:xfrm>
          <a:prstGeom prst="rect">
            <a:avLst/>
          </a:prstGeom>
        </p:spPr>
        <p:txBody>
          <a:bodyPr vert="horz" anchor="b"/>
          <a:lstStyle>
            <a:defPPr>
              <a:defRPr lang="en-US"/>
            </a:defPPr>
            <a:lvl1pPr marL="0" algn="r" defTabSz="914400" rtl="0" eaLnBrk="1" latinLnBrk="0" hangingPunct="1">
              <a:defRPr kumimoji="0" sz="1000" kern="1200">
                <a:solidFill>
                  <a:schemeClr val="bg2">
                    <a:shade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1DE6869-7AB2-4A78-8658-C32559888A5F}" type="datetime1">
              <a:rPr lang="en-US" smtClean="0">
                <a:solidFill>
                  <a:srgbClr val="FFFF00"/>
                </a:solidFill>
              </a:rPr>
              <a:pPr/>
              <a:t>9/8/2021</a:t>
            </a:fld>
            <a:endParaRPr lang="en-US" dirty="0">
              <a:solidFill>
                <a:srgbClr val="FFFF00"/>
              </a:solidFill>
            </a:endParaRPr>
          </a:p>
        </p:txBody>
      </p:sp>
    </p:spTree>
    <p:extLst>
      <p:ext uri="{BB962C8B-B14F-4D97-AF65-F5344CB8AC3E}">
        <p14:creationId xmlns:p14="http://schemas.microsoft.com/office/powerpoint/2010/main" val="3051847152"/>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duotone>
              <a:prstClr val="black"/>
              <a:schemeClr val="accent4">
                <a:tint val="45000"/>
                <a:satMod val="400000"/>
              </a:schemeClr>
            </a:duotone>
            <a:extLst>
              <a:ext uri="{BEBA8EAE-BF5A-486C-A8C5-ECC9F3942E4B}">
                <a14:imgProps xmlns:a14="http://schemas.microsoft.com/office/drawing/2010/main">
                  <a14:imgLayer r:embed="rId3">
                    <a14:imgEffect>
                      <a14:artisticGlowEdges/>
                    </a14:imgEffect>
                  </a14:imgLayer>
                </a14:imgProps>
              </a:ext>
              <a:ext uri="{28A0092B-C50C-407E-A947-70E740481C1C}">
                <a14:useLocalDpi xmlns:a14="http://schemas.microsoft.com/office/drawing/2010/main" val="0"/>
              </a:ext>
            </a:extLst>
          </a:blip>
          <a:stretch>
            <a:fillRect/>
          </a:stretch>
        </p:blipFill>
        <p:spPr>
          <a:xfrm>
            <a:off x="0" y="1"/>
            <a:ext cx="12192000" cy="6858000"/>
          </a:xfrm>
          <a:prstGeom prst="rect">
            <a:avLst/>
          </a:prstGeom>
          <a:blipFill>
            <a:blip r:embed="rId4"/>
            <a:tile tx="0" ty="0" sx="100000" sy="100000" flip="none" algn="tl"/>
          </a:blipFill>
        </p:spPr>
      </p:pic>
      <p:sp>
        <p:nvSpPr>
          <p:cNvPr id="3" name="TextBox 2"/>
          <p:cNvSpPr txBox="1"/>
          <p:nvPr/>
        </p:nvSpPr>
        <p:spPr>
          <a:xfrm>
            <a:off x="2254469" y="725214"/>
            <a:ext cx="4274667" cy="2963917"/>
          </a:xfrm>
          <a:prstGeom prst="rect">
            <a:avLst/>
          </a:prstGeom>
          <a:noFill/>
        </p:spPr>
        <p:txBody>
          <a:bodyPr wrap="square" rtlCol="0">
            <a:prstTxWarp prst="textCurveDown">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BD" sz="3600" b="1" dirty="0" smtClean="0">
                <a:ln w="11430"/>
                <a:solidFill>
                  <a:schemeClr val="accent1">
                    <a:lumMod val="20000"/>
                    <a:lumOff val="80000"/>
                  </a:schemeClr>
                </a:solidFill>
                <a:effectLst>
                  <a:outerShdw blurRad="50800" dist="39000" dir="5460000" algn="tl">
                    <a:srgbClr val="000000">
                      <a:alpha val="38000"/>
                    </a:srgbClr>
                  </a:outerShdw>
                </a:effectLst>
                <a:latin typeface="NikoshBAN" pitchFamily="2" charset="0"/>
                <a:cs typeface="NikoshBAN" pitchFamily="2" charset="0"/>
              </a:rPr>
              <a:t>ধন্যবাদ</a:t>
            </a:r>
            <a:endParaRPr lang="en-US" sz="3600" b="1" dirty="0">
              <a:ln w="11430"/>
              <a:solidFill>
                <a:schemeClr val="accent1">
                  <a:lumMod val="20000"/>
                  <a:lumOff val="80000"/>
                </a:schemeClr>
              </a:solidFill>
              <a:effectLst>
                <a:outerShdw blurRad="50800" dist="39000" dir="5460000" algn="tl">
                  <a:srgbClr val="000000">
                    <a:alpha val="38000"/>
                  </a:srgbClr>
                </a:outerShdw>
              </a:effectLst>
              <a:latin typeface="NikoshBAN" pitchFamily="2" charset="0"/>
              <a:cs typeface="NikoshBAN" pitchFamily="2" charset="0"/>
            </a:endParaRP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26138" y="1705673"/>
            <a:ext cx="2030892" cy="1002998"/>
          </a:xfrm>
          <a:prstGeom prst="rect">
            <a:avLst/>
          </a:prstGeom>
        </p:spPr>
      </p:pic>
      <p:sp>
        <p:nvSpPr>
          <p:cNvPr id="9" name="Footer Placeholder 8"/>
          <p:cNvSpPr txBox="1">
            <a:spLocks/>
          </p:cNvSpPr>
          <p:nvPr/>
        </p:nvSpPr>
        <p:spPr>
          <a:xfrm>
            <a:off x="8478142" y="6428938"/>
            <a:ext cx="3169920" cy="380999"/>
          </a:xfrm>
          <a:prstGeom prst="rect">
            <a:avLst/>
          </a:prstGeom>
        </p:spPr>
        <p:txBody>
          <a:bodyPr anchor="b"/>
          <a:lstStyle>
            <a:defPPr>
              <a:defRPr lang="en-US"/>
            </a:defPPr>
            <a:lvl1pPr marL="0" algn="l" defTabSz="914400" rtl="0" eaLnBrk="1" latinLnBrk="0" hangingPunct="1">
              <a:defRPr kumimoji="0" sz="1200" kern="1200">
                <a:solidFill>
                  <a:schemeClr val="bg2">
                    <a:shade val="50000"/>
                    <a:satMod val="200000"/>
                  </a:schemeClr>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002060"/>
                </a:solidFill>
              </a:rPr>
              <a:t>sazzadhossen954</a:t>
            </a:r>
            <a:r>
              <a:rPr lang="en-AU" sz="1600" b="1" dirty="0" smtClean="0">
                <a:solidFill>
                  <a:srgbClr val="002060"/>
                </a:solidFill>
              </a:rPr>
              <a:t>@gmail.com</a:t>
            </a:r>
            <a:endParaRPr lang="en-AU" sz="1600" b="1" dirty="0">
              <a:solidFill>
                <a:srgbClr val="002060"/>
              </a:solidFill>
            </a:endParaRPr>
          </a:p>
        </p:txBody>
      </p:sp>
      <p:sp>
        <p:nvSpPr>
          <p:cNvPr id="10" name="Date Placeholder 20"/>
          <p:cNvSpPr>
            <a:spLocks noGrp="1"/>
          </p:cNvSpPr>
          <p:nvPr/>
        </p:nvSpPr>
        <p:spPr>
          <a:xfrm>
            <a:off x="409373" y="6356350"/>
            <a:ext cx="2844800" cy="365125"/>
          </a:xfrm>
          <a:prstGeom prst="rect">
            <a:avLst/>
          </a:prstGeom>
        </p:spPr>
        <p:txBody>
          <a:bodyPr vert="horz" anchor="b"/>
          <a:lstStyle>
            <a:defPPr>
              <a:defRPr lang="en-US"/>
            </a:defPPr>
            <a:lvl1pPr marL="0" algn="r" defTabSz="914400" rtl="0" eaLnBrk="1" latinLnBrk="0" hangingPunct="1">
              <a:defRPr kumimoji="0" sz="1000" kern="1200">
                <a:solidFill>
                  <a:schemeClr val="bg2">
                    <a:shade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1DE6869-7AB2-4A78-8658-C32559888A5F}" type="datetime1">
              <a:rPr lang="en-US" smtClean="0">
                <a:solidFill>
                  <a:srgbClr val="002060"/>
                </a:solidFill>
              </a:rPr>
              <a:pPr/>
              <a:t>9/8/2021</a:t>
            </a:fld>
            <a:endParaRPr lang="en-US" dirty="0">
              <a:solidFill>
                <a:srgbClr val="002060"/>
              </a:solidFill>
            </a:endParaRPr>
          </a:p>
        </p:txBody>
      </p:sp>
      <p:pic>
        <p:nvPicPr>
          <p:cNvPr id="7" name="Picture 6"/>
          <p:cNvPicPr>
            <a:picLocks noChangeAspect="1"/>
          </p:cNvPicPr>
          <p:nvPr/>
        </p:nvPicPr>
        <p:blipFill rotWithShape="1">
          <a:blip r:embed="rId6" cstate="print">
            <a:extLst>
              <a:ext uri="{28A0092B-C50C-407E-A947-70E740481C1C}">
                <a14:useLocalDpi xmlns:a14="http://schemas.microsoft.com/office/drawing/2010/main" val="0"/>
              </a:ext>
            </a:extLst>
          </a:blip>
          <a:stretch/>
        </p:blipFill>
        <p:spPr>
          <a:xfrm>
            <a:off x="8258629" y="0"/>
            <a:ext cx="3933371" cy="3933371"/>
          </a:xfrm>
          <a:prstGeom prst="ellipse">
            <a:avLst/>
          </a:prstGeom>
          <a:ln>
            <a:noFill/>
          </a:ln>
          <a:effectLst>
            <a:softEdge rad="112500"/>
          </a:effectLst>
        </p:spPr>
      </p:pic>
    </p:spTree>
    <p:extLst>
      <p:ext uri="{BB962C8B-B14F-4D97-AF65-F5344CB8AC3E}">
        <p14:creationId xmlns:p14="http://schemas.microsoft.com/office/powerpoint/2010/main" val="3533599499"/>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path" presetSubtype="0" accel="50000" decel="50000" fill="hold" nodeType="clickEffect">
                                  <p:stCondLst>
                                    <p:cond delay="0"/>
                                  </p:stCondLst>
                                  <p:childTnLst>
                                    <p:animMotion origin="layout" path="M -3.3342E-6 2.77136E-6 L -1.59529 -0.95635 " pathEditMode="relative" rAng="0" ptsTypes="AA">
                                      <p:cBhvr>
                                        <p:cTn id="6" dur="2000" fill="hold"/>
                                        <p:tgtEl>
                                          <p:spTgt spid="4"/>
                                        </p:tgtEl>
                                        <p:attrNameLst>
                                          <p:attrName>ppt_x</p:attrName>
                                          <p:attrName>ppt_y</p:attrName>
                                        </p:attrNameLst>
                                      </p:cBhvr>
                                      <p:rCtr x="-79758" y="-478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0">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5708" t="13937" r="5480" b="11150"/>
          <a:stretch/>
        </p:blipFill>
        <p:spPr>
          <a:xfrm>
            <a:off x="-2" y="1"/>
            <a:ext cx="6873603" cy="3619761"/>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619762"/>
            <a:ext cx="6873601" cy="3238238"/>
          </a:xfrm>
          <a:prstGeom prst="rect">
            <a:avLst/>
          </a:prstGeom>
        </p:spPr>
      </p:pic>
      <p:sp>
        <p:nvSpPr>
          <p:cNvPr id="7" name="Date Placeholder 20"/>
          <p:cNvSpPr>
            <a:spLocks noGrp="1"/>
          </p:cNvSpPr>
          <p:nvPr/>
        </p:nvSpPr>
        <p:spPr>
          <a:xfrm>
            <a:off x="3350282" y="6492875"/>
            <a:ext cx="2844800" cy="365125"/>
          </a:xfrm>
          <a:prstGeom prst="rect">
            <a:avLst/>
          </a:prstGeom>
        </p:spPr>
        <p:txBody>
          <a:bodyPr vert="horz" anchor="b"/>
          <a:lstStyle>
            <a:defPPr>
              <a:defRPr lang="en-US"/>
            </a:defPPr>
            <a:lvl1pPr marL="0" algn="r" defTabSz="914400" rtl="0" eaLnBrk="1" latinLnBrk="0" hangingPunct="1">
              <a:defRPr kumimoji="0" sz="1000" kern="1200">
                <a:solidFill>
                  <a:schemeClr val="bg2">
                    <a:shade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1DE6869-7AB2-4A78-8658-C32559888A5F}" type="datetime1">
              <a:rPr lang="en-US" smtClean="0">
                <a:solidFill>
                  <a:srgbClr val="002060"/>
                </a:solidFill>
              </a:rPr>
              <a:pPr/>
              <a:t>9/8/2021</a:t>
            </a:fld>
            <a:endParaRPr lang="en-US" dirty="0">
              <a:solidFill>
                <a:srgbClr val="002060"/>
              </a:solidFill>
            </a:endParaRPr>
          </a:p>
        </p:txBody>
      </p:sp>
      <p:sp>
        <p:nvSpPr>
          <p:cNvPr id="6" name="TextBox 5"/>
          <p:cNvSpPr txBox="1"/>
          <p:nvPr/>
        </p:nvSpPr>
        <p:spPr>
          <a:xfrm rot="21097538">
            <a:off x="15602" y="916157"/>
            <a:ext cx="7583213" cy="769441"/>
          </a:xfrm>
          <a:prstGeom prst="rect">
            <a:avLst/>
          </a:prstGeom>
          <a:noFill/>
        </p:spPr>
        <p:txBody>
          <a:bodyPr wrap="square" rtlCol="0">
            <a:spAutoFit/>
          </a:bodyPr>
          <a:lstStyle/>
          <a:p>
            <a:r>
              <a:rPr lang="bn-IN" sz="4400" b="1" dirty="0" smtClean="0">
                <a:ln w="18415" cmpd="sng">
                  <a:solidFill>
                    <a:srgbClr val="FFFFFF"/>
                  </a:solidFill>
                  <a:prstDash val="solid"/>
                </a:ln>
                <a:solidFill>
                  <a:srgbClr val="002060"/>
                </a:solidFill>
                <a:effectLst>
                  <a:outerShdw blurRad="63500" dir="3600000" algn="tl" rotWithShape="0">
                    <a:srgbClr val="000000">
                      <a:alpha val="70000"/>
                    </a:srgbClr>
                  </a:outerShdw>
                </a:effectLst>
              </a:rPr>
              <a:t>ছবিতে কি দেখতে পাচ্ছো? </a:t>
            </a:r>
            <a:endParaRPr lang="en-US" sz="4400" b="1" dirty="0">
              <a:ln w="18415" cmpd="sng">
                <a:solidFill>
                  <a:srgbClr val="FFFFFF"/>
                </a:solidFill>
                <a:prstDash val="solid"/>
              </a:ln>
              <a:solidFill>
                <a:srgbClr val="002060"/>
              </a:solidFill>
              <a:effectLst>
                <a:outerShdw blurRad="63500" dir="3600000" algn="tl" rotWithShape="0">
                  <a:srgbClr val="000000">
                    <a:alpha val="70000"/>
                  </a:srgbClr>
                </a:outerShdw>
              </a:effectLst>
            </a:endParaRP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05297" y="0"/>
            <a:ext cx="5286704" cy="6857999"/>
          </a:xfrm>
          <a:prstGeom prst="rect">
            <a:avLst/>
          </a:prstGeom>
        </p:spPr>
      </p:pic>
    </p:spTree>
    <p:extLst>
      <p:ext uri="{BB962C8B-B14F-4D97-AF65-F5344CB8AC3E}">
        <p14:creationId xmlns:p14="http://schemas.microsoft.com/office/powerpoint/2010/main" val="30759356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1" nodeType="clickEffect">
                                  <p:stCondLst>
                                    <p:cond delay="0"/>
                                  </p:stCondLst>
                                  <p:childTnLst>
                                    <p:animEffect transition="out" filter="fade">
                                      <p:cBhvr>
                                        <p:cTn id="11" dur="500" tmFilter="0, 0; .2, .5; .8, .5; 1, 0"/>
                                        <p:tgtEl>
                                          <p:spTgt spid="6"/>
                                        </p:tgtEl>
                                      </p:cBhvr>
                                    </p:animEffect>
                                    <p:animScale>
                                      <p:cBhvr>
                                        <p:cTn id="12"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30000">
              <a:schemeClr val="bg1">
                <a:lumMod val="95000"/>
              </a:schemeClr>
            </a:gs>
            <a:gs pos="14000">
              <a:srgbClr val="C00000"/>
            </a:gs>
            <a:gs pos="37920">
              <a:schemeClr val="bg1">
                <a:lumMod val="95000"/>
              </a:schemeClr>
            </a:gs>
            <a:gs pos="48000">
              <a:schemeClr val="bg1"/>
            </a:gs>
            <a:gs pos="80000">
              <a:schemeClr val="bg1"/>
            </a:gs>
            <a:gs pos="60000">
              <a:schemeClr val="bg1"/>
            </a:gs>
            <a:gs pos="100000">
              <a:srgbClr val="00B050"/>
            </a:gs>
          </a:gsLst>
          <a:lin ang="5400000" scaled="0"/>
        </a:grad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t="10608" b="27014"/>
          <a:stretch/>
        </p:blipFill>
        <p:spPr>
          <a:xfrm>
            <a:off x="0" y="955931"/>
            <a:ext cx="12192000" cy="5933600"/>
          </a:xfrm>
          <a:prstGeom prst="rect">
            <a:avLst/>
          </a:prstGeom>
        </p:spPr>
      </p:pic>
      <p:sp>
        <p:nvSpPr>
          <p:cNvPr id="5" name="TextBox 4"/>
          <p:cNvSpPr txBox="1"/>
          <p:nvPr/>
        </p:nvSpPr>
        <p:spPr>
          <a:xfrm>
            <a:off x="0" y="-53062"/>
            <a:ext cx="12192000" cy="1631216"/>
          </a:xfrm>
          <a:prstGeom prst="rect">
            <a:avLst/>
          </a:prstGeom>
          <a:solidFill>
            <a:schemeClr val="tx1">
              <a:lumMod val="95000"/>
              <a:lumOff val="5000"/>
            </a:schemeClr>
          </a:solidFill>
        </p:spPr>
        <p:txBody>
          <a:bodyPr wrap="square" rtlCol="0">
            <a:spAutoFit/>
          </a:bodyPr>
          <a:lstStyle/>
          <a:p>
            <a:r>
              <a:rPr lang="en-US" sz="10000" b="1" dirty="0" smtClean="0">
                <a:ln w="900" cmpd="sng">
                  <a:solidFill>
                    <a:schemeClr val="accent1">
                      <a:satMod val="190000"/>
                      <a:alpha val="55000"/>
                    </a:schemeClr>
                  </a:solidFill>
                  <a:prstDash val="solid"/>
                </a:ln>
                <a:solidFill>
                  <a:srgbClr val="FFFF00"/>
                </a:solidFill>
                <a:effectLst>
                  <a:outerShdw blurRad="38100" dist="38100" dir="2700000" algn="tl">
                    <a:srgbClr val="000000">
                      <a:alpha val="43137"/>
                    </a:srgbClr>
                  </a:outerShdw>
                </a:effectLst>
              </a:rPr>
              <a:t>PHYSICS</a:t>
            </a:r>
            <a:r>
              <a:rPr lang="en-US" sz="10000" b="1" dirty="0" smtClean="0">
                <a:ln w="900" cmpd="sng">
                  <a:solidFill>
                    <a:schemeClr val="accent1">
                      <a:satMod val="190000"/>
                      <a:alpha val="55000"/>
                    </a:schemeClr>
                  </a:solidFill>
                  <a:prstDash val="solid"/>
                </a:ln>
                <a:solidFill>
                  <a:schemeClr val="accent1">
                    <a:satMod val="200000"/>
                    <a:tint val="3000"/>
                  </a:schemeClr>
                </a:solidFill>
                <a:effectLst>
                  <a:outerShdw blurRad="38100" dist="38100" dir="2700000" algn="tl">
                    <a:srgbClr val="000000">
                      <a:alpha val="43137"/>
                    </a:srgbClr>
                  </a:outerShdw>
                </a:effectLst>
              </a:rPr>
              <a:t> ASSIGNMENT</a:t>
            </a:r>
            <a:endParaRPr lang="en-US" sz="10000" b="1" dirty="0">
              <a:ln w="900" cmpd="sng">
                <a:solidFill>
                  <a:schemeClr val="accent1">
                    <a:satMod val="190000"/>
                    <a:alpha val="55000"/>
                  </a:schemeClr>
                </a:solidFill>
                <a:prstDash val="solid"/>
              </a:ln>
              <a:solidFill>
                <a:schemeClr val="accent1">
                  <a:satMod val="200000"/>
                  <a:tint val="3000"/>
                </a:schemeClr>
              </a:solidFill>
              <a:effectLst>
                <a:outerShdw blurRad="38100" dist="38100" dir="2700000" algn="tl">
                  <a:srgbClr val="000000">
                    <a:alpha val="43137"/>
                  </a:srgbClr>
                </a:outerShdw>
              </a:effectLst>
            </a:endParaRPr>
          </a:p>
        </p:txBody>
      </p:sp>
      <p:sp>
        <p:nvSpPr>
          <p:cNvPr id="6" name="TextBox 5"/>
          <p:cNvSpPr txBox="1"/>
          <p:nvPr/>
        </p:nvSpPr>
        <p:spPr>
          <a:xfrm>
            <a:off x="0" y="1735391"/>
            <a:ext cx="12192000" cy="2646878"/>
          </a:xfrm>
          <a:prstGeom prst="rect">
            <a:avLst/>
          </a:prstGeom>
          <a:noFill/>
        </p:spPr>
        <p:txBody>
          <a:bodyPr wrap="square" rtlCol="0">
            <a:spAutoFit/>
          </a:bodyPr>
          <a:lstStyle/>
          <a:p>
            <a:r>
              <a:rPr lang="en-US" sz="16600" b="1" cap="all" dirty="0" smtClean="0">
                <a:ln w="9000" cmpd="sng">
                  <a:solidFill>
                    <a:schemeClr val="accent4">
                      <a:shade val="50000"/>
                      <a:satMod val="120000"/>
                    </a:schemeClr>
                  </a:solidFill>
                  <a:prstDash val="solid"/>
                </a:ln>
                <a:solidFill>
                  <a:srgbClr val="FFFF00"/>
                </a:solidFill>
                <a:effectLst>
                  <a:outerShdw blurRad="38100" dist="38100" dir="2700000" algn="tl">
                    <a:srgbClr val="000000">
                      <a:alpha val="43137"/>
                    </a:srgbClr>
                  </a:outerShdw>
                  <a:reflection blurRad="12700" stA="28000" endPos="45000" dist="1000" dir="5400000" sy="-100000" algn="bl" rotWithShape="0"/>
                </a:effectLst>
              </a:rPr>
              <a:t>SSC</a:t>
            </a:r>
            <a:r>
              <a:rPr lang="bn-IN" sz="16600" b="1" cap="all" dirty="0" smtClean="0">
                <a:ln w="9000" cmpd="sng">
                  <a:solidFill>
                    <a:schemeClr val="accent4">
                      <a:shade val="50000"/>
                      <a:satMod val="120000"/>
                    </a:schemeClr>
                  </a:solidFill>
                  <a:prstDash val="solid"/>
                </a:ln>
                <a:solidFill>
                  <a:srgbClr val="FFFF00"/>
                </a:solidFill>
                <a:effectLst>
                  <a:outerShdw blurRad="38100" dist="38100" dir="2700000" algn="tl">
                    <a:srgbClr val="000000">
                      <a:alpha val="43137"/>
                    </a:srgbClr>
                  </a:outerShdw>
                  <a:reflection blurRad="12700" stA="28000" endPos="45000" dist="1000" dir="5400000" sy="-100000" algn="bl" rotWithShape="0"/>
                </a:effectLst>
              </a:rPr>
              <a:t> 			</a:t>
            </a:r>
            <a:r>
              <a:rPr lang="en-US" sz="16600" b="1" cap="all" dirty="0">
                <a:ln w="9000" cmpd="sng">
                  <a:solidFill>
                    <a:schemeClr val="accent4">
                      <a:shade val="50000"/>
                      <a:satMod val="120000"/>
                    </a:schemeClr>
                  </a:solidFill>
                  <a:prstDash val="solid"/>
                </a:ln>
                <a:solidFill>
                  <a:srgbClr val="FFFF00"/>
                </a:solidFill>
                <a:effectLst>
                  <a:outerShdw blurRad="38100" dist="38100" dir="2700000" algn="tl">
                    <a:srgbClr val="000000">
                      <a:alpha val="43137"/>
                    </a:srgbClr>
                  </a:outerShdw>
                  <a:reflection blurRad="12700" stA="28000" endPos="45000" dist="1000" dir="5400000" sy="-100000" algn="bl" rotWithShape="0"/>
                </a:effectLst>
              </a:rPr>
              <a:t> </a:t>
            </a:r>
            <a:r>
              <a:rPr lang="en-US" sz="16600" b="1" cap="all" dirty="0" smtClean="0">
                <a:ln w="9000" cmpd="sng">
                  <a:solidFill>
                    <a:schemeClr val="accent4">
                      <a:shade val="50000"/>
                      <a:satMod val="120000"/>
                    </a:schemeClr>
                  </a:solidFill>
                  <a:prstDash val="solid"/>
                </a:ln>
                <a:solidFill>
                  <a:srgbClr val="FFFF00"/>
                </a:solidFill>
                <a:effectLst>
                  <a:outerShdw blurRad="38100" dist="38100" dir="2700000" algn="tl">
                    <a:srgbClr val="000000">
                      <a:alpha val="43137"/>
                    </a:srgbClr>
                  </a:outerShdw>
                  <a:reflection blurRad="12700" stA="28000" endPos="45000" dist="1000" dir="5400000" sy="-100000" algn="bl" rotWithShape="0"/>
                </a:effectLst>
              </a:rPr>
              <a:t> 2021 </a:t>
            </a:r>
            <a:endParaRPr lang="en-US" sz="16600" b="1" cap="all" dirty="0">
              <a:ln w="9000" cmpd="sng">
                <a:solidFill>
                  <a:schemeClr val="accent4">
                    <a:shade val="50000"/>
                    <a:satMod val="120000"/>
                  </a:schemeClr>
                </a:solidFill>
                <a:prstDash val="solid"/>
              </a:ln>
              <a:solidFill>
                <a:srgbClr val="FFFF00"/>
              </a:solidFill>
              <a:effectLst>
                <a:outerShdw blurRad="38100" dist="38100" dir="2700000" algn="tl">
                  <a:srgbClr val="000000">
                    <a:alpha val="43137"/>
                  </a:srgbClr>
                </a:outerShdw>
                <a:reflection blurRad="12700" stA="28000" endPos="45000" dist="1000" dir="5400000" sy="-100000" algn="bl" rotWithShape="0"/>
              </a:effectLst>
            </a:endParaRPr>
          </a:p>
        </p:txBody>
      </p:sp>
      <p:sp>
        <p:nvSpPr>
          <p:cNvPr id="7" name="Date Placeholder 20"/>
          <p:cNvSpPr>
            <a:spLocks noGrp="1"/>
          </p:cNvSpPr>
          <p:nvPr/>
        </p:nvSpPr>
        <p:spPr>
          <a:xfrm>
            <a:off x="409373" y="6356350"/>
            <a:ext cx="2844800" cy="365125"/>
          </a:xfrm>
          <a:prstGeom prst="rect">
            <a:avLst/>
          </a:prstGeom>
        </p:spPr>
        <p:txBody>
          <a:bodyPr vert="horz" anchor="b"/>
          <a:lstStyle>
            <a:defPPr>
              <a:defRPr lang="en-US"/>
            </a:defPPr>
            <a:lvl1pPr marL="0" algn="r" defTabSz="914400" rtl="0" eaLnBrk="1" latinLnBrk="0" hangingPunct="1">
              <a:defRPr kumimoji="0" sz="1000" kern="1200">
                <a:solidFill>
                  <a:schemeClr val="bg2">
                    <a:shade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1DE6869-7AB2-4A78-8658-C32559888A5F}" type="datetime1">
              <a:rPr lang="en-US" smtClean="0">
                <a:solidFill>
                  <a:srgbClr val="002060"/>
                </a:solidFill>
              </a:rPr>
              <a:pPr/>
              <a:t>9/8/2021</a:t>
            </a:fld>
            <a:endParaRPr lang="en-US" dirty="0">
              <a:solidFill>
                <a:srgbClr val="002060"/>
              </a:solidFill>
            </a:endParaRPr>
          </a:p>
        </p:txBody>
      </p:sp>
      <p:sp>
        <p:nvSpPr>
          <p:cNvPr id="2" name="TextBox 1"/>
          <p:cNvSpPr txBox="1"/>
          <p:nvPr/>
        </p:nvSpPr>
        <p:spPr>
          <a:xfrm>
            <a:off x="3487323" y="644129"/>
            <a:ext cx="5239265" cy="4508927"/>
          </a:xfrm>
          <a:prstGeom prst="rect">
            <a:avLst/>
          </a:prstGeom>
          <a:noFill/>
        </p:spPr>
        <p:txBody>
          <a:bodyPr wrap="square" rtlCol="0">
            <a:spAutoFit/>
          </a:bodyPr>
          <a:lstStyle/>
          <a:p>
            <a:r>
              <a:rPr lang="en-US" sz="28700" b="1" dirty="0" smtClean="0">
                <a:ln w="900" cmpd="sng">
                  <a:solidFill>
                    <a:schemeClr val="accent1">
                      <a:satMod val="190000"/>
                      <a:alpha val="55000"/>
                    </a:schemeClr>
                  </a:solidFill>
                  <a:prstDash val="solid"/>
                </a:ln>
                <a:solidFill>
                  <a:schemeClr val="accent4">
                    <a:lumMod val="20000"/>
                    <a:lumOff val="80000"/>
                  </a:schemeClr>
                </a:solidFill>
                <a:effectLst>
                  <a:outerShdw blurRad="38100" dist="38100" dir="2700000" algn="tl">
                    <a:srgbClr val="000000">
                      <a:alpha val="43137"/>
                    </a:srgbClr>
                  </a:outerShdw>
                </a:effectLst>
              </a:rPr>
              <a:t>06</a:t>
            </a:r>
            <a:endParaRPr lang="en-US" sz="28700" dirty="0">
              <a:solidFill>
                <a:schemeClr val="accent4">
                  <a:lumMod val="20000"/>
                  <a:lumOff val="80000"/>
                </a:schemeClr>
              </a:solidFill>
              <a:effectLst>
                <a:outerShdw blurRad="38100" dist="38100" dir="2700000" algn="tl">
                  <a:srgbClr val="000000">
                    <a:alpha val="43137"/>
                  </a:srgbClr>
                </a:outerShdw>
              </a:effectLst>
            </a:endParaRPr>
          </a:p>
        </p:txBody>
      </p:sp>
      <p:sp>
        <p:nvSpPr>
          <p:cNvPr id="3" name="TextBox 2"/>
          <p:cNvSpPr txBox="1"/>
          <p:nvPr/>
        </p:nvSpPr>
        <p:spPr>
          <a:xfrm>
            <a:off x="-268559" y="3952828"/>
            <a:ext cx="12192000" cy="2646878"/>
          </a:xfrm>
          <a:prstGeom prst="rect">
            <a:avLst/>
          </a:prstGeom>
          <a:noFill/>
        </p:spPr>
        <p:txBody>
          <a:bodyPr wrap="square" rtlCol="0">
            <a:spAutoFit/>
          </a:bodyPr>
          <a:lstStyle/>
          <a:p>
            <a:pPr algn="ctr"/>
            <a:r>
              <a:rPr lang="bn-IN" sz="16600" b="1" dirty="0" smtClean="0">
                <a:ln w="17780" cmpd="sng">
                  <a:solidFill>
                    <a:srgbClr val="FFFFFF"/>
                  </a:solidFill>
                  <a:prstDash val="solid"/>
                  <a:miter lim="800000"/>
                </a:ln>
                <a:solidFill>
                  <a:srgbClr val="92D050"/>
                </a:solidFill>
                <a:effectLst>
                  <a:outerShdw blurRad="50800" algn="tl" rotWithShape="0">
                    <a:srgbClr val="000000"/>
                  </a:outerShdw>
                </a:effectLst>
              </a:rPr>
              <a:t>অষ্টম সপ্তাহ</a:t>
            </a:r>
            <a:endParaRPr lang="en-US" sz="16600" b="1" dirty="0">
              <a:ln w="17780" cmpd="sng">
                <a:solidFill>
                  <a:srgbClr val="FFFFFF"/>
                </a:solidFill>
                <a:prstDash val="solid"/>
                <a:miter lim="800000"/>
              </a:ln>
              <a:solidFill>
                <a:srgbClr val="92D050"/>
              </a:solidFill>
              <a:effectLst>
                <a:outerShdw blurRad="50800" algn="tl" rotWithShape="0">
                  <a:srgbClr val="000000"/>
                </a:outerShdw>
              </a:effectLst>
            </a:endParaRPr>
          </a:p>
        </p:txBody>
      </p:sp>
    </p:spTree>
    <p:extLst>
      <p:ext uri="{BB962C8B-B14F-4D97-AF65-F5344CB8AC3E}">
        <p14:creationId xmlns:p14="http://schemas.microsoft.com/office/powerpoint/2010/main" val="2846412407"/>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lassroom.jpg"/>
          <p:cNvPicPr>
            <a:picLocks noChangeAspect="1"/>
          </p:cNvPicPr>
          <p:nvPr/>
        </p:nvPicPr>
        <p:blipFill>
          <a:blip r:embed="rId2" cstate="print">
            <a:duotone>
              <a:schemeClr val="accent6">
                <a:shade val="45000"/>
                <a:satMod val="135000"/>
              </a:schemeClr>
              <a:prstClr val="white"/>
            </a:duotone>
          </a:blip>
          <a:stretch>
            <a:fillRect/>
          </a:stretch>
        </p:blipFill>
        <p:spPr>
          <a:xfrm>
            <a:off x="190111" y="208547"/>
            <a:ext cx="11823032" cy="6481011"/>
          </a:xfrm>
          <a:prstGeom prst="rect">
            <a:avLst/>
          </a:prstGeom>
          <a:blipFill>
            <a:blip r:embed="rId3">
              <a:duotone>
                <a:schemeClr val="accent6">
                  <a:shade val="45000"/>
                  <a:satMod val="135000"/>
                </a:schemeClr>
                <a:prstClr val="white"/>
              </a:duotone>
            </a:blip>
            <a:stretch>
              <a:fillRect/>
            </a:stretch>
          </a:blipFill>
        </p:spPr>
      </p:pic>
      <p:sp>
        <p:nvSpPr>
          <p:cNvPr id="3" name="TextBox 2"/>
          <p:cNvSpPr txBox="1"/>
          <p:nvPr/>
        </p:nvSpPr>
        <p:spPr>
          <a:xfrm>
            <a:off x="190111" y="100877"/>
            <a:ext cx="11823032" cy="7201972"/>
          </a:xfrm>
          <a:prstGeom prst="rect">
            <a:avLst/>
          </a:prstGeom>
          <a:solidFill>
            <a:srgbClr val="002060"/>
          </a:solidFill>
          <a:ln>
            <a:solidFill>
              <a:schemeClr val="tx1">
                <a:lumMod val="95000"/>
                <a:lumOff val="5000"/>
              </a:schemeClr>
            </a:solidFill>
          </a:ln>
          <a:scene3d>
            <a:camera prst="orthographicFront"/>
            <a:lightRig rig="threePt" dir="t"/>
          </a:scene3d>
          <a:sp3d>
            <a:bevelT/>
          </a:sp3d>
        </p:spPr>
        <p:txBody>
          <a:bodyPr wrap="square" rtlCol="0">
            <a:spAutoFit/>
          </a:bodyPr>
          <a:lstStyle/>
          <a:p>
            <a:pPr algn="ctr"/>
            <a:endParaRPr lang="bn-IN" sz="45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iyam Rupali" pitchFamily="2" charset="0"/>
              <a:cs typeface="Siyam Rupali" pitchFamily="2" charset="0"/>
            </a:endParaRPr>
          </a:p>
          <a:p>
            <a:pPr algn="ctr"/>
            <a:endParaRPr lang="bn-IN" sz="45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iyam Rupali" pitchFamily="2" charset="0"/>
              <a:cs typeface="Siyam Rupali" pitchFamily="2" charset="0"/>
            </a:endParaRPr>
          </a:p>
          <a:p>
            <a:pPr algn="ctr"/>
            <a:endParaRPr lang="bn-IN" sz="45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iyam Rupali" pitchFamily="2" charset="0"/>
              <a:cs typeface="Siyam Rupali" pitchFamily="2" charset="0"/>
            </a:endParaRPr>
          </a:p>
          <a:p>
            <a:pPr algn="ctr"/>
            <a:r>
              <a:rPr lang="bn-IN" sz="9600" b="1" cap="all" dirty="0" smtClean="0">
                <a:ln w="9000" cmpd="sng">
                  <a:solidFill>
                    <a:schemeClr val="accent4">
                      <a:shade val="50000"/>
                      <a:satMod val="120000"/>
                    </a:schemeClr>
                  </a:solidFill>
                  <a:prstDash val="solid"/>
                </a:ln>
                <a:solidFill>
                  <a:schemeClr val="accent3">
                    <a:lumMod val="20000"/>
                    <a:lumOff val="80000"/>
                  </a:schemeClr>
                </a:solidFill>
                <a:effectLst>
                  <a:outerShdw blurRad="38100" dist="38100" dir="2700000" algn="tl">
                    <a:srgbClr val="000000">
                      <a:alpha val="43137"/>
                    </a:srgbClr>
                  </a:outerShdw>
                  <a:reflection blurRad="12700" stA="28000" endPos="45000" dist="1000" dir="5400000" sy="-100000" algn="bl" rotWithShape="0"/>
                </a:effectLst>
                <a:latin typeface="Siyam Rupali" pitchFamily="2" charset="0"/>
                <a:cs typeface="Siyam Rupali" pitchFamily="2" charset="0"/>
              </a:rPr>
              <a:t>“চামচে আলোর ধর্ম’’</a:t>
            </a:r>
          </a:p>
          <a:p>
            <a:pPr algn="ctr"/>
            <a:endParaRPr lang="bn-IN" sz="9600" b="1" cap="all" dirty="0">
              <a:ln w="9000" cmpd="sng">
                <a:solidFill>
                  <a:schemeClr val="accent4">
                    <a:shade val="50000"/>
                    <a:satMod val="120000"/>
                  </a:schemeClr>
                </a:solidFill>
                <a:prstDash val="solid"/>
              </a:ln>
              <a:solidFill>
                <a:schemeClr val="accent3">
                  <a:lumMod val="20000"/>
                  <a:lumOff val="80000"/>
                </a:schemeClr>
              </a:solidFill>
              <a:effectLst>
                <a:outerShdw blurRad="38100" dist="38100" dir="2700000" algn="tl">
                  <a:srgbClr val="000000">
                    <a:alpha val="43137"/>
                  </a:srgbClr>
                </a:outerShdw>
                <a:reflection blurRad="12700" stA="28000" endPos="45000" dist="1000" dir="5400000" sy="-100000" algn="bl" rotWithShape="0"/>
              </a:effectLst>
              <a:latin typeface="Siyam Rupali" pitchFamily="2" charset="0"/>
              <a:cs typeface="Siyam Rupali" pitchFamily="2" charset="0"/>
            </a:endParaRPr>
          </a:p>
          <a:p>
            <a:pPr algn="ctr"/>
            <a:endParaRPr lang="bn-IN" sz="45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iyam Rupali" pitchFamily="2" charset="0"/>
              <a:cs typeface="Siyam Rupali" pitchFamily="2" charset="0"/>
            </a:endParaRPr>
          </a:p>
          <a:p>
            <a:pPr algn="ctr"/>
            <a:endParaRPr lang="bn-IN" sz="45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iyam Rupali" pitchFamily="2" charset="0"/>
              <a:cs typeface="Siyam Rupali" pitchFamily="2" charset="0"/>
            </a:endParaRPr>
          </a:p>
          <a:p>
            <a:pPr algn="ctr"/>
            <a:endParaRPr lang="bn-IN" sz="45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iyam Rupali" pitchFamily="2" charset="0"/>
              <a:cs typeface="Siyam Rupali" pitchFamily="2" charset="0"/>
            </a:endParaRPr>
          </a:p>
        </p:txBody>
      </p:sp>
      <p:sp>
        <p:nvSpPr>
          <p:cNvPr id="4" name="Date Placeholder 20"/>
          <p:cNvSpPr>
            <a:spLocks noGrp="1"/>
          </p:cNvSpPr>
          <p:nvPr/>
        </p:nvSpPr>
        <p:spPr>
          <a:xfrm>
            <a:off x="409373" y="6356350"/>
            <a:ext cx="2844800" cy="365125"/>
          </a:xfrm>
          <a:prstGeom prst="rect">
            <a:avLst/>
          </a:prstGeom>
        </p:spPr>
        <p:txBody>
          <a:bodyPr vert="horz" anchor="b"/>
          <a:lstStyle>
            <a:defPPr>
              <a:defRPr lang="en-US"/>
            </a:defPPr>
            <a:lvl1pPr marL="0" algn="r" defTabSz="914400" rtl="0" eaLnBrk="1" latinLnBrk="0" hangingPunct="1">
              <a:defRPr kumimoji="0" sz="1000" kern="1200">
                <a:solidFill>
                  <a:schemeClr val="bg2">
                    <a:shade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1DE6869-7AB2-4A78-8658-C32559888A5F}" type="datetime1">
              <a:rPr lang="en-US" smtClean="0">
                <a:solidFill>
                  <a:srgbClr val="002060"/>
                </a:solidFill>
              </a:rPr>
              <a:pPr/>
              <a:t>9/8/2021</a:t>
            </a:fld>
            <a:endParaRPr lang="en-US" dirty="0">
              <a:solidFill>
                <a:srgbClr val="002060"/>
              </a:solidFill>
            </a:endParaRPr>
          </a:p>
        </p:txBody>
      </p:sp>
    </p:spTree>
    <p:extLst>
      <p:ext uri="{BB962C8B-B14F-4D97-AF65-F5344CB8AC3E}">
        <p14:creationId xmlns:p14="http://schemas.microsoft.com/office/powerpoint/2010/main" val="13813888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1" name="Rectangle 10"/>
          <p:cNvSpPr/>
          <p:nvPr/>
        </p:nvSpPr>
        <p:spPr>
          <a:xfrm>
            <a:off x="103347" y="1866223"/>
            <a:ext cx="12192000" cy="4496616"/>
          </a:xfrm>
          <a:prstGeom prst="rect">
            <a:avLst/>
          </a:prstGeom>
          <a:noFill/>
        </p:spPr>
        <p:style>
          <a:lnRef idx="0">
            <a:schemeClr val="accent2"/>
          </a:lnRef>
          <a:fillRef idx="3">
            <a:schemeClr val="accent2"/>
          </a:fillRef>
          <a:effectRef idx="3">
            <a:schemeClr val="accent2"/>
          </a:effectRef>
          <a:fontRef idx="minor">
            <a:schemeClr val="lt1"/>
          </a:fontRef>
        </p:style>
        <p:txBody>
          <a:bodyPr wrap="square">
            <a:spAutoFit/>
          </a:bodyPr>
          <a:lstStyle/>
          <a:p>
            <a:pPr algn="just">
              <a:lnSpc>
                <a:spcPct val="130000"/>
              </a:lnSpc>
            </a:pPr>
            <a:r>
              <a:rPr lang="bn-BD" sz="5400" b="1" dirty="0" smtClean="0">
                <a:solidFill>
                  <a:schemeClr val="tx1">
                    <a:lumMod val="95000"/>
                    <a:lumOff val="5000"/>
                  </a:schemeClr>
                </a:solidFill>
                <a:latin typeface="NikoshBAN" panose="02000000000000000000" pitchFamily="2" charset="0"/>
                <a:cs typeface="NikoshBAN" panose="02000000000000000000" pitchFamily="2" charset="0"/>
              </a:rPr>
              <a:t>উক্ত</a:t>
            </a:r>
            <a:r>
              <a:rPr lang="en-US" sz="5400" b="1" dirty="0" smtClean="0">
                <a:solidFill>
                  <a:schemeClr val="tx1">
                    <a:lumMod val="95000"/>
                    <a:lumOff val="5000"/>
                  </a:schemeClr>
                </a:solidFill>
                <a:latin typeface="NikoshBAN" panose="02000000000000000000" pitchFamily="2" charset="0"/>
                <a:cs typeface="NikoshBAN" panose="02000000000000000000" pitchFamily="2" charset="0"/>
              </a:rPr>
              <a:t> </a:t>
            </a:r>
            <a:r>
              <a:rPr lang="en-US" sz="5400" b="1" dirty="0" err="1" smtClean="0">
                <a:solidFill>
                  <a:schemeClr val="tx1">
                    <a:lumMod val="95000"/>
                    <a:lumOff val="5000"/>
                  </a:schemeClr>
                </a:solidFill>
                <a:latin typeface="NikoshBAN" panose="02000000000000000000" pitchFamily="2" charset="0"/>
                <a:cs typeface="NikoshBAN" panose="02000000000000000000" pitchFamily="2" charset="0"/>
              </a:rPr>
              <a:t>পাঠ</a:t>
            </a:r>
            <a:r>
              <a:rPr lang="en-US" sz="5400" b="1" dirty="0" smtClean="0">
                <a:solidFill>
                  <a:schemeClr val="tx1">
                    <a:lumMod val="95000"/>
                    <a:lumOff val="5000"/>
                  </a:schemeClr>
                </a:solidFill>
                <a:latin typeface="NikoshBAN" panose="02000000000000000000" pitchFamily="2" charset="0"/>
                <a:cs typeface="NikoshBAN" panose="02000000000000000000" pitchFamily="2" charset="0"/>
              </a:rPr>
              <a:t> </a:t>
            </a:r>
            <a:r>
              <a:rPr lang="en-US" sz="5400" b="1" dirty="0" err="1" smtClean="0">
                <a:solidFill>
                  <a:schemeClr val="tx1">
                    <a:lumMod val="95000"/>
                    <a:lumOff val="5000"/>
                  </a:schemeClr>
                </a:solidFill>
                <a:latin typeface="NikoshBAN" panose="02000000000000000000" pitchFamily="2" charset="0"/>
                <a:cs typeface="NikoshBAN" panose="02000000000000000000" pitchFamily="2" charset="0"/>
              </a:rPr>
              <a:t>শেষে</a:t>
            </a:r>
            <a:r>
              <a:rPr lang="en-US" sz="5400" b="1" dirty="0" smtClean="0">
                <a:solidFill>
                  <a:schemeClr val="tx1">
                    <a:lumMod val="95000"/>
                    <a:lumOff val="5000"/>
                  </a:schemeClr>
                </a:solidFill>
                <a:latin typeface="NikoshBAN" panose="02000000000000000000" pitchFamily="2" charset="0"/>
                <a:cs typeface="NikoshBAN" panose="02000000000000000000" pitchFamily="2" charset="0"/>
              </a:rPr>
              <a:t> </a:t>
            </a:r>
            <a:r>
              <a:rPr lang="en-US" sz="5400" b="1" dirty="0" err="1" smtClean="0">
                <a:solidFill>
                  <a:schemeClr val="tx1">
                    <a:lumMod val="95000"/>
                    <a:lumOff val="5000"/>
                  </a:schemeClr>
                </a:solidFill>
                <a:latin typeface="NikoshBAN" panose="02000000000000000000" pitchFamily="2" charset="0"/>
                <a:cs typeface="NikoshBAN" panose="02000000000000000000" pitchFamily="2" charset="0"/>
              </a:rPr>
              <a:t>শিক্ষার্থীরা</a:t>
            </a:r>
            <a:r>
              <a:rPr lang="bn-BD" sz="5400" b="1" dirty="0" smtClean="0">
                <a:solidFill>
                  <a:schemeClr val="tx1">
                    <a:lumMod val="95000"/>
                    <a:lumOff val="5000"/>
                  </a:schemeClr>
                </a:solidFill>
                <a:latin typeface="NikoshBAN" panose="02000000000000000000" pitchFamily="2" charset="0"/>
                <a:cs typeface="NikoshBAN" panose="02000000000000000000" pitchFamily="2" charset="0"/>
              </a:rPr>
              <a:t> </a:t>
            </a:r>
            <a:r>
              <a:rPr lang="en-US" sz="5400" b="1" dirty="0" smtClean="0">
                <a:solidFill>
                  <a:schemeClr val="tx1">
                    <a:lumMod val="95000"/>
                    <a:lumOff val="5000"/>
                  </a:schemeClr>
                </a:solidFill>
                <a:latin typeface="NikoshBAN" panose="02000000000000000000" pitchFamily="2" charset="0"/>
                <a:cs typeface="NikoshBAN" panose="02000000000000000000" pitchFamily="2" charset="0"/>
              </a:rPr>
              <a:t>-</a:t>
            </a:r>
            <a:r>
              <a:rPr lang="bn-BD" sz="5400" b="1" dirty="0" smtClean="0">
                <a:solidFill>
                  <a:schemeClr val="tx1">
                    <a:lumMod val="95000"/>
                    <a:lumOff val="5000"/>
                  </a:schemeClr>
                </a:solidFill>
                <a:latin typeface="NikoshBAN" panose="02000000000000000000" pitchFamily="2" charset="0"/>
                <a:cs typeface="NikoshBAN" panose="02000000000000000000" pitchFamily="2" charset="0"/>
              </a:rPr>
              <a:t> - - </a:t>
            </a:r>
            <a:endParaRPr lang="en-US" sz="5400" b="1" dirty="0" smtClean="0">
              <a:solidFill>
                <a:schemeClr val="tx1">
                  <a:lumMod val="95000"/>
                  <a:lumOff val="5000"/>
                </a:schemeClr>
              </a:solidFill>
              <a:latin typeface="NikoshBAN" panose="02000000000000000000" pitchFamily="2" charset="0"/>
              <a:cs typeface="NikoshBAN" panose="02000000000000000000" pitchFamily="2" charset="0"/>
            </a:endParaRPr>
          </a:p>
          <a:p>
            <a:pPr marL="685800" indent="-685800" algn="just">
              <a:buFont typeface="Arial" pitchFamily="34" charset="0"/>
              <a:buChar char="•"/>
            </a:pPr>
            <a:r>
              <a:rPr lang="bn-IN" sz="5400" b="1" dirty="0" smtClean="0">
                <a:ln w="10541" cmpd="sng">
                  <a:solidFill>
                    <a:srgbClr val="7D7D7D">
                      <a:tint val="100000"/>
                      <a:shade val="100000"/>
                      <a:satMod val="110000"/>
                    </a:srgbClr>
                  </a:solidFill>
                  <a:prstDash val="solid"/>
                </a:ln>
                <a:solidFill>
                  <a:schemeClr val="tx1">
                    <a:lumMod val="95000"/>
                    <a:lumOff val="5000"/>
                  </a:schemeClr>
                </a:solidFill>
                <a:latin typeface="NikoshBAN" pitchFamily="2" charset="0"/>
                <a:cs typeface="NikoshBAN" pitchFamily="2" charset="0"/>
              </a:rPr>
              <a:t>আয়না চিনতে পারবে।</a:t>
            </a:r>
          </a:p>
          <a:p>
            <a:pPr marL="685800" indent="-685800" algn="just">
              <a:buFont typeface="Arial" pitchFamily="34" charset="0"/>
              <a:buChar char="•"/>
            </a:pPr>
            <a:r>
              <a:rPr lang="bn-IN" sz="5400" b="1" dirty="0" smtClean="0">
                <a:ln w="10541" cmpd="sng">
                  <a:solidFill>
                    <a:srgbClr val="7D7D7D">
                      <a:tint val="100000"/>
                      <a:shade val="100000"/>
                      <a:satMod val="110000"/>
                    </a:srgbClr>
                  </a:solidFill>
                  <a:prstDash val="solid"/>
                </a:ln>
                <a:solidFill>
                  <a:schemeClr val="tx1">
                    <a:lumMod val="95000"/>
                    <a:lumOff val="5000"/>
                  </a:schemeClr>
                </a:solidFill>
                <a:latin typeface="NikoshBAN" pitchFamily="2" charset="0"/>
                <a:cs typeface="NikoshBAN" pitchFamily="2" charset="0"/>
              </a:rPr>
              <a:t>প্রতিবিম্ব ব্যাখ্যা করতে পারবে। </a:t>
            </a:r>
          </a:p>
          <a:p>
            <a:pPr marL="685800" indent="-685800" algn="just">
              <a:buFont typeface="Arial" pitchFamily="34" charset="0"/>
              <a:buChar char="•"/>
            </a:pPr>
            <a:r>
              <a:rPr lang="bn-IN" sz="5400" b="1" dirty="0" smtClean="0">
                <a:ln w="10541" cmpd="sng">
                  <a:solidFill>
                    <a:srgbClr val="7D7D7D">
                      <a:tint val="100000"/>
                      <a:shade val="100000"/>
                      <a:satMod val="110000"/>
                    </a:srgbClr>
                  </a:solidFill>
                  <a:prstDash val="solid"/>
                </a:ln>
                <a:solidFill>
                  <a:schemeClr val="tx1">
                    <a:lumMod val="95000"/>
                    <a:lumOff val="5000"/>
                  </a:schemeClr>
                </a:solidFill>
                <a:latin typeface="NikoshBAN" pitchFamily="2" charset="0"/>
                <a:cs typeface="NikoshBAN" pitchFamily="2" charset="0"/>
              </a:rPr>
              <a:t>বিবর্ধন ব্যাখ্যা করতে পারবে।</a:t>
            </a:r>
          </a:p>
          <a:p>
            <a:pPr marL="685800" indent="-685800" algn="just">
              <a:buFont typeface="Arial" pitchFamily="34" charset="0"/>
              <a:buChar char="•"/>
            </a:pPr>
            <a:r>
              <a:rPr lang="bn-IN" sz="5400" b="1" dirty="0" smtClean="0">
                <a:ln w="10541" cmpd="sng">
                  <a:solidFill>
                    <a:srgbClr val="7D7D7D">
                      <a:tint val="100000"/>
                      <a:shade val="100000"/>
                      <a:satMod val="110000"/>
                    </a:srgbClr>
                  </a:solidFill>
                  <a:prstDash val="solid"/>
                </a:ln>
                <a:solidFill>
                  <a:schemeClr val="tx1">
                    <a:lumMod val="95000"/>
                    <a:lumOff val="5000"/>
                  </a:schemeClr>
                </a:solidFill>
                <a:latin typeface="NikoshBAN" pitchFamily="2" charset="0"/>
                <a:cs typeface="NikoshBAN" pitchFamily="2" charset="0"/>
              </a:rPr>
              <a:t>প্রতিবিম্ব সৃষ্টি প্রদর্শন করতে পারবে। </a:t>
            </a:r>
            <a:endParaRPr lang="en-US" sz="5400" b="1" dirty="0" smtClean="0">
              <a:ln w="10541" cmpd="sng">
                <a:solidFill>
                  <a:srgbClr val="7D7D7D">
                    <a:tint val="100000"/>
                    <a:shade val="100000"/>
                    <a:satMod val="110000"/>
                  </a:srgbClr>
                </a:solidFill>
                <a:prstDash val="solid"/>
              </a:ln>
              <a:solidFill>
                <a:schemeClr val="tx1">
                  <a:lumMod val="95000"/>
                  <a:lumOff val="5000"/>
                </a:schemeClr>
              </a:solidFill>
              <a:latin typeface="NikoshBAN" pitchFamily="2" charset="0"/>
              <a:cs typeface="NikoshBAN" pitchFamily="2" charset="0"/>
            </a:endParaRPr>
          </a:p>
        </p:txBody>
      </p:sp>
      <p:sp>
        <p:nvSpPr>
          <p:cNvPr id="5" name="Rectangle 4"/>
          <p:cNvSpPr/>
          <p:nvPr/>
        </p:nvSpPr>
        <p:spPr>
          <a:xfrm>
            <a:off x="204947" y="195532"/>
            <a:ext cx="11666488" cy="1107996"/>
          </a:xfrm>
          <a:prstGeom prst="rect">
            <a:avLst/>
          </a:prstGeom>
          <a:solidFill>
            <a:schemeClr val="tx1">
              <a:lumMod val="85000"/>
              <a:lumOff val="15000"/>
            </a:schemeClr>
          </a:solidFill>
          <a:scene3d>
            <a:camera prst="orthographicFront"/>
            <a:lightRig rig="threePt" dir="t"/>
          </a:scene3d>
          <a:sp3d>
            <a:bevelT/>
          </a:sp3d>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a:r>
              <a:rPr lang="bn-BD" sz="6600" b="1" u="sng" spc="600" dirty="0" smtClean="0">
                <a:solidFill>
                  <a:schemeClr val="bg1">
                    <a:lumMod val="9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শিখনফল</a:t>
            </a:r>
            <a:endParaRPr lang="en-US" sz="6600" b="1" u="sng" spc="600" dirty="0" smtClean="0">
              <a:solidFill>
                <a:schemeClr val="bg1">
                  <a:lumMod val="9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4" name="Date Placeholder 20"/>
          <p:cNvSpPr>
            <a:spLocks noGrp="1"/>
          </p:cNvSpPr>
          <p:nvPr/>
        </p:nvSpPr>
        <p:spPr>
          <a:xfrm>
            <a:off x="409373" y="6356350"/>
            <a:ext cx="2844800" cy="365125"/>
          </a:xfrm>
          <a:prstGeom prst="rect">
            <a:avLst/>
          </a:prstGeom>
        </p:spPr>
        <p:txBody>
          <a:bodyPr vert="horz" anchor="b"/>
          <a:lstStyle>
            <a:defPPr>
              <a:defRPr lang="en-US"/>
            </a:defPPr>
            <a:lvl1pPr marL="0" algn="r" defTabSz="914400" rtl="0" eaLnBrk="1" latinLnBrk="0" hangingPunct="1">
              <a:defRPr kumimoji="0" sz="1000" kern="1200">
                <a:solidFill>
                  <a:schemeClr val="bg2">
                    <a:shade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1DE6869-7AB2-4A78-8658-C32559888A5F}" type="datetime1">
              <a:rPr lang="en-US" smtClean="0">
                <a:solidFill>
                  <a:srgbClr val="002060"/>
                </a:solidFill>
              </a:rPr>
              <a:pPr/>
              <a:t>9/8/2021</a:t>
            </a:fld>
            <a:endParaRPr lang="en-US" dirty="0">
              <a:solidFill>
                <a:srgbClr val="002060"/>
              </a:solidFill>
            </a:endParaRPr>
          </a:p>
        </p:txBody>
      </p:sp>
    </p:spTree>
    <p:extLst>
      <p:ext uri="{BB962C8B-B14F-4D97-AF65-F5344CB8AC3E}">
        <p14:creationId xmlns:p14="http://schemas.microsoft.com/office/powerpoint/2010/main" val="1002028612"/>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6" presetClass="entr" presetSubtype="0" fill="hold" grpId="0" nodeType="clickEffect">
                                  <p:stCondLst>
                                    <p:cond delay="0"/>
                                  </p:stCondLst>
                                  <p:iterate type="lt">
                                    <p:tmPct val="10000"/>
                                  </p:iterate>
                                  <p:childTnLst>
                                    <p:set>
                                      <p:cBhvr>
                                        <p:cTn id="12" dur="1" fill="hold">
                                          <p:stCondLst>
                                            <p:cond delay="0"/>
                                          </p:stCondLst>
                                        </p:cTn>
                                        <p:tgtEl>
                                          <p:spTgt spid="11"/>
                                        </p:tgtEl>
                                        <p:attrNameLst>
                                          <p:attrName>style.visibility</p:attrName>
                                        </p:attrNameLst>
                                      </p:cBhvr>
                                      <p:to>
                                        <p:strVal val="visible"/>
                                      </p:to>
                                    </p:set>
                                    <p:anim by="(-#ppt_w*2)" calcmode="lin" valueType="num">
                                      <p:cBhvr rctx="PPT">
                                        <p:cTn id="13" dur="500" autoRev="1" fill="hold">
                                          <p:stCondLst>
                                            <p:cond delay="0"/>
                                          </p:stCondLst>
                                        </p:cTn>
                                        <p:tgtEl>
                                          <p:spTgt spid="11"/>
                                        </p:tgtEl>
                                        <p:attrNameLst>
                                          <p:attrName>ppt_w</p:attrName>
                                        </p:attrNameLst>
                                      </p:cBhvr>
                                    </p:anim>
                                    <p:anim by="(#ppt_w*0.50)" calcmode="lin" valueType="num">
                                      <p:cBhvr>
                                        <p:cTn id="14" dur="500" decel="50000" autoRev="1" fill="hold">
                                          <p:stCondLst>
                                            <p:cond delay="0"/>
                                          </p:stCondLst>
                                        </p:cTn>
                                        <p:tgtEl>
                                          <p:spTgt spid="11"/>
                                        </p:tgtEl>
                                        <p:attrNameLst>
                                          <p:attrName>ppt_x</p:attrName>
                                        </p:attrNameLst>
                                      </p:cBhvr>
                                    </p:anim>
                                    <p:anim from="(-#ppt_h/2)" to="(#ppt_y)" calcmode="lin" valueType="num">
                                      <p:cBhvr>
                                        <p:cTn id="15" dur="1000" fill="hold">
                                          <p:stCondLst>
                                            <p:cond delay="0"/>
                                          </p:stCondLst>
                                        </p:cTn>
                                        <p:tgtEl>
                                          <p:spTgt spid="11"/>
                                        </p:tgtEl>
                                        <p:attrNameLst>
                                          <p:attrName>ppt_y</p:attrName>
                                        </p:attrNameLst>
                                      </p:cBhvr>
                                    </p:anim>
                                    <p:animRot by="21600000">
                                      <p:cBhvr>
                                        <p:cTn id="16" dur="1000" fill="hold">
                                          <p:stCondLst>
                                            <p:cond delay="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60" y="165319"/>
            <a:ext cx="11966026" cy="6495830"/>
          </a:xfrm>
          <a:prstGeom prst="rect">
            <a:avLst/>
          </a:prstGeom>
          <a:solidFill>
            <a:srgbClr val="002060"/>
          </a:solidFill>
          <a:ln w="228600" cap="sq" cmpd="thickThin">
            <a:solidFill>
              <a:srgbClr val="000000"/>
            </a:solidFill>
            <a:prstDash val="solid"/>
            <a:miter lim="800000"/>
          </a:ln>
          <a:effectLst>
            <a:innerShdw blurRad="76200">
              <a:srgbClr val="000000"/>
            </a:innerShdw>
          </a:effectLst>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58564"/>
          <a:stretch/>
        </p:blipFill>
        <p:spPr>
          <a:xfrm>
            <a:off x="110360" y="165319"/>
            <a:ext cx="11966026" cy="6495830"/>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41369" t="5720" r="3111" b="14920"/>
          <a:stretch/>
        </p:blipFill>
        <p:spPr>
          <a:xfrm>
            <a:off x="110360" y="165319"/>
            <a:ext cx="11966026" cy="6495830"/>
          </a:xfrm>
          <a:prstGeom prst="rect">
            <a:avLst/>
          </a:prstGeom>
        </p:spPr>
      </p:pic>
    </p:spTree>
    <p:extLst>
      <p:ext uri="{BB962C8B-B14F-4D97-AF65-F5344CB8AC3E}">
        <p14:creationId xmlns:p14="http://schemas.microsoft.com/office/powerpoint/2010/main" val="109718289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80">
                                          <p:stCondLst>
                                            <p:cond delay="0"/>
                                          </p:stCondLst>
                                        </p:cTn>
                                        <p:tgtEl>
                                          <p:spTgt spid="4"/>
                                        </p:tgtEl>
                                      </p:cBhvr>
                                    </p:animEffect>
                                    <p:anim calcmode="lin" valueType="num">
                                      <p:cBhvr>
                                        <p:cTn id="2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gtEl>
                                      </p:cBhvr>
                                      <p:to x="100000" y="60000"/>
                                    </p:animScale>
                                    <p:animScale>
                                      <p:cBhvr>
                                        <p:cTn id="32" dur="166" decel="50000">
                                          <p:stCondLst>
                                            <p:cond delay="676"/>
                                          </p:stCondLst>
                                        </p:cTn>
                                        <p:tgtEl>
                                          <p:spTgt spid="4"/>
                                        </p:tgtEl>
                                      </p:cBhvr>
                                      <p:to x="100000" y="100000"/>
                                    </p:animScale>
                                    <p:animScale>
                                      <p:cBhvr>
                                        <p:cTn id="33" dur="26">
                                          <p:stCondLst>
                                            <p:cond delay="1312"/>
                                          </p:stCondLst>
                                        </p:cTn>
                                        <p:tgtEl>
                                          <p:spTgt spid="4"/>
                                        </p:tgtEl>
                                      </p:cBhvr>
                                      <p:to x="100000" y="80000"/>
                                    </p:animScale>
                                    <p:animScale>
                                      <p:cBhvr>
                                        <p:cTn id="34" dur="166" decel="50000">
                                          <p:stCondLst>
                                            <p:cond delay="1338"/>
                                          </p:stCondLst>
                                        </p:cTn>
                                        <p:tgtEl>
                                          <p:spTgt spid="4"/>
                                        </p:tgtEl>
                                      </p:cBhvr>
                                      <p:to x="100000" y="100000"/>
                                    </p:animScale>
                                    <p:animScale>
                                      <p:cBhvr>
                                        <p:cTn id="35" dur="26">
                                          <p:stCondLst>
                                            <p:cond delay="1642"/>
                                          </p:stCondLst>
                                        </p:cTn>
                                        <p:tgtEl>
                                          <p:spTgt spid="4"/>
                                        </p:tgtEl>
                                      </p:cBhvr>
                                      <p:to x="100000" y="90000"/>
                                    </p:animScale>
                                    <p:animScale>
                                      <p:cBhvr>
                                        <p:cTn id="36" dur="166" decel="50000">
                                          <p:stCondLst>
                                            <p:cond delay="1668"/>
                                          </p:stCondLst>
                                        </p:cTn>
                                        <p:tgtEl>
                                          <p:spTgt spid="4"/>
                                        </p:tgtEl>
                                      </p:cBhvr>
                                      <p:to x="100000" y="100000"/>
                                    </p:animScale>
                                    <p:animScale>
                                      <p:cBhvr>
                                        <p:cTn id="37" dur="26">
                                          <p:stCondLst>
                                            <p:cond delay="1808"/>
                                          </p:stCondLst>
                                        </p:cTn>
                                        <p:tgtEl>
                                          <p:spTgt spid="4"/>
                                        </p:tgtEl>
                                      </p:cBhvr>
                                      <p:to x="100000" y="95000"/>
                                    </p:animScale>
                                    <p:animScale>
                                      <p:cBhvr>
                                        <p:cTn id="38"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Rectangle 1"/>
          <p:cNvSpPr/>
          <p:nvPr/>
        </p:nvSpPr>
        <p:spPr>
          <a:xfrm>
            <a:off x="15765" y="10810"/>
            <a:ext cx="12192001" cy="5847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r>
              <a:rPr lang="bn-IN" sz="3200" b="1" dirty="0" smtClean="0">
                <a:ln w="10541" cmpd="sng">
                  <a:solidFill>
                    <a:schemeClr val="accent1">
                      <a:shade val="88000"/>
                      <a:satMod val="110000"/>
                    </a:schemeClr>
                  </a:solidFill>
                  <a:prstDash val="solid"/>
                </a:ln>
                <a:solidFill>
                  <a:srgbClr val="002060"/>
                </a:solidFill>
                <a:effectLst>
                  <a:outerShdw blurRad="38100" dist="38100" dir="2700000" algn="tl">
                    <a:srgbClr val="000000">
                      <a:alpha val="43137"/>
                    </a:srgbClr>
                  </a:outerShdw>
                </a:effectLst>
              </a:rPr>
              <a:t>ক প্রশ্নের উত্তর</a:t>
            </a:r>
            <a:endParaRPr lang="en-US" sz="3200" b="1" dirty="0">
              <a:ln w="10541" cmpd="sng">
                <a:solidFill>
                  <a:schemeClr val="accent1">
                    <a:shade val="88000"/>
                    <a:satMod val="110000"/>
                  </a:schemeClr>
                </a:solidFill>
                <a:prstDash val="solid"/>
              </a:ln>
              <a:solidFill>
                <a:srgbClr val="002060"/>
              </a:solidFill>
            </a:endParaRPr>
          </a:p>
        </p:txBody>
      </p:sp>
      <p:sp>
        <p:nvSpPr>
          <p:cNvPr id="6" name="Date Placeholder 20"/>
          <p:cNvSpPr>
            <a:spLocks noGrp="1"/>
          </p:cNvSpPr>
          <p:nvPr/>
        </p:nvSpPr>
        <p:spPr>
          <a:xfrm>
            <a:off x="409373" y="6356350"/>
            <a:ext cx="2844800" cy="365125"/>
          </a:xfrm>
          <a:prstGeom prst="rect">
            <a:avLst/>
          </a:prstGeom>
        </p:spPr>
        <p:txBody>
          <a:bodyPr vert="horz" anchor="b"/>
          <a:lstStyle>
            <a:defPPr>
              <a:defRPr lang="en-US"/>
            </a:defPPr>
            <a:lvl1pPr marL="0" algn="r" defTabSz="914400" rtl="0" eaLnBrk="1" latinLnBrk="0" hangingPunct="1">
              <a:defRPr kumimoji="0" sz="1000" kern="1200">
                <a:solidFill>
                  <a:schemeClr val="bg2">
                    <a:shade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1DE6869-7AB2-4A78-8658-C32559888A5F}" type="datetime1">
              <a:rPr lang="en-US" smtClean="0">
                <a:solidFill>
                  <a:srgbClr val="002060"/>
                </a:solidFill>
              </a:rPr>
              <a:pPr/>
              <a:t>9/8/2021</a:t>
            </a:fld>
            <a:endParaRPr lang="en-US" dirty="0">
              <a:solidFill>
                <a:srgbClr val="002060"/>
              </a:solidFill>
            </a:endParaRPr>
          </a:p>
        </p:txBody>
      </p:sp>
      <p:sp>
        <p:nvSpPr>
          <p:cNvPr id="7" name="TextBox 6"/>
          <p:cNvSpPr txBox="1"/>
          <p:nvPr/>
        </p:nvSpPr>
        <p:spPr>
          <a:xfrm>
            <a:off x="0" y="622987"/>
            <a:ext cx="12036425" cy="1077218"/>
          </a:xfrm>
          <a:prstGeom prst="rect">
            <a:avLst/>
          </a:prstGeom>
          <a:noFill/>
        </p:spPr>
        <p:txBody>
          <a:bodyPr wrap="square" rtlCol="0">
            <a:spAutoFit/>
          </a:bodyPr>
          <a:lstStyle/>
          <a:p>
            <a:r>
              <a:rPr lang="bn-IN" sz="3200" dirty="0" smtClean="0"/>
              <a:t>চামচের ভিতরের ও বাইরের অংশ </a:t>
            </a:r>
            <a:r>
              <a:rPr lang="bn-IN" sz="3200" dirty="0" smtClean="0"/>
              <a:t>গোলীয় </a:t>
            </a:r>
            <a:r>
              <a:rPr lang="bn-IN" sz="3200" dirty="0" smtClean="0"/>
              <a:t>আয়না। নিচে এদের চিত্র এঁকে দেখানো হলোঃ- </a:t>
            </a:r>
            <a:endParaRPr lang="en-US" sz="3200" dirty="0"/>
          </a:p>
        </p:txBody>
      </p:sp>
      <p:grpSp>
        <p:nvGrpSpPr>
          <p:cNvPr id="10" name="Group 93"/>
          <p:cNvGrpSpPr/>
          <p:nvPr/>
        </p:nvGrpSpPr>
        <p:grpSpPr>
          <a:xfrm flipH="1">
            <a:off x="609600" y="2341052"/>
            <a:ext cx="1096436" cy="2590800"/>
            <a:chOff x="1828800" y="2819400"/>
            <a:chExt cx="1096436" cy="2590800"/>
          </a:xfrm>
        </p:grpSpPr>
        <p:sp>
          <p:nvSpPr>
            <p:cNvPr id="12" name="Arc 11"/>
            <p:cNvSpPr/>
            <p:nvPr/>
          </p:nvSpPr>
          <p:spPr>
            <a:xfrm>
              <a:off x="1828800" y="2819400"/>
              <a:ext cx="838200" cy="2590800"/>
            </a:xfrm>
            <a:prstGeom prst="arc">
              <a:avLst>
                <a:gd name="adj1" fmla="val 16599896"/>
                <a:gd name="adj2" fmla="val 5046994"/>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3" name="Straight Arrow Connector 12"/>
            <p:cNvCxnSpPr/>
            <p:nvPr/>
          </p:nvCxnSpPr>
          <p:spPr>
            <a:xfrm>
              <a:off x="2438400" y="2971800"/>
              <a:ext cx="228600" cy="76200"/>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514600" y="3124200"/>
              <a:ext cx="228600" cy="76200"/>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535767" y="3276600"/>
              <a:ext cx="228600" cy="76200"/>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599269" y="3410656"/>
              <a:ext cx="228600" cy="76200"/>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2617612" y="3505200"/>
              <a:ext cx="228600" cy="76200"/>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2667000" y="3612444"/>
              <a:ext cx="228600" cy="76200"/>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2678294" y="3697110"/>
              <a:ext cx="228600" cy="76200"/>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2678291" y="3776132"/>
              <a:ext cx="228600" cy="76200"/>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2688174" y="3852332"/>
              <a:ext cx="228600" cy="76200"/>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2696636" y="3941232"/>
              <a:ext cx="228600" cy="76200"/>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2695224" y="4045656"/>
              <a:ext cx="228600" cy="76200"/>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2678294" y="4137381"/>
              <a:ext cx="228600" cy="76200"/>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2688174" y="4224870"/>
              <a:ext cx="228600" cy="76200"/>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2664180" y="4301070"/>
              <a:ext cx="228600" cy="76200"/>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2678297" y="4392792"/>
              <a:ext cx="228600" cy="76200"/>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2654303" y="4485925"/>
              <a:ext cx="228600" cy="76200"/>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2645836" y="4577647"/>
              <a:ext cx="228600" cy="76200"/>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2654303" y="4667958"/>
              <a:ext cx="228600" cy="76200"/>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2620436" y="4759680"/>
              <a:ext cx="228600" cy="76200"/>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2602099" y="4835880"/>
              <a:ext cx="228600" cy="76200"/>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2559749" y="4909260"/>
              <a:ext cx="228600" cy="76200"/>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2542819" y="5000985"/>
              <a:ext cx="228600" cy="76200"/>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2514600" y="5088474"/>
              <a:ext cx="228600" cy="76200"/>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2514600" y="5164674"/>
              <a:ext cx="228600" cy="76200"/>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2459574" y="5221133"/>
              <a:ext cx="228600" cy="76200"/>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2428519" y="5276158"/>
              <a:ext cx="228600" cy="76200"/>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2396072" y="5334000"/>
              <a:ext cx="228600" cy="76200"/>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1" name="Group 94"/>
          <p:cNvGrpSpPr/>
          <p:nvPr/>
        </p:nvGrpSpPr>
        <p:grpSpPr>
          <a:xfrm>
            <a:off x="8972781" y="2359377"/>
            <a:ext cx="867836" cy="2590800"/>
            <a:chOff x="4495800" y="2875848"/>
            <a:chExt cx="867836" cy="2590800"/>
          </a:xfrm>
        </p:grpSpPr>
        <p:cxnSp>
          <p:nvCxnSpPr>
            <p:cNvPr id="42" name="Straight Arrow Connector 41"/>
            <p:cNvCxnSpPr/>
            <p:nvPr/>
          </p:nvCxnSpPr>
          <p:spPr>
            <a:xfrm flipV="1">
              <a:off x="4876800" y="3005667"/>
              <a:ext cx="228600" cy="76200"/>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4953000" y="3158067"/>
              <a:ext cx="228600" cy="76200"/>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V="1">
              <a:off x="4974167" y="3310467"/>
              <a:ext cx="228600" cy="76200"/>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5037669" y="3444523"/>
              <a:ext cx="228600" cy="76200"/>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V="1">
              <a:off x="5056012" y="3539067"/>
              <a:ext cx="228600" cy="76200"/>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V="1">
              <a:off x="5105400" y="3646311"/>
              <a:ext cx="228600" cy="76200"/>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V="1">
              <a:off x="5116694" y="3730977"/>
              <a:ext cx="228600" cy="76200"/>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V="1">
              <a:off x="5116691" y="3809999"/>
              <a:ext cx="228600" cy="76200"/>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V="1">
              <a:off x="5126574" y="3886199"/>
              <a:ext cx="228600" cy="76200"/>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V="1">
              <a:off x="5135036" y="3975099"/>
              <a:ext cx="228600" cy="76200"/>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V="1">
              <a:off x="5133624" y="4079523"/>
              <a:ext cx="228600" cy="76200"/>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V="1">
              <a:off x="5116694" y="4171248"/>
              <a:ext cx="228600" cy="76200"/>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5126574" y="4258737"/>
              <a:ext cx="228600" cy="76200"/>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V="1">
              <a:off x="5102580" y="4334937"/>
              <a:ext cx="228600" cy="76200"/>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V="1">
              <a:off x="5116697" y="4426659"/>
              <a:ext cx="228600" cy="76200"/>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V="1">
              <a:off x="5092703" y="4519792"/>
              <a:ext cx="228600" cy="76200"/>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V="1">
              <a:off x="5084236" y="4611514"/>
              <a:ext cx="228600" cy="76200"/>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V="1">
              <a:off x="5092703" y="4701825"/>
              <a:ext cx="228600" cy="76200"/>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V="1">
              <a:off x="5058836" y="4793547"/>
              <a:ext cx="228600" cy="76200"/>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V="1">
              <a:off x="5040499" y="4869747"/>
              <a:ext cx="228600" cy="76200"/>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V="1">
              <a:off x="4998149" y="4943127"/>
              <a:ext cx="228600" cy="76200"/>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V="1">
              <a:off x="4981219" y="5034852"/>
              <a:ext cx="228600" cy="76200"/>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V="1">
              <a:off x="4953000" y="5122341"/>
              <a:ext cx="228600" cy="76200"/>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flipV="1">
              <a:off x="4953000" y="5198541"/>
              <a:ext cx="228600" cy="76200"/>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flipV="1">
              <a:off x="4897974" y="5255000"/>
              <a:ext cx="228600" cy="76200"/>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flipV="1">
              <a:off x="4866919" y="5310025"/>
              <a:ext cx="228600" cy="76200"/>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flipV="1">
              <a:off x="4834472" y="5367867"/>
              <a:ext cx="228600" cy="76200"/>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9" name="Arc 68"/>
            <p:cNvSpPr/>
            <p:nvPr/>
          </p:nvSpPr>
          <p:spPr>
            <a:xfrm>
              <a:off x="4495800" y="2875848"/>
              <a:ext cx="838200" cy="2590800"/>
            </a:xfrm>
            <a:prstGeom prst="arc">
              <a:avLst>
                <a:gd name="adj1" fmla="val 16599896"/>
                <a:gd name="adj2" fmla="val 5046994"/>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cxnSp>
        <p:nvCxnSpPr>
          <p:cNvPr id="70" name="Straight Arrow Connector 69"/>
          <p:cNvCxnSpPr/>
          <p:nvPr/>
        </p:nvCxnSpPr>
        <p:spPr>
          <a:xfrm flipH="1" flipV="1">
            <a:off x="838200" y="3636454"/>
            <a:ext cx="3667481" cy="22580"/>
          </a:xfrm>
          <a:prstGeom prst="straightConnector1">
            <a:avLst/>
          </a:prstGeom>
          <a:ln w="28575">
            <a:solidFill>
              <a:srgbClr val="00206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2809340" y="3560252"/>
            <a:ext cx="423514" cy="523220"/>
          </a:xfrm>
          <a:prstGeom prst="rect">
            <a:avLst/>
          </a:prstGeom>
          <a:noFill/>
        </p:spPr>
        <p:txBody>
          <a:bodyPr wrap="none" rtlCol="0">
            <a:spAutoFit/>
          </a:bodyPr>
          <a:lstStyle/>
          <a:p>
            <a:pPr algn="ctr"/>
            <a:r>
              <a:rPr lang="en-US" sz="2800" dirty="0" smtClean="0">
                <a:latin typeface="Times New Roman" pitchFamily="18" charset="0"/>
                <a:cs typeface="Times New Roman" pitchFamily="18" charset="0"/>
              </a:rPr>
              <a:t>C</a:t>
            </a:r>
            <a:endParaRPr lang="en-US" sz="2800" dirty="0">
              <a:latin typeface="Times New Roman" pitchFamily="18" charset="0"/>
              <a:cs typeface="Times New Roman" pitchFamily="18" charset="0"/>
            </a:endParaRPr>
          </a:p>
        </p:txBody>
      </p:sp>
      <p:sp>
        <p:nvSpPr>
          <p:cNvPr id="75" name="TextBox 74"/>
          <p:cNvSpPr txBox="1"/>
          <p:nvPr/>
        </p:nvSpPr>
        <p:spPr>
          <a:xfrm>
            <a:off x="1809047" y="3201274"/>
            <a:ext cx="385042" cy="523220"/>
          </a:xfrm>
          <a:prstGeom prst="rect">
            <a:avLst/>
          </a:prstGeom>
          <a:noFill/>
        </p:spPr>
        <p:txBody>
          <a:bodyPr wrap="none" rtlCol="0">
            <a:spAutoFit/>
          </a:bodyPr>
          <a:lstStyle/>
          <a:p>
            <a:pPr algn="ctr"/>
            <a:r>
              <a:rPr lang="en-US" sz="2800" dirty="0" smtClean="0">
                <a:latin typeface="Times New Roman" pitchFamily="18" charset="0"/>
                <a:cs typeface="Times New Roman" pitchFamily="18" charset="0"/>
              </a:rPr>
              <a:t>F</a:t>
            </a:r>
            <a:endParaRPr lang="en-US" sz="2800" dirty="0">
              <a:latin typeface="Times New Roman" pitchFamily="18" charset="0"/>
              <a:cs typeface="Times New Roman" pitchFamily="18" charset="0"/>
            </a:endParaRPr>
          </a:p>
        </p:txBody>
      </p:sp>
      <p:cxnSp>
        <p:nvCxnSpPr>
          <p:cNvPr id="79" name="Straight Arrow Connector 78"/>
          <p:cNvCxnSpPr/>
          <p:nvPr/>
        </p:nvCxnSpPr>
        <p:spPr>
          <a:xfrm flipH="1">
            <a:off x="6961821" y="3647744"/>
            <a:ext cx="3880305" cy="16206"/>
          </a:xfrm>
          <a:prstGeom prst="straightConnector1">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a:off x="523782" y="3429000"/>
            <a:ext cx="404278" cy="523220"/>
          </a:xfrm>
          <a:prstGeom prst="rect">
            <a:avLst/>
          </a:prstGeom>
          <a:noFill/>
        </p:spPr>
        <p:txBody>
          <a:bodyPr wrap="none" rtlCol="0">
            <a:spAutoFit/>
          </a:bodyPr>
          <a:lstStyle/>
          <a:p>
            <a:pPr algn="ctr"/>
            <a:r>
              <a:rPr lang="en-US" sz="2800" b="1" dirty="0" smtClean="0">
                <a:latin typeface="Times New Roman" pitchFamily="18" charset="0"/>
                <a:cs typeface="Times New Roman" pitchFamily="18" charset="0"/>
              </a:rPr>
              <a:t>P</a:t>
            </a:r>
            <a:endParaRPr lang="en-US" sz="2800" b="1" dirty="0">
              <a:latin typeface="Times New Roman" pitchFamily="18" charset="0"/>
              <a:cs typeface="Times New Roman" pitchFamily="18" charset="0"/>
            </a:endParaRPr>
          </a:p>
        </p:txBody>
      </p:sp>
      <p:sp>
        <p:nvSpPr>
          <p:cNvPr id="89" name="TextBox 88"/>
          <p:cNvSpPr txBox="1"/>
          <p:nvPr/>
        </p:nvSpPr>
        <p:spPr>
          <a:xfrm>
            <a:off x="898881" y="1905000"/>
            <a:ext cx="503664" cy="523220"/>
          </a:xfrm>
          <a:prstGeom prst="rect">
            <a:avLst/>
          </a:prstGeom>
          <a:noFill/>
        </p:spPr>
        <p:txBody>
          <a:bodyPr wrap="none" rtlCol="0">
            <a:spAutoFit/>
          </a:bodyPr>
          <a:lstStyle/>
          <a:p>
            <a:pPr algn="ctr"/>
            <a:r>
              <a:rPr lang="en-US" sz="2800" dirty="0">
                <a:latin typeface="Times New Roman" pitchFamily="18" charset="0"/>
                <a:cs typeface="Times New Roman" pitchFamily="18" charset="0"/>
              </a:rPr>
              <a:t>M</a:t>
            </a:r>
          </a:p>
        </p:txBody>
      </p:sp>
      <p:sp>
        <p:nvSpPr>
          <p:cNvPr id="90" name="TextBox 89"/>
          <p:cNvSpPr txBox="1"/>
          <p:nvPr/>
        </p:nvSpPr>
        <p:spPr>
          <a:xfrm>
            <a:off x="812620" y="4886980"/>
            <a:ext cx="562975" cy="523220"/>
          </a:xfrm>
          <a:prstGeom prst="rect">
            <a:avLst/>
          </a:prstGeom>
          <a:noFill/>
        </p:spPr>
        <p:txBody>
          <a:bodyPr wrap="none" rtlCol="0">
            <a:spAutoFit/>
          </a:bodyPr>
          <a:lstStyle/>
          <a:p>
            <a:pPr algn="ctr"/>
            <a:r>
              <a:rPr lang="en-US" sz="2800" dirty="0" smtClean="0">
                <a:latin typeface="Times New Roman" pitchFamily="18" charset="0"/>
                <a:cs typeface="Times New Roman" pitchFamily="18" charset="0"/>
              </a:rPr>
              <a:t>M</a:t>
            </a:r>
            <a:r>
              <a:rPr lang="en-US" sz="2800" baseline="30000" dirty="0" smtClean="0">
                <a:latin typeface="Times New Roman" pitchFamily="18" charset="0"/>
                <a:cs typeface="Times New Roman" pitchFamily="18" charset="0"/>
                <a:sym typeface="Symbol"/>
              </a:rPr>
              <a:t></a:t>
            </a:r>
            <a:endParaRPr lang="en-US" sz="2800" dirty="0">
              <a:latin typeface="Times New Roman" pitchFamily="18" charset="0"/>
              <a:cs typeface="Times New Roman" pitchFamily="18" charset="0"/>
            </a:endParaRPr>
          </a:p>
        </p:txBody>
      </p:sp>
      <p:sp>
        <p:nvSpPr>
          <p:cNvPr id="91" name="TextBox 90"/>
          <p:cNvSpPr txBox="1"/>
          <p:nvPr/>
        </p:nvSpPr>
        <p:spPr>
          <a:xfrm>
            <a:off x="9307218" y="1905000"/>
            <a:ext cx="503664" cy="523220"/>
          </a:xfrm>
          <a:prstGeom prst="rect">
            <a:avLst/>
          </a:prstGeom>
          <a:noFill/>
        </p:spPr>
        <p:txBody>
          <a:bodyPr wrap="none" rtlCol="0">
            <a:spAutoFit/>
          </a:bodyPr>
          <a:lstStyle/>
          <a:p>
            <a:pPr algn="ctr"/>
            <a:r>
              <a:rPr lang="en-US" sz="2800" dirty="0">
                <a:latin typeface="Times New Roman" pitchFamily="18" charset="0"/>
                <a:cs typeface="Times New Roman" pitchFamily="18" charset="0"/>
              </a:rPr>
              <a:t>M</a:t>
            </a:r>
          </a:p>
        </p:txBody>
      </p:sp>
      <p:sp>
        <p:nvSpPr>
          <p:cNvPr id="92" name="TextBox 91"/>
          <p:cNvSpPr txBox="1"/>
          <p:nvPr/>
        </p:nvSpPr>
        <p:spPr>
          <a:xfrm>
            <a:off x="9231018" y="4876800"/>
            <a:ext cx="562975" cy="523220"/>
          </a:xfrm>
          <a:prstGeom prst="rect">
            <a:avLst/>
          </a:prstGeom>
          <a:noFill/>
        </p:spPr>
        <p:txBody>
          <a:bodyPr wrap="none" rtlCol="0">
            <a:spAutoFit/>
          </a:bodyPr>
          <a:lstStyle/>
          <a:p>
            <a:pPr algn="ctr"/>
            <a:r>
              <a:rPr lang="en-US" sz="2800" dirty="0" smtClean="0">
                <a:latin typeface="Times New Roman" pitchFamily="18" charset="0"/>
                <a:cs typeface="Times New Roman" pitchFamily="18" charset="0"/>
              </a:rPr>
              <a:t>M</a:t>
            </a:r>
            <a:r>
              <a:rPr lang="en-US" sz="2800" baseline="30000" dirty="0" smtClean="0">
                <a:latin typeface="Times New Roman" pitchFamily="18" charset="0"/>
                <a:cs typeface="Times New Roman" pitchFamily="18" charset="0"/>
                <a:sym typeface="Symbol"/>
              </a:rPr>
              <a:t></a:t>
            </a:r>
            <a:endParaRPr lang="en-US" sz="2800" dirty="0">
              <a:latin typeface="Times New Roman" pitchFamily="18" charset="0"/>
              <a:cs typeface="Times New Roman" pitchFamily="18" charset="0"/>
            </a:endParaRPr>
          </a:p>
        </p:txBody>
      </p:sp>
      <p:sp>
        <p:nvSpPr>
          <p:cNvPr id="93" name="TextBox 92"/>
          <p:cNvSpPr txBox="1"/>
          <p:nvPr/>
        </p:nvSpPr>
        <p:spPr>
          <a:xfrm>
            <a:off x="9795467" y="3210580"/>
            <a:ext cx="385042" cy="523220"/>
          </a:xfrm>
          <a:prstGeom prst="rect">
            <a:avLst/>
          </a:prstGeom>
          <a:noFill/>
        </p:spPr>
        <p:txBody>
          <a:bodyPr wrap="none" rtlCol="0">
            <a:spAutoFit/>
          </a:bodyPr>
          <a:lstStyle/>
          <a:p>
            <a:pPr algn="ctr"/>
            <a:r>
              <a:rPr lang="en-US" sz="2800" dirty="0" smtClean="0">
                <a:latin typeface="Times New Roman" pitchFamily="18" charset="0"/>
                <a:cs typeface="Times New Roman" pitchFamily="18" charset="0"/>
              </a:rPr>
              <a:t>P</a:t>
            </a:r>
            <a:endParaRPr lang="en-US" sz="2800" dirty="0">
              <a:latin typeface="Times New Roman" pitchFamily="18" charset="0"/>
              <a:cs typeface="Times New Roman" pitchFamily="18" charset="0"/>
            </a:endParaRPr>
          </a:p>
        </p:txBody>
      </p:sp>
      <p:sp>
        <p:nvSpPr>
          <p:cNvPr id="94" name="TextBox 93"/>
          <p:cNvSpPr txBox="1"/>
          <p:nvPr/>
        </p:nvSpPr>
        <p:spPr>
          <a:xfrm>
            <a:off x="7191294" y="3686678"/>
            <a:ext cx="423514" cy="523220"/>
          </a:xfrm>
          <a:prstGeom prst="rect">
            <a:avLst/>
          </a:prstGeom>
          <a:noFill/>
        </p:spPr>
        <p:txBody>
          <a:bodyPr wrap="none" rtlCol="0">
            <a:spAutoFit/>
          </a:bodyPr>
          <a:lstStyle/>
          <a:p>
            <a:pPr algn="ctr"/>
            <a:r>
              <a:rPr lang="en-US" sz="2800" dirty="0">
                <a:latin typeface="Times New Roman" pitchFamily="18" charset="0"/>
                <a:cs typeface="Times New Roman" pitchFamily="18" charset="0"/>
              </a:rPr>
              <a:t>C</a:t>
            </a:r>
          </a:p>
        </p:txBody>
      </p:sp>
      <p:sp>
        <p:nvSpPr>
          <p:cNvPr id="95" name="TextBox 94"/>
          <p:cNvSpPr txBox="1"/>
          <p:nvPr/>
        </p:nvSpPr>
        <p:spPr>
          <a:xfrm>
            <a:off x="105381" y="5421661"/>
            <a:ext cx="3148791" cy="1077218"/>
          </a:xfrm>
          <a:prstGeom prst="rect">
            <a:avLst/>
          </a:prstGeom>
          <a:noFill/>
        </p:spPr>
        <p:txBody>
          <a:bodyPr wrap="square" rtlCol="0">
            <a:spAutoFit/>
          </a:bodyPr>
          <a:lstStyle/>
          <a:p>
            <a:pPr algn="ctr"/>
            <a:r>
              <a:rPr lang="bn-IN" sz="3200" dirty="0" smtClean="0">
                <a:latin typeface="NikoshBAN" pitchFamily="2" charset="0"/>
                <a:cs typeface="NikoshBAN" pitchFamily="2" charset="0"/>
              </a:rPr>
              <a:t>চামচের ভিতরের অংশ</a:t>
            </a:r>
          </a:p>
          <a:p>
            <a:pPr algn="ctr"/>
            <a:r>
              <a:rPr lang="bn-BD" sz="3200" dirty="0" smtClean="0">
                <a:latin typeface="NikoshBAN" pitchFamily="2" charset="0"/>
                <a:cs typeface="NikoshBAN" pitchFamily="2" charset="0"/>
              </a:rPr>
              <a:t>অবতল</a:t>
            </a:r>
            <a:r>
              <a:rPr lang="bn-IN" sz="3200" dirty="0" smtClean="0">
                <a:latin typeface="NikoshBAN" pitchFamily="2" charset="0"/>
                <a:cs typeface="NikoshBAN" pitchFamily="2" charset="0"/>
              </a:rPr>
              <a:t> আয়না</a:t>
            </a:r>
            <a:r>
              <a:rPr lang="bn-BD" sz="3200" dirty="0" smtClean="0">
                <a:latin typeface="NikoshBAN" pitchFamily="2" charset="0"/>
                <a:cs typeface="NikoshBAN" pitchFamily="2" charset="0"/>
              </a:rPr>
              <a:t> </a:t>
            </a:r>
            <a:r>
              <a:rPr lang="bn-IN" sz="3200" dirty="0">
                <a:latin typeface="NikoshBAN" pitchFamily="2" charset="0"/>
                <a:cs typeface="NikoshBAN" pitchFamily="2" charset="0"/>
              </a:rPr>
              <a:t>(</a:t>
            </a:r>
            <a:r>
              <a:rPr lang="bn-BD" sz="3200" dirty="0" smtClean="0">
                <a:latin typeface="NikoshBAN" pitchFamily="2" charset="0"/>
                <a:cs typeface="NikoshBAN" pitchFamily="2" charset="0"/>
              </a:rPr>
              <a:t>দর্পণ</a:t>
            </a:r>
            <a:r>
              <a:rPr lang="bn-IN" sz="3200" dirty="0" smtClean="0">
                <a:latin typeface="NikoshBAN" pitchFamily="2" charset="0"/>
                <a:cs typeface="NikoshBAN" pitchFamily="2" charset="0"/>
              </a:rPr>
              <a:t>)</a:t>
            </a:r>
            <a:endParaRPr lang="en-US" sz="3200" dirty="0">
              <a:latin typeface="NikoshBAN" pitchFamily="2" charset="0"/>
              <a:cs typeface="NikoshBAN" pitchFamily="2" charset="0"/>
            </a:endParaRPr>
          </a:p>
        </p:txBody>
      </p:sp>
      <p:sp>
        <p:nvSpPr>
          <p:cNvPr id="96" name="TextBox 95"/>
          <p:cNvSpPr txBox="1"/>
          <p:nvPr/>
        </p:nvSpPr>
        <p:spPr>
          <a:xfrm>
            <a:off x="7808686" y="5358825"/>
            <a:ext cx="3222152" cy="1077218"/>
          </a:xfrm>
          <a:prstGeom prst="rect">
            <a:avLst/>
          </a:prstGeom>
          <a:noFill/>
        </p:spPr>
        <p:txBody>
          <a:bodyPr wrap="square" rtlCol="0">
            <a:spAutoFit/>
          </a:bodyPr>
          <a:lstStyle/>
          <a:p>
            <a:pPr algn="ctr"/>
            <a:r>
              <a:rPr lang="bn-IN" sz="3200" dirty="0" smtClean="0">
                <a:latin typeface="NikoshBAN" pitchFamily="2" charset="0"/>
                <a:cs typeface="NikoshBAN" pitchFamily="2" charset="0"/>
              </a:rPr>
              <a:t>চামচের বাহিরের অংশ </a:t>
            </a:r>
          </a:p>
          <a:p>
            <a:pPr algn="ctr"/>
            <a:r>
              <a:rPr lang="bn-BD" sz="3200" dirty="0" smtClean="0">
                <a:latin typeface="NikoshBAN" pitchFamily="2" charset="0"/>
                <a:cs typeface="NikoshBAN" pitchFamily="2" charset="0"/>
              </a:rPr>
              <a:t>উত্তল</a:t>
            </a:r>
            <a:r>
              <a:rPr lang="bn-IN" sz="3200" dirty="0" smtClean="0">
                <a:latin typeface="NikoshBAN" pitchFamily="2" charset="0"/>
                <a:cs typeface="NikoshBAN" pitchFamily="2" charset="0"/>
              </a:rPr>
              <a:t> আয়না</a:t>
            </a:r>
            <a:r>
              <a:rPr lang="bn-BD" sz="3200" dirty="0" smtClean="0">
                <a:latin typeface="NikoshBAN" pitchFamily="2" charset="0"/>
                <a:cs typeface="NikoshBAN" pitchFamily="2" charset="0"/>
              </a:rPr>
              <a:t> </a:t>
            </a:r>
            <a:r>
              <a:rPr lang="bn-IN" sz="3200" dirty="0" smtClean="0">
                <a:latin typeface="NikoshBAN" pitchFamily="2" charset="0"/>
                <a:cs typeface="NikoshBAN" pitchFamily="2" charset="0"/>
              </a:rPr>
              <a:t>(</a:t>
            </a:r>
            <a:r>
              <a:rPr lang="bn-BD" sz="3200" dirty="0" smtClean="0">
                <a:latin typeface="NikoshBAN" pitchFamily="2" charset="0"/>
                <a:cs typeface="NikoshBAN" pitchFamily="2" charset="0"/>
              </a:rPr>
              <a:t>দর্পণ</a:t>
            </a:r>
            <a:r>
              <a:rPr lang="bn-IN" sz="3200" dirty="0" smtClean="0">
                <a:latin typeface="NikoshBAN" pitchFamily="2" charset="0"/>
                <a:cs typeface="NikoshBAN" pitchFamily="2" charset="0"/>
              </a:rPr>
              <a:t>)</a:t>
            </a:r>
            <a:endParaRPr lang="en-US" sz="3200" dirty="0">
              <a:latin typeface="NikoshBAN" pitchFamily="2" charset="0"/>
              <a:cs typeface="NikoshBAN" pitchFamily="2" charset="0"/>
            </a:endParaRPr>
          </a:p>
        </p:txBody>
      </p:sp>
      <p:sp>
        <p:nvSpPr>
          <p:cNvPr id="99" name="TextBox 98"/>
          <p:cNvSpPr txBox="1"/>
          <p:nvPr/>
        </p:nvSpPr>
        <p:spPr>
          <a:xfrm>
            <a:off x="1179993" y="3741957"/>
            <a:ext cx="1303562" cy="523220"/>
          </a:xfrm>
          <a:prstGeom prst="rect">
            <a:avLst/>
          </a:prstGeom>
          <a:noFill/>
        </p:spPr>
        <p:txBody>
          <a:bodyPr wrap="none" rtlCol="0">
            <a:spAutoFit/>
          </a:bodyPr>
          <a:lstStyle/>
          <a:p>
            <a:pPr algn="ctr"/>
            <a:r>
              <a:rPr lang="en-US" sz="2800" dirty="0" smtClean="0">
                <a:latin typeface="Times New Roman" pitchFamily="18" charset="0"/>
                <a:cs typeface="Times New Roman" pitchFamily="18" charset="0"/>
              </a:rPr>
              <a:t>r = </a:t>
            </a:r>
            <a:r>
              <a:rPr lang="bn-IN" sz="2800" dirty="0" smtClean="0">
                <a:latin typeface="Times New Roman" pitchFamily="18" charset="0"/>
                <a:cs typeface="Times New Roman" pitchFamily="18" charset="0"/>
              </a:rPr>
              <a:t>4</a:t>
            </a:r>
            <a:r>
              <a:rPr lang="en-US" sz="2800" dirty="0" smtClean="0">
                <a:latin typeface="Times New Roman" pitchFamily="18" charset="0"/>
                <a:cs typeface="Times New Roman" pitchFamily="18" charset="0"/>
              </a:rPr>
              <a:t>cm</a:t>
            </a:r>
            <a:endParaRPr lang="en-US" sz="2800" dirty="0">
              <a:latin typeface="Times New Roman" pitchFamily="18" charset="0"/>
              <a:cs typeface="Times New Roman" pitchFamily="18" charset="0"/>
            </a:endParaRPr>
          </a:p>
        </p:txBody>
      </p:sp>
      <p:cxnSp>
        <p:nvCxnSpPr>
          <p:cNvPr id="101" name="Straight Arrow Connector 100"/>
          <p:cNvCxnSpPr/>
          <p:nvPr/>
        </p:nvCxnSpPr>
        <p:spPr>
          <a:xfrm>
            <a:off x="999069" y="3818466"/>
            <a:ext cx="1672871" cy="0"/>
          </a:xfrm>
          <a:prstGeom prst="straightConnector1">
            <a:avLst/>
          </a:prstGeom>
          <a:ln w="28575">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03" name="TextBox 102"/>
          <p:cNvSpPr txBox="1"/>
          <p:nvPr/>
        </p:nvSpPr>
        <p:spPr>
          <a:xfrm>
            <a:off x="8422473" y="3675744"/>
            <a:ext cx="385042" cy="523220"/>
          </a:xfrm>
          <a:prstGeom prst="rect">
            <a:avLst/>
          </a:prstGeom>
          <a:noFill/>
        </p:spPr>
        <p:txBody>
          <a:bodyPr wrap="none" rtlCol="0">
            <a:spAutoFit/>
          </a:bodyPr>
          <a:lstStyle/>
          <a:p>
            <a:pPr algn="ctr"/>
            <a:r>
              <a:rPr lang="en-US" sz="2800" dirty="0" smtClean="0">
                <a:latin typeface="Times New Roman" pitchFamily="18" charset="0"/>
                <a:cs typeface="Times New Roman" pitchFamily="18" charset="0"/>
              </a:rPr>
              <a:t>F</a:t>
            </a:r>
            <a:endParaRPr lang="en-US" sz="2800" dirty="0">
              <a:latin typeface="Times New Roman" pitchFamily="18" charset="0"/>
              <a:cs typeface="Times New Roman" pitchFamily="18" charset="0"/>
            </a:endParaRPr>
          </a:p>
        </p:txBody>
      </p:sp>
      <p:cxnSp>
        <p:nvCxnSpPr>
          <p:cNvPr id="105" name="Straight Arrow Connector 104"/>
          <p:cNvCxnSpPr/>
          <p:nvPr/>
        </p:nvCxnSpPr>
        <p:spPr>
          <a:xfrm>
            <a:off x="7475621" y="3450184"/>
            <a:ext cx="1950730" cy="0"/>
          </a:xfrm>
          <a:prstGeom prst="straightConnector1">
            <a:avLst/>
          </a:prstGeom>
          <a:ln w="3810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08" name="TextBox 107"/>
          <p:cNvSpPr txBox="1"/>
          <p:nvPr/>
        </p:nvSpPr>
        <p:spPr>
          <a:xfrm>
            <a:off x="7751457" y="2888864"/>
            <a:ext cx="1303562" cy="523220"/>
          </a:xfrm>
          <a:prstGeom prst="rect">
            <a:avLst/>
          </a:prstGeom>
          <a:noFill/>
        </p:spPr>
        <p:txBody>
          <a:bodyPr wrap="none" rtlCol="0">
            <a:spAutoFit/>
          </a:bodyPr>
          <a:lstStyle/>
          <a:p>
            <a:pPr algn="ctr"/>
            <a:r>
              <a:rPr lang="en-US" sz="2800" dirty="0" smtClean="0">
                <a:latin typeface="Times New Roman" pitchFamily="18" charset="0"/>
                <a:cs typeface="Times New Roman" pitchFamily="18" charset="0"/>
              </a:rPr>
              <a:t>r = 4cm</a:t>
            </a:r>
            <a:endParaRPr lang="en-US" sz="2800" dirty="0">
              <a:latin typeface="Times New Roman" pitchFamily="18" charset="0"/>
              <a:cs typeface="Times New Roman" pitchFamily="18" charset="0"/>
            </a:endParaRPr>
          </a:p>
        </p:txBody>
      </p:sp>
      <p:sp>
        <p:nvSpPr>
          <p:cNvPr id="109" name="Oval 108"/>
          <p:cNvSpPr/>
          <p:nvPr/>
        </p:nvSpPr>
        <p:spPr>
          <a:xfrm>
            <a:off x="2944897" y="3552794"/>
            <a:ext cx="152400" cy="153198"/>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7318927" y="3560386"/>
            <a:ext cx="152400" cy="153198"/>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1895673" y="3581822"/>
            <a:ext cx="152400" cy="153198"/>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8538794" y="3567308"/>
            <a:ext cx="152400" cy="153198"/>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6677472"/>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2000"/>
                                        <p:tgtEl>
                                          <p:spTgt spid="10"/>
                                        </p:tgtEl>
                                      </p:cBhvr>
                                    </p:animEffect>
                                  </p:childTnLst>
                                </p:cTn>
                              </p:par>
                            </p:childTnLst>
                          </p:cTn>
                        </p:par>
                        <p:par>
                          <p:cTn id="26" fill="hold">
                            <p:stCondLst>
                              <p:cond delay="2000"/>
                            </p:stCondLst>
                            <p:childTnLst>
                              <p:par>
                                <p:cTn id="27" presetID="47" presetClass="entr" presetSubtype="0" fill="hold" grpId="0"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fade">
                                      <p:cBhvr>
                                        <p:cTn id="29" dur="1000"/>
                                        <p:tgtEl>
                                          <p:spTgt spid="89"/>
                                        </p:tgtEl>
                                      </p:cBhvr>
                                    </p:animEffect>
                                    <p:anim calcmode="lin" valueType="num">
                                      <p:cBhvr>
                                        <p:cTn id="30" dur="1000" fill="hold"/>
                                        <p:tgtEl>
                                          <p:spTgt spid="89"/>
                                        </p:tgtEl>
                                        <p:attrNameLst>
                                          <p:attrName>ppt_x</p:attrName>
                                        </p:attrNameLst>
                                      </p:cBhvr>
                                      <p:tavLst>
                                        <p:tav tm="0">
                                          <p:val>
                                            <p:strVal val="#ppt_x"/>
                                          </p:val>
                                        </p:tav>
                                        <p:tav tm="100000">
                                          <p:val>
                                            <p:strVal val="#ppt_x"/>
                                          </p:val>
                                        </p:tav>
                                      </p:tavLst>
                                    </p:anim>
                                    <p:anim calcmode="lin" valueType="num">
                                      <p:cBhvr>
                                        <p:cTn id="31"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01"/>
                                        </p:tgtEl>
                                        <p:attrNameLst>
                                          <p:attrName>style.visibility</p:attrName>
                                        </p:attrNameLst>
                                      </p:cBhvr>
                                      <p:to>
                                        <p:strVal val="visible"/>
                                      </p:to>
                                    </p:set>
                                    <p:animEffect transition="in" filter="wipe(down)">
                                      <p:cBhvr>
                                        <p:cTn id="36" dur="500"/>
                                        <p:tgtEl>
                                          <p:spTgt spid="101"/>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74"/>
                                        </p:tgtEl>
                                        <p:attrNameLst>
                                          <p:attrName>style.visibility</p:attrName>
                                        </p:attrNameLst>
                                      </p:cBhvr>
                                      <p:to>
                                        <p:strVal val="visible"/>
                                      </p:to>
                                    </p:set>
                                    <p:animEffect transition="in" filter="fade">
                                      <p:cBhvr>
                                        <p:cTn id="39" dur="1000"/>
                                        <p:tgtEl>
                                          <p:spTgt spid="74"/>
                                        </p:tgtEl>
                                      </p:cBhvr>
                                    </p:animEffect>
                                    <p:anim calcmode="lin" valueType="num">
                                      <p:cBhvr>
                                        <p:cTn id="40" dur="1000" fill="hold"/>
                                        <p:tgtEl>
                                          <p:spTgt spid="74"/>
                                        </p:tgtEl>
                                        <p:attrNameLst>
                                          <p:attrName>ppt_x</p:attrName>
                                        </p:attrNameLst>
                                      </p:cBhvr>
                                      <p:tavLst>
                                        <p:tav tm="0">
                                          <p:val>
                                            <p:strVal val="#ppt_x"/>
                                          </p:val>
                                        </p:tav>
                                        <p:tav tm="100000">
                                          <p:val>
                                            <p:strVal val="#ppt_x"/>
                                          </p:val>
                                        </p:tav>
                                      </p:tavLst>
                                    </p:anim>
                                    <p:anim calcmode="lin" valueType="num">
                                      <p:cBhvr>
                                        <p:cTn id="41" dur="1000" fill="hold"/>
                                        <p:tgtEl>
                                          <p:spTgt spid="7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99"/>
                                        </p:tgtEl>
                                        <p:attrNameLst>
                                          <p:attrName>style.visibility</p:attrName>
                                        </p:attrNameLst>
                                      </p:cBhvr>
                                      <p:to>
                                        <p:strVal val="visible"/>
                                      </p:to>
                                    </p:set>
                                    <p:animEffect transition="in" filter="fade">
                                      <p:cBhvr>
                                        <p:cTn id="44" dur="1000"/>
                                        <p:tgtEl>
                                          <p:spTgt spid="99"/>
                                        </p:tgtEl>
                                      </p:cBhvr>
                                    </p:animEffect>
                                    <p:anim calcmode="lin" valueType="num">
                                      <p:cBhvr>
                                        <p:cTn id="45" dur="1000" fill="hold"/>
                                        <p:tgtEl>
                                          <p:spTgt spid="99"/>
                                        </p:tgtEl>
                                        <p:attrNameLst>
                                          <p:attrName>ppt_x</p:attrName>
                                        </p:attrNameLst>
                                      </p:cBhvr>
                                      <p:tavLst>
                                        <p:tav tm="0">
                                          <p:val>
                                            <p:strVal val="#ppt_x"/>
                                          </p:val>
                                        </p:tav>
                                        <p:tav tm="100000">
                                          <p:val>
                                            <p:strVal val="#ppt_x"/>
                                          </p:val>
                                        </p:tav>
                                      </p:tavLst>
                                    </p:anim>
                                    <p:anim calcmode="lin" valueType="num">
                                      <p:cBhvr>
                                        <p:cTn id="46" dur="1000" fill="hold"/>
                                        <p:tgtEl>
                                          <p:spTgt spid="99"/>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fade">
                                      <p:cBhvr>
                                        <p:cTn id="49" dur="1000"/>
                                        <p:tgtEl>
                                          <p:spTgt spid="90"/>
                                        </p:tgtEl>
                                      </p:cBhvr>
                                    </p:animEffect>
                                    <p:anim calcmode="lin" valueType="num">
                                      <p:cBhvr>
                                        <p:cTn id="50" dur="1000" fill="hold"/>
                                        <p:tgtEl>
                                          <p:spTgt spid="90"/>
                                        </p:tgtEl>
                                        <p:attrNameLst>
                                          <p:attrName>ppt_x</p:attrName>
                                        </p:attrNameLst>
                                      </p:cBhvr>
                                      <p:tavLst>
                                        <p:tav tm="0">
                                          <p:val>
                                            <p:strVal val="#ppt_x"/>
                                          </p:val>
                                        </p:tav>
                                        <p:tav tm="100000">
                                          <p:val>
                                            <p:strVal val="#ppt_x"/>
                                          </p:val>
                                        </p:tav>
                                      </p:tavLst>
                                    </p:anim>
                                    <p:anim calcmode="lin" valueType="num">
                                      <p:cBhvr>
                                        <p:cTn id="51" dur="1000" fill="hold"/>
                                        <p:tgtEl>
                                          <p:spTgt spid="90"/>
                                        </p:tgtEl>
                                        <p:attrNameLst>
                                          <p:attrName>ppt_y</p:attrName>
                                        </p:attrNameLst>
                                      </p:cBhvr>
                                      <p:tavLst>
                                        <p:tav tm="0">
                                          <p:val>
                                            <p:strVal val="#ppt_y+.1"/>
                                          </p:val>
                                        </p:tav>
                                        <p:tav tm="100000">
                                          <p:val>
                                            <p:strVal val="#ppt_y"/>
                                          </p:val>
                                        </p:tav>
                                      </p:tavLst>
                                    </p:anim>
                                  </p:childTnLst>
                                </p:cTn>
                              </p:par>
                            </p:childTnLst>
                          </p:cTn>
                        </p:par>
                        <p:par>
                          <p:cTn id="52" fill="hold">
                            <p:stCondLst>
                              <p:cond delay="1000"/>
                            </p:stCondLst>
                            <p:childTnLst>
                              <p:par>
                                <p:cTn id="53" presetID="42" presetClass="entr" presetSubtype="0" fill="hold" grpId="0" nodeType="afterEffect">
                                  <p:stCondLst>
                                    <p:cond delay="0"/>
                                  </p:stCondLst>
                                  <p:childTnLst>
                                    <p:set>
                                      <p:cBhvr>
                                        <p:cTn id="54" dur="1" fill="hold">
                                          <p:stCondLst>
                                            <p:cond delay="0"/>
                                          </p:stCondLst>
                                        </p:cTn>
                                        <p:tgtEl>
                                          <p:spTgt spid="87"/>
                                        </p:tgtEl>
                                        <p:attrNameLst>
                                          <p:attrName>style.visibility</p:attrName>
                                        </p:attrNameLst>
                                      </p:cBhvr>
                                      <p:to>
                                        <p:strVal val="visible"/>
                                      </p:to>
                                    </p:set>
                                    <p:animEffect transition="in" filter="fade">
                                      <p:cBhvr>
                                        <p:cTn id="55" dur="1000"/>
                                        <p:tgtEl>
                                          <p:spTgt spid="87"/>
                                        </p:tgtEl>
                                      </p:cBhvr>
                                    </p:animEffect>
                                    <p:anim calcmode="lin" valueType="num">
                                      <p:cBhvr>
                                        <p:cTn id="56" dur="1000" fill="hold"/>
                                        <p:tgtEl>
                                          <p:spTgt spid="87"/>
                                        </p:tgtEl>
                                        <p:attrNameLst>
                                          <p:attrName>ppt_x</p:attrName>
                                        </p:attrNameLst>
                                      </p:cBhvr>
                                      <p:tavLst>
                                        <p:tav tm="0">
                                          <p:val>
                                            <p:strVal val="#ppt_x"/>
                                          </p:val>
                                        </p:tav>
                                        <p:tav tm="100000">
                                          <p:val>
                                            <p:strVal val="#ppt_x"/>
                                          </p:val>
                                        </p:tav>
                                      </p:tavLst>
                                    </p:anim>
                                    <p:anim calcmode="lin" valueType="num">
                                      <p:cBhvr>
                                        <p:cTn id="57" dur="1000" fill="hold"/>
                                        <p:tgtEl>
                                          <p:spTgt spid="87"/>
                                        </p:tgtEl>
                                        <p:attrNameLst>
                                          <p:attrName>ppt_y</p:attrName>
                                        </p:attrNameLst>
                                      </p:cBhvr>
                                      <p:tavLst>
                                        <p:tav tm="0">
                                          <p:val>
                                            <p:strVal val="#ppt_y+.1"/>
                                          </p:val>
                                        </p:tav>
                                        <p:tav tm="100000">
                                          <p:val>
                                            <p:strVal val="#ppt_y"/>
                                          </p:val>
                                        </p:tav>
                                      </p:tavLst>
                                    </p:anim>
                                  </p:childTnLst>
                                </p:cTn>
                              </p:par>
                            </p:childTnLst>
                          </p:cTn>
                        </p:par>
                        <p:par>
                          <p:cTn id="58" fill="hold">
                            <p:stCondLst>
                              <p:cond delay="2000"/>
                            </p:stCondLst>
                            <p:childTnLst>
                              <p:par>
                                <p:cTn id="59" presetID="22" presetClass="entr" presetSubtype="8" fill="hold" nodeType="afterEffect">
                                  <p:stCondLst>
                                    <p:cond delay="0"/>
                                  </p:stCondLst>
                                  <p:childTnLst>
                                    <p:set>
                                      <p:cBhvr>
                                        <p:cTn id="60" dur="1" fill="hold">
                                          <p:stCondLst>
                                            <p:cond delay="0"/>
                                          </p:stCondLst>
                                        </p:cTn>
                                        <p:tgtEl>
                                          <p:spTgt spid="70"/>
                                        </p:tgtEl>
                                        <p:attrNameLst>
                                          <p:attrName>style.visibility</p:attrName>
                                        </p:attrNameLst>
                                      </p:cBhvr>
                                      <p:to>
                                        <p:strVal val="visible"/>
                                      </p:to>
                                    </p:set>
                                    <p:animEffect transition="in" filter="wipe(left)">
                                      <p:cBhvr>
                                        <p:cTn id="61" dur="2000"/>
                                        <p:tgtEl>
                                          <p:spTgt spid="70"/>
                                        </p:tgtEl>
                                      </p:cBhvr>
                                    </p:animEffect>
                                  </p:childTnLst>
                                </p:cTn>
                              </p:par>
                            </p:childTnLst>
                          </p:cTn>
                        </p:par>
                        <p:par>
                          <p:cTn id="62" fill="hold">
                            <p:stCondLst>
                              <p:cond delay="4000"/>
                            </p:stCondLst>
                            <p:childTnLst>
                              <p:par>
                                <p:cTn id="63" presetID="42" presetClass="entr" presetSubtype="0" fill="hold" grpId="0"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fade">
                                      <p:cBhvr>
                                        <p:cTn id="65" dur="1000"/>
                                        <p:tgtEl>
                                          <p:spTgt spid="75"/>
                                        </p:tgtEl>
                                      </p:cBhvr>
                                    </p:animEffect>
                                    <p:anim calcmode="lin" valueType="num">
                                      <p:cBhvr>
                                        <p:cTn id="66" dur="1000" fill="hold"/>
                                        <p:tgtEl>
                                          <p:spTgt spid="75"/>
                                        </p:tgtEl>
                                        <p:attrNameLst>
                                          <p:attrName>ppt_x</p:attrName>
                                        </p:attrNameLst>
                                      </p:cBhvr>
                                      <p:tavLst>
                                        <p:tav tm="0">
                                          <p:val>
                                            <p:strVal val="#ppt_x"/>
                                          </p:val>
                                        </p:tav>
                                        <p:tav tm="100000">
                                          <p:val>
                                            <p:strVal val="#ppt_x"/>
                                          </p:val>
                                        </p:tav>
                                      </p:tavLst>
                                    </p:anim>
                                    <p:anim calcmode="lin" valueType="num">
                                      <p:cBhvr>
                                        <p:cTn id="6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95"/>
                                        </p:tgtEl>
                                        <p:attrNameLst>
                                          <p:attrName>style.visibility</p:attrName>
                                        </p:attrNameLst>
                                      </p:cBhvr>
                                      <p:to>
                                        <p:strVal val="visible"/>
                                      </p:to>
                                    </p:set>
                                    <p:animEffect transition="in" filter="wipe(left)">
                                      <p:cBhvr>
                                        <p:cTn id="72" dur="2000"/>
                                        <p:tgtEl>
                                          <p:spTgt spid="95"/>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nodeType="click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wipe(down)">
                                      <p:cBhvr>
                                        <p:cTn id="77" dur="2000"/>
                                        <p:tgtEl>
                                          <p:spTgt spid="41"/>
                                        </p:tgtEl>
                                      </p:cBhvr>
                                    </p:animEffect>
                                  </p:childTnLst>
                                </p:cTn>
                              </p:par>
                            </p:childTnLst>
                          </p:cTn>
                        </p:par>
                        <p:par>
                          <p:cTn id="78" fill="hold">
                            <p:stCondLst>
                              <p:cond delay="2000"/>
                            </p:stCondLst>
                            <p:childTnLst>
                              <p:par>
                                <p:cTn id="79" presetID="47" presetClass="entr" presetSubtype="0" fill="hold" grpId="0" nodeType="afterEffect">
                                  <p:stCondLst>
                                    <p:cond delay="0"/>
                                  </p:stCondLst>
                                  <p:childTnLst>
                                    <p:set>
                                      <p:cBhvr>
                                        <p:cTn id="80" dur="1" fill="hold">
                                          <p:stCondLst>
                                            <p:cond delay="0"/>
                                          </p:stCondLst>
                                        </p:cTn>
                                        <p:tgtEl>
                                          <p:spTgt spid="91"/>
                                        </p:tgtEl>
                                        <p:attrNameLst>
                                          <p:attrName>style.visibility</p:attrName>
                                        </p:attrNameLst>
                                      </p:cBhvr>
                                      <p:to>
                                        <p:strVal val="visible"/>
                                      </p:to>
                                    </p:set>
                                    <p:animEffect transition="in" filter="fade">
                                      <p:cBhvr>
                                        <p:cTn id="81" dur="1000"/>
                                        <p:tgtEl>
                                          <p:spTgt spid="91"/>
                                        </p:tgtEl>
                                      </p:cBhvr>
                                    </p:animEffect>
                                    <p:anim calcmode="lin" valueType="num">
                                      <p:cBhvr>
                                        <p:cTn id="82" dur="1000" fill="hold"/>
                                        <p:tgtEl>
                                          <p:spTgt spid="91"/>
                                        </p:tgtEl>
                                        <p:attrNameLst>
                                          <p:attrName>ppt_x</p:attrName>
                                        </p:attrNameLst>
                                      </p:cBhvr>
                                      <p:tavLst>
                                        <p:tav tm="0">
                                          <p:val>
                                            <p:strVal val="#ppt_x"/>
                                          </p:val>
                                        </p:tav>
                                        <p:tav tm="100000">
                                          <p:val>
                                            <p:strVal val="#ppt_x"/>
                                          </p:val>
                                        </p:tav>
                                      </p:tavLst>
                                    </p:anim>
                                    <p:anim calcmode="lin" valueType="num">
                                      <p:cBhvr>
                                        <p:cTn id="83" dur="1000" fill="hold"/>
                                        <p:tgtEl>
                                          <p:spTgt spid="91"/>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92"/>
                                        </p:tgtEl>
                                        <p:attrNameLst>
                                          <p:attrName>style.visibility</p:attrName>
                                        </p:attrNameLst>
                                      </p:cBhvr>
                                      <p:to>
                                        <p:strVal val="visible"/>
                                      </p:to>
                                    </p:set>
                                    <p:animEffect transition="in" filter="fade">
                                      <p:cBhvr>
                                        <p:cTn id="86" dur="1000"/>
                                        <p:tgtEl>
                                          <p:spTgt spid="92"/>
                                        </p:tgtEl>
                                      </p:cBhvr>
                                    </p:animEffect>
                                    <p:anim calcmode="lin" valueType="num">
                                      <p:cBhvr>
                                        <p:cTn id="87" dur="1000" fill="hold"/>
                                        <p:tgtEl>
                                          <p:spTgt spid="92"/>
                                        </p:tgtEl>
                                        <p:attrNameLst>
                                          <p:attrName>ppt_x</p:attrName>
                                        </p:attrNameLst>
                                      </p:cBhvr>
                                      <p:tavLst>
                                        <p:tav tm="0">
                                          <p:val>
                                            <p:strVal val="#ppt_x"/>
                                          </p:val>
                                        </p:tav>
                                        <p:tav tm="100000">
                                          <p:val>
                                            <p:strVal val="#ppt_x"/>
                                          </p:val>
                                        </p:tav>
                                      </p:tavLst>
                                    </p:anim>
                                    <p:anim calcmode="lin" valueType="num">
                                      <p:cBhvr>
                                        <p:cTn id="88" dur="1000" fill="hold"/>
                                        <p:tgtEl>
                                          <p:spTgt spid="92"/>
                                        </p:tgtEl>
                                        <p:attrNameLst>
                                          <p:attrName>ppt_y</p:attrName>
                                        </p:attrNameLst>
                                      </p:cBhvr>
                                      <p:tavLst>
                                        <p:tav tm="0">
                                          <p:val>
                                            <p:strVal val="#ppt_y+.1"/>
                                          </p:val>
                                        </p:tav>
                                        <p:tav tm="100000">
                                          <p:val>
                                            <p:strVal val="#ppt_y"/>
                                          </p:val>
                                        </p:tav>
                                      </p:tavLst>
                                    </p:anim>
                                  </p:childTnLst>
                                </p:cTn>
                              </p:par>
                            </p:childTnLst>
                          </p:cTn>
                        </p:par>
                        <p:par>
                          <p:cTn id="89" fill="hold">
                            <p:stCondLst>
                              <p:cond delay="3000"/>
                            </p:stCondLst>
                            <p:childTnLst>
                              <p:par>
                                <p:cTn id="90" presetID="42" presetClass="entr" presetSubtype="0" fill="hold" grpId="0" nodeType="afterEffect">
                                  <p:stCondLst>
                                    <p:cond delay="0"/>
                                  </p:stCondLst>
                                  <p:childTnLst>
                                    <p:set>
                                      <p:cBhvr>
                                        <p:cTn id="91" dur="1" fill="hold">
                                          <p:stCondLst>
                                            <p:cond delay="0"/>
                                          </p:stCondLst>
                                        </p:cTn>
                                        <p:tgtEl>
                                          <p:spTgt spid="93"/>
                                        </p:tgtEl>
                                        <p:attrNameLst>
                                          <p:attrName>style.visibility</p:attrName>
                                        </p:attrNameLst>
                                      </p:cBhvr>
                                      <p:to>
                                        <p:strVal val="visible"/>
                                      </p:to>
                                    </p:set>
                                    <p:animEffect transition="in" filter="fade">
                                      <p:cBhvr>
                                        <p:cTn id="92" dur="1000"/>
                                        <p:tgtEl>
                                          <p:spTgt spid="93"/>
                                        </p:tgtEl>
                                      </p:cBhvr>
                                    </p:animEffect>
                                    <p:anim calcmode="lin" valueType="num">
                                      <p:cBhvr>
                                        <p:cTn id="93" dur="1000" fill="hold"/>
                                        <p:tgtEl>
                                          <p:spTgt spid="93"/>
                                        </p:tgtEl>
                                        <p:attrNameLst>
                                          <p:attrName>ppt_x</p:attrName>
                                        </p:attrNameLst>
                                      </p:cBhvr>
                                      <p:tavLst>
                                        <p:tav tm="0">
                                          <p:val>
                                            <p:strVal val="#ppt_x"/>
                                          </p:val>
                                        </p:tav>
                                        <p:tav tm="100000">
                                          <p:val>
                                            <p:strVal val="#ppt_x"/>
                                          </p:val>
                                        </p:tav>
                                      </p:tavLst>
                                    </p:anim>
                                    <p:anim calcmode="lin" valueType="num">
                                      <p:cBhvr>
                                        <p:cTn id="94" dur="1000" fill="hold"/>
                                        <p:tgtEl>
                                          <p:spTgt spid="93"/>
                                        </p:tgtEl>
                                        <p:attrNameLst>
                                          <p:attrName>ppt_y</p:attrName>
                                        </p:attrNameLst>
                                      </p:cBhvr>
                                      <p:tavLst>
                                        <p:tav tm="0">
                                          <p:val>
                                            <p:strVal val="#ppt_y+.1"/>
                                          </p:val>
                                        </p:tav>
                                        <p:tav tm="100000">
                                          <p:val>
                                            <p:strVal val="#ppt_y"/>
                                          </p:val>
                                        </p:tav>
                                      </p:tavLst>
                                    </p:anim>
                                  </p:childTnLst>
                                </p:cTn>
                              </p:par>
                            </p:childTnLst>
                          </p:cTn>
                        </p:par>
                        <p:par>
                          <p:cTn id="95" fill="hold">
                            <p:stCondLst>
                              <p:cond delay="4000"/>
                            </p:stCondLst>
                            <p:childTnLst>
                              <p:par>
                                <p:cTn id="96" presetID="22" presetClass="entr" presetSubtype="8" fill="hold" nodeType="afterEffect">
                                  <p:stCondLst>
                                    <p:cond delay="0"/>
                                  </p:stCondLst>
                                  <p:childTnLst>
                                    <p:set>
                                      <p:cBhvr>
                                        <p:cTn id="97" dur="1" fill="hold">
                                          <p:stCondLst>
                                            <p:cond delay="0"/>
                                          </p:stCondLst>
                                        </p:cTn>
                                        <p:tgtEl>
                                          <p:spTgt spid="79"/>
                                        </p:tgtEl>
                                        <p:attrNameLst>
                                          <p:attrName>style.visibility</p:attrName>
                                        </p:attrNameLst>
                                      </p:cBhvr>
                                      <p:to>
                                        <p:strVal val="visible"/>
                                      </p:to>
                                    </p:set>
                                    <p:animEffect transition="in" filter="wipe(left)">
                                      <p:cBhvr>
                                        <p:cTn id="98" dur="2000"/>
                                        <p:tgtEl>
                                          <p:spTgt spid="79"/>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94"/>
                                        </p:tgtEl>
                                        <p:attrNameLst>
                                          <p:attrName>style.visibility</p:attrName>
                                        </p:attrNameLst>
                                      </p:cBhvr>
                                      <p:to>
                                        <p:strVal val="visible"/>
                                      </p:to>
                                    </p:set>
                                    <p:animEffect transition="in" filter="fade">
                                      <p:cBhvr>
                                        <p:cTn id="102" dur="1000"/>
                                        <p:tgtEl>
                                          <p:spTgt spid="94"/>
                                        </p:tgtEl>
                                      </p:cBhvr>
                                    </p:animEffect>
                                    <p:anim calcmode="lin" valueType="num">
                                      <p:cBhvr>
                                        <p:cTn id="103" dur="1000" fill="hold"/>
                                        <p:tgtEl>
                                          <p:spTgt spid="94"/>
                                        </p:tgtEl>
                                        <p:attrNameLst>
                                          <p:attrName>ppt_x</p:attrName>
                                        </p:attrNameLst>
                                      </p:cBhvr>
                                      <p:tavLst>
                                        <p:tav tm="0">
                                          <p:val>
                                            <p:strVal val="#ppt_x"/>
                                          </p:val>
                                        </p:tav>
                                        <p:tav tm="100000">
                                          <p:val>
                                            <p:strVal val="#ppt_x"/>
                                          </p:val>
                                        </p:tav>
                                      </p:tavLst>
                                    </p:anim>
                                    <p:anim calcmode="lin" valueType="num">
                                      <p:cBhvr>
                                        <p:cTn id="104" dur="1000" fill="hold"/>
                                        <p:tgtEl>
                                          <p:spTgt spid="94"/>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42" presetClass="entr" presetSubtype="0" fill="hold" grpId="0" nodeType="afterEffect">
                                  <p:stCondLst>
                                    <p:cond delay="0"/>
                                  </p:stCondLst>
                                  <p:childTnLst>
                                    <p:set>
                                      <p:cBhvr>
                                        <p:cTn id="107" dur="1" fill="hold">
                                          <p:stCondLst>
                                            <p:cond delay="0"/>
                                          </p:stCondLst>
                                        </p:cTn>
                                        <p:tgtEl>
                                          <p:spTgt spid="103"/>
                                        </p:tgtEl>
                                        <p:attrNameLst>
                                          <p:attrName>style.visibility</p:attrName>
                                        </p:attrNameLst>
                                      </p:cBhvr>
                                      <p:to>
                                        <p:strVal val="visible"/>
                                      </p:to>
                                    </p:set>
                                    <p:animEffect transition="in" filter="fade">
                                      <p:cBhvr>
                                        <p:cTn id="108" dur="1000"/>
                                        <p:tgtEl>
                                          <p:spTgt spid="103"/>
                                        </p:tgtEl>
                                      </p:cBhvr>
                                    </p:animEffect>
                                    <p:anim calcmode="lin" valueType="num">
                                      <p:cBhvr>
                                        <p:cTn id="109" dur="1000" fill="hold"/>
                                        <p:tgtEl>
                                          <p:spTgt spid="103"/>
                                        </p:tgtEl>
                                        <p:attrNameLst>
                                          <p:attrName>ppt_x</p:attrName>
                                        </p:attrNameLst>
                                      </p:cBhvr>
                                      <p:tavLst>
                                        <p:tav tm="0">
                                          <p:val>
                                            <p:strVal val="#ppt_x"/>
                                          </p:val>
                                        </p:tav>
                                        <p:tav tm="100000">
                                          <p:val>
                                            <p:strVal val="#ppt_x"/>
                                          </p:val>
                                        </p:tav>
                                      </p:tavLst>
                                    </p:anim>
                                    <p:anim calcmode="lin" valueType="num">
                                      <p:cBhvr>
                                        <p:cTn id="110"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2" presetClass="entr" presetSubtype="4" fill="hold" nodeType="clickEffect">
                                  <p:stCondLst>
                                    <p:cond delay="0"/>
                                  </p:stCondLst>
                                  <p:childTnLst>
                                    <p:set>
                                      <p:cBhvr>
                                        <p:cTn id="114" dur="1" fill="hold">
                                          <p:stCondLst>
                                            <p:cond delay="0"/>
                                          </p:stCondLst>
                                        </p:cTn>
                                        <p:tgtEl>
                                          <p:spTgt spid="105"/>
                                        </p:tgtEl>
                                        <p:attrNameLst>
                                          <p:attrName>style.visibility</p:attrName>
                                        </p:attrNameLst>
                                      </p:cBhvr>
                                      <p:to>
                                        <p:strVal val="visible"/>
                                      </p:to>
                                    </p:set>
                                    <p:animEffect transition="in" filter="wipe(down)">
                                      <p:cBhvr>
                                        <p:cTn id="115" dur="500"/>
                                        <p:tgtEl>
                                          <p:spTgt spid="105"/>
                                        </p:tgtEl>
                                      </p:cBhvr>
                                    </p:animEffect>
                                  </p:childTnLst>
                                </p:cTn>
                              </p:par>
                            </p:childTnLst>
                          </p:cTn>
                        </p:par>
                        <p:par>
                          <p:cTn id="116" fill="hold">
                            <p:stCondLst>
                              <p:cond delay="500"/>
                            </p:stCondLst>
                            <p:childTnLst>
                              <p:par>
                                <p:cTn id="117" presetID="42" presetClass="entr" presetSubtype="0" fill="hold" grpId="0" nodeType="afterEffect">
                                  <p:stCondLst>
                                    <p:cond delay="0"/>
                                  </p:stCondLst>
                                  <p:childTnLst>
                                    <p:set>
                                      <p:cBhvr>
                                        <p:cTn id="118" dur="1" fill="hold">
                                          <p:stCondLst>
                                            <p:cond delay="0"/>
                                          </p:stCondLst>
                                        </p:cTn>
                                        <p:tgtEl>
                                          <p:spTgt spid="108"/>
                                        </p:tgtEl>
                                        <p:attrNameLst>
                                          <p:attrName>style.visibility</p:attrName>
                                        </p:attrNameLst>
                                      </p:cBhvr>
                                      <p:to>
                                        <p:strVal val="visible"/>
                                      </p:to>
                                    </p:set>
                                    <p:animEffect transition="in" filter="fade">
                                      <p:cBhvr>
                                        <p:cTn id="119" dur="1000"/>
                                        <p:tgtEl>
                                          <p:spTgt spid="108"/>
                                        </p:tgtEl>
                                      </p:cBhvr>
                                    </p:animEffect>
                                    <p:anim calcmode="lin" valueType="num">
                                      <p:cBhvr>
                                        <p:cTn id="120" dur="1000" fill="hold"/>
                                        <p:tgtEl>
                                          <p:spTgt spid="108"/>
                                        </p:tgtEl>
                                        <p:attrNameLst>
                                          <p:attrName>ppt_x</p:attrName>
                                        </p:attrNameLst>
                                      </p:cBhvr>
                                      <p:tavLst>
                                        <p:tav tm="0">
                                          <p:val>
                                            <p:strVal val="#ppt_x"/>
                                          </p:val>
                                        </p:tav>
                                        <p:tav tm="100000">
                                          <p:val>
                                            <p:strVal val="#ppt_x"/>
                                          </p:val>
                                        </p:tav>
                                      </p:tavLst>
                                    </p:anim>
                                    <p:anim calcmode="lin" valueType="num">
                                      <p:cBhvr>
                                        <p:cTn id="121"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22" presetClass="entr" presetSubtype="8" fill="hold" grpId="0" nodeType="clickEffect">
                                  <p:stCondLst>
                                    <p:cond delay="0"/>
                                  </p:stCondLst>
                                  <p:childTnLst>
                                    <p:set>
                                      <p:cBhvr>
                                        <p:cTn id="125" dur="1" fill="hold">
                                          <p:stCondLst>
                                            <p:cond delay="0"/>
                                          </p:stCondLst>
                                        </p:cTn>
                                        <p:tgtEl>
                                          <p:spTgt spid="96"/>
                                        </p:tgtEl>
                                        <p:attrNameLst>
                                          <p:attrName>style.visibility</p:attrName>
                                        </p:attrNameLst>
                                      </p:cBhvr>
                                      <p:to>
                                        <p:strVal val="visible"/>
                                      </p:to>
                                    </p:set>
                                    <p:animEffect transition="in" filter="wipe(left)">
                                      <p:cBhvr>
                                        <p:cTn id="126" dur="2000"/>
                                        <p:tgtEl>
                                          <p:spTgt spid="96"/>
                                        </p:tgtEl>
                                      </p:cBhvr>
                                    </p:animEffect>
                                  </p:childTnLst>
                                </p:cTn>
                              </p:par>
                            </p:childTnLst>
                          </p:cTn>
                        </p:par>
                      </p:childTnLst>
                    </p:cTn>
                  </p:par>
                  <p:par>
                    <p:cTn id="127" fill="hold">
                      <p:stCondLst>
                        <p:cond delay="indefinite"/>
                      </p:stCondLst>
                      <p:childTnLst>
                        <p:par>
                          <p:cTn id="128" fill="hold">
                            <p:stCondLst>
                              <p:cond delay="0"/>
                            </p:stCondLst>
                            <p:childTnLst>
                              <p:par>
                                <p:cTn id="129" presetID="22" presetClass="entr" presetSubtype="4" fill="hold" grpId="0" nodeType="clickEffect">
                                  <p:stCondLst>
                                    <p:cond delay="0"/>
                                  </p:stCondLst>
                                  <p:childTnLst>
                                    <p:set>
                                      <p:cBhvr>
                                        <p:cTn id="130" dur="1" fill="hold">
                                          <p:stCondLst>
                                            <p:cond delay="0"/>
                                          </p:stCondLst>
                                        </p:cTn>
                                        <p:tgtEl>
                                          <p:spTgt spid="111"/>
                                        </p:tgtEl>
                                        <p:attrNameLst>
                                          <p:attrName>style.visibility</p:attrName>
                                        </p:attrNameLst>
                                      </p:cBhvr>
                                      <p:to>
                                        <p:strVal val="visible"/>
                                      </p:to>
                                    </p:set>
                                    <p:animEffect transition="in" filter="wipe(down)">
                                      <p:cBhvr>
                                        <p:cTn id="131" dur="500"/>
                                        <p:tgtEl>
                                          <p:spTgt spid="111"/>
                                        </p:tgtEl>
                                      </p:cBhvr>
                                    </p:animEffect>
                                  </p:childTnLst>
                                </p:cTn>
                              </p:par>
                              <p:par>
                                <p:cTn id="132" presetID="22" presetClass="entr" presetSubtype="4" fill="hold" grpId="0" nodeType="withEffect">
                                  <p:stCondLst>
                                    <p:cond delay="0"/>
                                  </p:stCondLst>
                                  <p:childTnLst>
                                    <p:set>
                                      <p:cBhvr>
                                        <p:cTn id="133" dur="1" fill="hold">
                                          <p:stCondLst>
                                            <p:cond delay="0"/>
                                          </p:stCondLst>
                                        </p:cTn>
                                        <p:tgtEl>
                                          <p:spTgt spid="109"/>
                                        </p:tgtEl>
                                        <p:attrNameLst>
                                          <p:attrName>style.visibility</p:attrName>
                                        </p:attrNameLst>
                                      </p:cBhvr>
                                      <p:to>
                                        <p:strVal val="visible"/>
                                      </p:to>
                                    </p:set>
                                    <p:animEffect transition="in" filter="wipe(down)">
                                      <p:cBhvr>
                                        <p:cTn id="134" dur="500"/>
                                        <p:tgtEl>
                                          <p:spTgt spid="109"/>
                                        </p:tgtEl>
                                      </p:cBhvr>
                                    </p:animEffect>
                                  </p:childTnLst>
                                </p:cTn>
                              </p:par>
                              <p:par>
                                <p:cTn id="135" presetID="22" presetClass="entr" presetSubtype="4" fill="hold" grpId="0" nodeType="withEffect">
                                  <p:stCondLst>
                                    <p:cond delay="0"/>
                                  </p:stCondLst>
                                  <p:childTnLst>
                                    <p:set>
                                      <p:cBhvr>
                                        <p:cTn id="136" dur="1" fill="hold">
                                          <p:stCondLst>
                                            <p:cond delay="0"/>
                                          </p:stCondLst>
                                        </p:cTn>
                                        <p:tgtEl>
                                          <p:spTgt spid="110"/>
                                        </p:tgtEl>
                                        <p:attrNameLst>
                                          <p:attrName>style.visibility</p:attrName>
                                        </p:attrNameLst>
                                      </p:cBhvr>
                                      <p:to>
                                        <p:strVal val="visible"/>
                                      </p:to>
                                    </p:set>
                                    <p:animEffect transition="in" filter="wipe(down)">
                                      <p:cBhvr>
                                        <p:cTn id="137" dur="500"/>
                                        <p:tgtEl>
                                          <p:spTgt spid="110"/>
                                        </p:tgtEl>
                                      </p:cBhvr>
                                    </p:animEffect>
                                  </p:childTnLst>
                                </p:cTn>
                              </p:par>
                              <p:par>
                                <p:cTn id="138" presetID="22" presetClass="entr" presetSubtype="4" fill="hold" grpId="0" nodeType="withEffect">
                                  <p:stCondLst>
                                    <p:cond delay="0"/>
                                  </p:stCondLst>
                                  <p:childTnLst>
                                    <p:set>
                                      <p:cBhvr>
                                        <p:cTn id="139" dur="1" fill="hold">
                                          <p:stCondLst>
                                            <p:cond delay="0"/>
                                          </p:stCondLst>
                                        </p:cTn>
                                        <p:tgtEl>
                                          <p:spTgt spid="112"/>
                                        </p:tgtEl>
                                        <p:attrNameLst>
                                          <p:attrName>style.visibility</p:attrName>
                                        </p:attrNameLst>
                                      </p:cBhvr>
                                      <p:to>
                                        <p:strVal val="visible"/>
                                      </p:to>
                                    </p:set>
                                    <p:animEffect transition="in" filter="wipe(down)">
                                      <p:cBhvr>
                                        <p:cTn id="14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4" grpId="0"/>
      <p:bldP spid="75" grpId="0"/>
      <p:bldP spid="87" grpId="0"/>
      <p:bldP spid="89" grpId="0"/>
      <p:bldP spid="90" grpId="0"/>
      <p:bldP spid="91" grpId="0"/>
      <p:bldP spid="92" grpId="0"/>
      <p:bldP spid="93" grpId="0"/>
      <p:bldP spid="94" grpId="0"/>
      <p:bldP spid="95" grpId="0"/>
      <p:bldP spid="96" grpId="0"/>
      <p:bldP spid="99" grpId="0"/>
      <p:bldP spid="103" grpId="0"/>
      <p:bldP spid="108" grpId="0"/>
      <p:bldP spid="109" grpId="0" animBg="1"/>
      <p:bldP spid="110" grpId="0" animBg="1"/>
      <p:bldP spid="111" grpId="0" animBg="1"/>
      <p:bldP spid="1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p:cNvSpPr/>
              <p:nvPr/>
            </p:nvSpPr>
            <p:spPr>
              <a:xfrm>
                <a:off x="8448984" y="283571"/>
                <a:ext cx="3450624" cy="1508105"/>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lang="en-US" sz="6000" i="1" dirty="0" smtClean="0">
                          <a:latin typeface="Cambria Math"/>
                        </a:rPr>
                        <m:t>𝑚</m:t>
                      </m:r>
                      <m:r>
                        <a:rPr lang="en-US" sz="6000" i="1" dirty="0" smtClean="0">
                          <a:latin typeface="Cambria Math"/>
                        </a:rPr>
                        <m:t>=</m:t>
                      </m:r>
                      <m:r>
                        <a:rPr lang="en-US" sz="6000" b="0" i="0" dirty="0" smtClean="0">
                          <a:latin typeface="Cambria Math"/>
                        </a:rPr>
                        <m:t>+</m:t>
                      </m:r>
                      <m:r>
                        <a:rPr lang="en-US" sz="6000" b="0" i="1" dirty="0" smtClean="0">
                          <a:latin typeface="Cambria Math"/>
                        </a:rPr>
                        <m:t>𝑣𝑒</m:t>
                      </m:r>
                    </m:oMath>
                  </m:oMathPara>
                </a14:m>
                <a:endParaRPr lang="bn-IN" sz="6000" i="1" dirty="0" smtClean="0"/>
              </a:p>
              <a:p>
                <a:pPr algn="ctr"/>
                <a:r>
                  <a:rPr lang="bn-IN" sz="3200" dirty="0" smtClean="0"/>
                  <a:t>প্রতিবিম্ব সোজা</a:t>
                </a:r>
                <a:endParaRPr lang="en-US" sz="6000" dirty="0"/>
              </a:p>
            </p:txBody>
          </p:sp>
        </mc:Choice>
        <mc:Fallback>
          <p:sp>
            <p:nvSpPr>
              <p:cNvPr id="2" name="Rectangle 1"/>
              <p:cNvSpPr>
                <a:spLocks noRot="1" noChangeAspect="1" noMove="1" noResize="1" noEditPoints="1" noAdjustHandles="1" noChangeArrowheads="1" noChangeShapeType="1" noTextEdit="1"/>
              </p:cNvSpPr>
              <p:nvPr/>
            </p:nvSpPr>
            <p:spPr>
              <a:xfrm>
                <a:off x="8448984" y="283571"/>
                <a:ext cx="3450624" cy="1508105"/>
              </a:xfrm>
              <a:prstGeom prst="rect">
                <a:avLst/>
              </a:prstGeom>
              <a:blipFill rotWithShape="1">
                <a:blip r:embed="rId3"/>
                <a:stretch>
                  <a:fillRect t="-11741" r="-10247" b="-1295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Rectangle 2"/>
              <p:cNvSpPr/>
              <p:nvPr/>
            </p:nvSpPr>
            <p:spPr>
              <a:xfrm>
                <a:off x="105868" y="131409"/>
                <a:ext cx="4110532" cy="1969770"/>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6600" i="1" smtClean="0">
                          <a:latin typeface="Cambria Math"/>
                        </a:rPr>
                        <m:t>𝑣</m:t>
                      </m:r>
                      <m:r>
                        <a:rPr lang="en-US" sz="6600" i="1" smtClean="0">
                          <a:latin typeface="Cambria Math"/>
                        </a:rPr>
                        <m:t>=+</m:t>
                      </m:r>
                      <m:r>
                        <a:rPr lang="en-US" sz="6600" b="0" i="1" smtClean="0">
                          <a:latin typeface="Cambria Math"/>
                        </a:rPr>
                        <m:t>𝑣𝑒</m:t>
                      </m:r>
                    </m:oMath>
                  </m:oMathPara>
                </a14:m>
                <a:endParaRPr lang="bn-IN" sz="6600" dirty="0" smtClean="0"/>
              </a:p>
              <a:p>
                <a:pPr algn="ctr"/>
                <a:r>
                  <a:rPr lang="bn-IN" sz="2800" dirty="0"/>
                  <a:t>যে পাশে বস্তু প্রতিবিম্ব </a:t>
                </a:r>
                <a:r>
                  <a:rPr lang="bn-IN" sz="2800" dirty="0" smtClean="0"/>
                  <a:t>সেই পাশে</a:t>
                </a:r>
                <a:r>
                  <a:rPr lang="bn-IN" sz="2800" dirty="0"/>
                  <a:t>। </a:t>
                </a:r>
                <a:endParaRPr lang="en-US" sz="4400" dirty="0"/>
              </a:p>
            </p:txBody>
          </p:sp>
        </mc:Choice>
        <mc:Fallback>
          <p:sp>
            <p:nvSpPr>
              <p:cNvPr id="3" name="Rectangle 2"/>
              <p:cNvSpPr>
                <a:spLocks noRot="1" noChangeAspect="1" noMove="1" noResize="1" noEditPoints="1" noAdjustHandles="1" noChangeArrowheads="1" noChangeShapeType="1" noTextEdit="1"/>
              </p:cNvSpPr>
              <p:nvPr/>
            </p:nvSpPr>
            <p:spPr>
              <a:xfrm>
                <a:off x="105868" y="131409"/>
                <a:ext cx="4110532" cy="1969770"/>
              </a:xfrm>
              <a:prstGeom prst="rect">
                <a:avLst/>
              </a:prstGeom>
              <a:blipFill rotWithShape="1">
                <a:blip r:embed="rId4"/>
                <a:stretch>
                  <a:fillRect l="-2074" t="-10217" r="-5481" b="-805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Rectangle 3"/>
              <p:cNvSpPr/>
              <p:nvPr/>
            </p:nvSpPr>
            <p:spPr>
              <a:xfrm>
                <a:off x="105868" y="2108046"/>
                <a:ext cx="4110532" cy="1969770"/>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6600" i="1" smtClean="0">
                          <a:latin typeface="Cambria Math"/>
                        </a:rPr>
                        <m:t>𝑣</m:t>
                      </m:r>
                      <m:r>
                        <a:rPr lang="en-US" sz="6600" i="1" smtClean="0">
                          <a:latin typeface="Cambria Math"/>
                        </a:rPr>
                        <m:t>=−</m:t>
                      </m:r>
                      <m:r>
                        <a:rPr lang="en-US" sz="6600" b="0" i="1" smtClean="0">
                          <a:latin typeface="Cambria Math"/>
                        </a:rPr>
                        <m:t>𝑣𝑒</m:t>
                      </m:r>
                    </m:oMath>
                  </m:oMathPara>
                </a14:m>
                <a:endParaRPr lang="en-US" sz="6600" dirty="0" smtClean="0"/>
              </a:p>
              <a:p>
                <a:pPr algn="ctr"/>
                <a:r>
                  <a:rPr lang="bn-IN" sz="2800" dirty="0" smtClean="0"/>
                  <a:t>যে পাশে বস্তু প্রতিবিম্ব তার বিপরীত পাশে। </a:t>
                </a:r>
                <a:endParaRPr lang="en-US" sz="6000" dirty="0"/>
              </a:p>
            </p:txBody>
          </p:sp>
        </mc:Choice>
        <mc:Fallback>
          <p:sp>
            <p:nvSpPr>
              <p:cNvPr id="4" name="Rectangle 3"/>
              <p:cNvSpPr>
                <a:spLocks noRot="1" noChangeAspect="1" noMove="1" noResize="1" noEditPoints="1" noAdjustHandles="1" noChangeArrowheads="1" noChangeShapeType="1" noTextEdit="1"/>
              </p:cNvSpPr>
              <p:nvPr/>
            </p:nvSpPr>
            <p:spPr>
              <a:xfrm>
                <a:off x="105868" y="2108046"/>
                <a:ext cx="4110532" cy="1969770"/>
              </a:xfrm>
              <a:prstGeom prst="rect">
                <a:avLst/>
              </a:prstGeom>
              <a:blipFill rotWithShape="1">
                <a:blip r:embed="rId5"/>
                <a:stretch>
                  <a:fillRect l="-1778" t="-10526" r="-4444" b="-805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Rectangle 4"/>
              <p:cNvSpPr/>
              <p:nvPr/>
            </p:nvSpPr>
            <p:spPr>
              <a:xfrm>
                <a:off x="4216400" y="283571"/>
                <a:ext cx="4110532" cy="1538883"/>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6600" i="1" smtClean="0">
                          <a:latin typeface="Cambria Math"/>
                        </a:rPr>
                        <m:t>𝑣</m:t>
                      </m:r>
                      <m:r>
                        <a:rPr lang="en-US" sz="6600" i="1" smtClean="0">
                          <a:latin typeface="Cambria Math"/>
                        </a:rPr>
                        <m:t>=+</m:t>
                      </m:r>
                      <m:r>
                        <a:rPr lang="en-US" sz="6600" b="0" i="1" smtClean="0">
                          <a:latin typeface="Cambria Math"/>
                        </a:rPr>
                        <m:t>𝑣𝑒</m:t>
                      </m:r>
                    </m:oMath>
                  </m:oMathPara>
                </a14:m>
                <a:endParaRPr lang="bn-IN" sz="6600" dirty="0" smtClean="0"/>
              </a:p>
              <a:p>
                <a:pPr algn="ctr"/>
                <a:r>
                  <a:rPr lang="bn-IN" sz="2800" dirty="0" smtClean="0"/>
                  <a:t>প্রতিবিম্ব বাস্তব  </a:t>
                </a:r>
                <a:endParaRPr lang="en-US" sz="4400" dirty="0"/>
              </a:p>
            </p:txBody>
          </p:sp>
        </mc:Choice>
        <mc:Fallback>
          <p:sp>
            <p:nvSpPr>
              <p:cNvPr id="5" name="Rectangle 4"/>
              <p:cNvSpPr>
                <a:spLocks noRot="1" noChangeAspect="1" noMove="1" noResize="1" noEditPoints="1" noAdjustHandles="1" noChangeArrowheads="1" noChangeShapeType="1" noTextEdit="1"/>
              </p:cNvSpPr>
              <p:nvPr/>
            </p:nvSpPr>
            <p:spPr>
              <a:xfrm>
                <a:off x="4216400" y="283571"/>
                <a:ext cx="4110532" cy="1538883"/>
              </a:xfrm>
              <a:prstGeom prst="rect">
                <a:avLst/>
              </a:prstGeom>
              <a:blipFill rotWithShape="1">
                <a:blip r:embed="rId6"/>
                <a:stretch>
                  <a:fillRect t="-13095" r="-2671" b="-1071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Rectangle 5"/>
              <p:cNvSpPr/>
              <p:nvPr/>
            </p:nvSpPr>
            <p:spPr>
              <a:xfrm>
                <a:off x="4368800" y="2108957"/>
                <a:ext cx="4110532" cy="1538883"/>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6600" i="1" smtClean="0">
                          <a:latin typeface="Cambria Math"/>
                        </a:rPr>
                        <m:t>𝑣</m:t>
                      </m:r>
                      <m:r>
                        <a:rPr lang="en-US" sz="6600" i="1" smtClean="0">
                          <a:latin typeface="Cambria Math"/>
                        </a:rPr>
                        <m:t>=−</m:t>
                      </m:r>
                      <m:r>
                        <a:rPr lang="en-US" sz="6600" b="0" i="1" smtClean="0">
                          <a:latin typeface="Cambria Math"/>
                        </a:rPr>
                        <m:t>𝑣𝑒</m:t>
                      </m:r>
                    </m:oMath>
                  </m:oMathPara>
                </a14:m>
                <a:endParaRPr lang="bn-IN" sz="6600" dirty="0" smtClean="0"/>
              </a:p>
              <a:p>
                <a:pPr algn="ctr"/>
                <a:r>
                  <a:rPr lang="bn-IN" sz="2800" dirty="0" smtClean="0"/>
                  <a:t>প্রতিবিম্ব অবাস্তব  </a:t>
                </a:r>
                <a:endParaRPr lang="en-US" sz="4400" dirty="0"/>
              </a:p>
            </p:txBody>
          </p:sp>
        </mc:Choice>
        <mc:Fallback>
          <p:sp>
            <p:nvSpPr>
              <p:cNvPr id="6" name="Rectangle 5"/>
              <p:cNvSpPr>
                <a:spLocks noRot="1" noChangeAspect="1" noMove="1" noResize="1" noEditPoints="1" noAdjustHandles="1" noChangeArrowheads="1" noChangeShapeType="1" noTextEdit="1"/>
              </p:cNvSpPr>
              <p:nvPr/>
            </p:nvSpPr>
            <p:spPr>
              <a:xfrm>
                <a:off x="4368800" y="2108957"/>
                <a:ext cx="4110532" cy="1538883"/>
              </a:xfrm>
              <a:prstGeom prst="rect">
                <a:avLst/>
              </a:prstGeom>
              <a:blipFill rotWithShape="1">
                <a:blip r:embed="rId7"/>
                <a:stretch>
                  <a:fillRect t="-13095" r="-2671" b="-1071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Rectangle 6"/>
              <p:cNvSpPr/>
              <p:nvPr/>
            </p:nvSpPr>
            <p:spPr>
              <a:xfrm>
                <a:off x="194918" y="131409"/>
                <a:ext cx="4050511" cy="1833451"/>
              </a:xfrm>
              <a:prstGeom prst="rect">
                <a:avLst/>
              </a:prstGeom>
              <a:blipFill>
                <a:blip r:embed="rId2"/>
                <a:tile tx="0" ty="0" sx="100000" sy="100000" flip="none" algn="tl"/>
              </a:blipFill>
            </p:spPr>
            <p:txBody>
              <a:bodyPr wrap="square">
                <a:spAutoFit/>
              </a:bodyPr>
              <a:lstStyle/>
              <a:p>
                <a14:m>
                  <m:oMathPara xmlns:m="http://schemas.openxmlformats.org/officeDocument/2006/math">
                    <m:oMathParaPr>
                      <m:jc m:val="centerGroup"/>
                    </m:oMathParaPr>
                    <m:oMath xmlns:m="http://schemas.openxmlformats.org/officeDocument/2006/math">
                      <m:r>
                        <a:rPr lang="en-US" sz="6600" i="1" dirty="0">
                          <a:latin typeface="Cambria Math"/>
                        </a:rPr>
                        <m:t>𝑚</m:t>
                      </m:r>
                      <m:r>
                        <a:rPr lang="en-US" sz="6600" i="1" dirty="0">
                          <a:latin typeface="Cambria Math"/>
                        </a:rPr>
                        <m:t>=−</m:t>
                      </m:r>
                      <m:f>
                        <m:fPr>
                          <m:ctrlPr>
                            <a:rPr lang="en-US" sz="6600" i="1" dirty="0">
                              <a:latin typeface="Cambria Math"/>
                            </a:rPr>
                          </m:ctrlPr>
                        </m:fPr>
                        <m:num>
                          <m:r>
                            <a:rPr lang="en-US" sz="6600" i="1" dirty="0">
                              <a:latin typeface="Cambria Math"/>
                            </a:rPr>
                            <m:t>𝑣</m:t>
                          </m:r>
                        </m:num>
                        <m:den>
                          <m:r>
                            <a:rPr lang="en-US" sz="6600" i="1" dirty="0">
                              <a:latin typeface="Cambria Math"/>
                            </a:rPr>
                            <m:t>𝑢</m:t>
                          </m:r>
                        </m:den>
                      </m:f>
                    </m:oMath>
                  </m:oMathPara>
                </a14:m>
                <a:endParaRPr lang="en-US" sz="6600" dirty="0"/>
              </a:p>
            </p:txBody>
          </p:sp>
        </mc:Choice>
        <mc:Fallback>
          <p:sp>
            <p:nvSpPr>
              <p:cNvPr id="7" name="Rectangle 6"/>
              <p:cNvSpPr>
                <a:spLocks noRot="1" noChangeAspect="1" noMove="1" noResize="1" noEditPoints="1" noAdjustHandles="1" noChangeArrowheads="1" noChangeShapeType="1" noTextEdit="1"/>
              </p:cNvSpPr>
              <p:nvPr/>
            </p:nvSpPr>
            <p:spPr>
              <a:xfrm>
                <a:off x="194918" y="131409"/>
                <a:ext cx="4050511" cy="1833451"/>
              </a:xfrm>
              <a:prstGeom prst="rect">
                <a:avLst/>
              </a:prstGeom>
              <a:blipFill rotWithShape="1">
                <a:blip r:embed="rId8"/>
                <a:stretch>
                  <a:fillRect r="-5271" b="-6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Rectangle 7"/>
              <p:cNvSpPr/>
              <p:nvPr/>
            </p:nvSpPr>
            <p:spPr>
              <a:xfrm>
                <a:off x="8448984" y="2338878"/>
                <a:ext cx="3450625" cy="1508105"/>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lang="en-US" sz="6000" i="1" dirty="0" smtClean="0">
                          <a:latin typeface="Cambria Math"/>
                        </a:rPr>
                        <m:t>𝑚</m:t>
                      </m:r>
                      <m:r>
                        <a:rPr lang="en-US" sz="6000" i="1" dirty="0" smtClean="0">
                          <a:latin typeface="Cambria Math"/>
                        </a:rPr>
                        <m:t>=</m:t>
                      </m:r>
                      <m:r>
                        <a:rPr lang="bn-IN" sz="6000" b="0" i="0" dirty="0" smtClean="0">
                          <a:latin typeface="Cambria Math"/>
                        </a:rPr>
                        <m:t>−</m:t>
                      </m:r>
                      <m:r>
                        <a:rPr lang="en-US" sz="6000" b="0" i="1" dirty="0" smtClean="0">
                          <a:latin typeface="Cambria Math"/>
                        </a:rPr>
                        <m:t>𝑣𝑒</m:t>
                      </m:r>
                    </m:oMath>
                  </m:oMathPara>
                </a14:m>
                <a:endParaRPr lang="bn-IN" sz="6000" i="1" dirty="0" smtClean="0"/>
              </a:p>
              <a:p>
                <a:pPr algn="ctr"/>
                <a:r>
                  <a:rPr lang="bn-IN" sz="3200" dirty="0" smtClean="0"/>
                  <a:t>প্রতিবিম্ব উল্টো</a:t>
                </a:r>
                <a:endParaRPr lang="en-US" sz="6000" dirty="0"/>
              </a:p>
            </p:txBody>
          </p:sp>
        </mc:Choice>
        <mc:Fallback>
          <p:sp>
            <p:nvSpPr>
              <p:cNvPr id="8" name="Rectangle 7"/>
              <p:cNvSpPr>
                <a:spLocks noRot="1" noChangeAspect="1" noMove="1" noResize="1" noEditPoints="1" noAdjustHandles="1" noChangeArrowheads="1" noChangeShapeType="1" noTextEdit="1"/>
              </p:cNvSpPr>
              <p:nvPr/>
            </p:nvSpPr>
            <p:spPr>
              <a:xfrm>
                <a:off x="8448984" y="2338878"/>
                <a:ext cx="3450625" cy="1508105"/>
              </a:xfrm>
              <a:prstGeom prst="rect">
                <a:avLst/>
              </a:prstGeom>
              <a:blipFill rotWithShape="1">
                <a:blip r:embed="rId9"/>
                <a:stretch>
                  <a:fillRect t="-11741" r="-10247" b="-1295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Rectangle 8"/>
              <p:cNvSpPr/>
              <p:nvPr/>
            </p:nvSpPr>
            <p:spPr>
              <a:xfrm>
                <a:off x="591761" y="4065953"/>
                <a:ext cx="2934778" cy="1508105"/>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d>
                        <m:dPr>
                          <m:begChr m:val="|"/>
                          <m:endChr m:val="|"/>
                          <m:ctrlPr>
                            <a:rPr lang="en-US" sz="6000" i="1" dirty="0" smtClean="0">
                              <a:latin typeface="Cambria Math"/>
                            </a:rPr>
                          </m:ctrlPr>
                        </m:dPr>
                        <m:e>
                          <m:r>
                            <a:rPr lang="en-US" sz="6000" i="1" dirty="0">
                              <a:latin typeface="Cambria Math"/>
                            </a:rPr>
                            <m:t>𝑚</m:t>
                          </m:r>
                        </m:e>
                      </m:d>
                      <m:r>
                        <a:rPr lang="bn-IN" sz="6000" b="0" i="1" dirty="0" smtClean="0">
                          <a:latin typeface="Cambria Math"/>
                        </a:rPr>
                        <m:t>&gt;</m:t>
                      </m:r>
                      <m:r>
                        <a:rPr lang="en-US" sz="6000" b="0" i="1" dirty="0" smtClean="0">
                          <a:latin typeface="Cambria Math"/>
                        </a:rPr>
                        <m:t>1</m:t>
                      </m:r>
                    </m:oMath>
                  </m:oMathPara>
                </a14:m>
                <a:endParaRPr lang="en-US" sz="6000" dirty="0" smtClean="0"/>
              </a:p>
              <a:p>
                <a:pPr algn="ctr"/>
                <a:r>
                  <a:rPr lang="bn-IN" sz="3200" dirty="0" smtClean="0"/>
                  <a:t>বিবর্ধিত</a:t>
                </a:r>
                <a:endParaRPr lang="en-US" sz="6000" dirty="0"/>
              </a:p>
            </p:txBody>
          </p:sp>
        </mc:Choice>
        <mc:Fallback>
          <p:sp>
            <p:nvSpPr>
              <p:cNvPr id="9" name="Rectangle 8"/>
              <p:cNvSpPr>
                <a:spLocks noRot="1" noChangeAspect="1" noMove="1" noResize="1" noEditPoints="1" noAdjustHandles="1" noChangeArrowheads="1" noChangeShapeType="1" noTextEdit="1"/>
              </p:cNvSpPr>
              <p:nvPr/>
            </p:nvSpPr>
            <p:spPr>
              <a:xfrm>
                <a:off x="591761" y="4065953"/>
                <a:ext cx="2934778" cy="1508105"/>
              </a:xfrm>
              <a:prstGeom prst="rect">
                <a:avLst/>
              </a:prstGeom>
              <a:blipFill rotWithShape="1">
                <a:blip r:embed="rId10"/>
                <a:stretch>
                  <a:fillRect t="-12146" r="-11618" b="-1295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Rectangle 9"/>
              <p:cNvSpPr/>
              <p:nvPr/>
            </p:nvSpPr>
            <p:spPr>
              <a:xfrm>
                <a:off x="4680857" y="4065952"/>
                <a:ext cx="2934778" cy="1508105"/>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d>
                        <m:dPr>
                          <m:begChr m:val="|"/>
                          <m:endChr m:val="|"/>
                          <m:ctrlPr>
                            <a:rPr lang="en-US" sz="6000" i="1" dirty="0" smtClean="0">
                              <a:latin typeface="Cambria Math"/>
                            </a:rPr>
                          </m:ctrlPr>
                        </m:dPr>
                        <m:e>
                          <m:r>
                            <a:rPr lang="en-US" sz="6000" i="1" dirty="0">
                              <a:latin typeface="Cambria Math"/>
                            </a:rPr>
                            <m:t>𝑚</m:t>
                          </m:r>
                        </m:e>
                      </m:d>
                      <m:r>
                        <a:rPr lang="bn-IN" sz="6000" b="0" i="1" dirty="0" smtClean="0">
                          <a:latin typeface="Cambria Math"/>
                        </a:rPr>
                        <m:t>&lt;</m:t>
                      </m:r>
                      <m:r>
                        <a:rPr lang="en-US" sz="6000" b="0" i="1" dirty="0" smtClean="0">
                          <a:latin typeface="Cambria Math"/>
                        </a:rPr>
                        <m:t>1</m:t>
                      </m:r>
                    </m:oMath>
                  </m:oMathPara>
                </a14:m>
                <a:endParaRPr lang="en-US" sz="6000" dirty="0" smtClean="0"/>
              </a:p>
              <a:p>
                <a:pPr algn="ctr"/>
                <a:r>
                  <a:rPr lang="bn-IN" sz="3200" dirty="0" smtClean="0"/>
                  <a:t>খর্বিত</a:t>
                </a:r>
                <a:endParaRPr lang="en-US" sz="6000" dirty="0"/>
              </a:p>
            </p:txBody>
          </p:sp>
        </mc:Choice>
        <mc:Fallback>
          <p:sp>
            <p:nvSpPr>
              <p:cNvPr id="10" name="Rectangle 9"/>
              <p:cNvSpPr>
                <a:spLocks noRot="1" noChangeAspect="1" noMove="1" noResize="1" noEditPoints="1" noAdjustHandles="1" noChangeArrowheads="1" noChangeShapeType="1" noTextEdit="1"/>
              </p:cNvSpPr>
              <p:nvPr/>
            </p:nvSpPr>
            <p:spPr>
              <a:xfrm>
                <a:off x="4680857" y="4065952"/>
                <a:ext cx="2934778" cy="1508105"/>
              </a:xfrm>
              <a:prstGeom prst="rect">
                <a:avLst/>
              </a:prstGeom>
              <a:blipFill rotWithShape="1">
                <a:blip r:embed="rId11"/>
                <a:stretch>
                  <a:fillRect t="-12146" r="-11850" b="-1295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Rectangle 10"/>
              <p:cNvSpPr/>
              <p:nvPr/>
            </p:nvSpPr>
            <p:spPr>
              <a:xfrm>
                <a:off x="8631086" y="3953962"/>
                <a:ext cx="3086422" cy="1508105"/>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d>
                        <m:dPr>
                          <m:begChr m:val="|"/>
                          <m:endChr m:val="|"/>
                          <m:ctrlPr>
                            <a:rPr lang="en-US" sz="6000" i="1" dirty="0" smtClean="0">
                              <a:latin typeface="Cambria Math"/>
                            </a:rPr>
                          </m:ctrlPr>
                        </m:dPr>
                        <m:e>
                          <m:r>
                            <a:rPr lang="en-US" sz="6000" i="1" dirty="0">
                              <a:latin typeface="Cambria Math"/>
                            </a:rPr>
                            <m:t>𝑚</m:t>
                          </m:r>
                        </m:e>
                      </m:d>
                      <m:r>
                        <a:rPr lang="bn-IN" sz="6000" b="0" i="1" dirty="0" smtClean="0">
                          <a:latin typeface="Cambria Math"/>
                        </a:rPr>
                        <m:t>=</m:t>
                      </m:r>
                      <m:r>
                        <a:rPr lang="en-US" sz="6000" b="0" i="1" dirty="0" smtClean="0">
                          <a:latin typeface="Cambria Math"/>
                        </a:rPr>
                        <m:t>1</m:t>
                      </m:r>
                    </m:oMath>
                  </m:oMathPara>
                </a14:m>
                <a:endParaRPr lang="en-US" sz="6000" dirty="0" smtClean="0"/>
              </a:p>
              <a:p>
                <a:pPr algn="ctr"/>
                <a:r>
                  <a:rPr lang="bn-IN" sz="3200" dirty="0" smtClean="0"/>
                  <a:t>লক্ষ্য বস্তুর সমান</a:t>
                </a:r>
                <a:endParaRPr lang="en-US" sz="6000" dirty="0"/>
              </a:p>
            </p:txBody>
          </p:sp>
        </mc:Choice>
        <mc:Fallback>
          <p:sp>
            <p:nvSpPr>
              <p:cNvPr id="11" name="Rectangle 10"/>
              <p:cNvSpPr>
                <a:spLocks noRot="1" noChangeAspect="1" noMove="1" noResize="1" noEditPoints="1" noAdjustHandles="1" noChangeArrowheads="1" noChangeShapeType="1" noTextEdit="1"/>
              </p:cNvSpPr>
              <p:nvPr/>
            </p:nvSpPr>
            <p:spPr>
              <a:xfrm>
                <a:off x="8631086" y="3953962"/>
                <a:ext cx="3086422" cy="1508105"/>
              </a:xfrm>
              <a:prstGeom prst="rect">
                <a:avLst/>
              </a:prstGeom>
              <a:blipFill rotWithShape="1">
                <a:blip r:embed="rId12"/>
                <a:stretch>
                  <a:fillRect l="-4743" t="-12146" r="-11462" b="-12955"/>
                </a:stretch>
              </a:blipFill>
            </p:spPr>
            <p:txBody>
              <a:bodyPr/>
              <a:lstStyle/>
              <a:p>
                <a:r>
                  <a:rPr lang="en-US">
                    <a:noFill/>
                  </a:rPr>
                  <a:t> </a:t>
                </a:r>
              </a:p>
            </p:txBody>
          </p:sp>
        </mc:Fallback>
      </mc:AlternateContent>
    </p:spTree>
    <p:extLst>
      <p:ext uri="{BB962C8B-B14F-4D97-AF65-F5344CB8AC3E}">
        <p14:creationId xmlns:p14="http://schemas.microsoft.com/office/powerpoint/2010/main" val="2158240889"/>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Scale>
                                      <p:cBhvr>
                                        <p:cTn id="7"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gtEl>
                                        <p:attrNameLst>
                                          <p:attrName>ppt_x</p:attrName>
                                          <p:attrName>ppt_y</p:attrName>
                                        </p:attrNameLst>
                                      </p:cBhvr>
                                    </p:animMotion>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Scale>
                                      <p:cBhvr>
                                        <p:cTn id="14"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4"/>
                                        </p:tgtEl>
                                        <p:attrNameLst>
                                          <p:attrName>ppt_x</p:attrName>
                                          <p:attrName>ppt_y</p:attrName>
                                        </p:attrNameLst>
                                      </p:cBhvr>
                                    </p:animMotion>
                                    <p:animEffect transition="in" filter="fade">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Scale>
                                      <p:cBhvr>
                                        <p:cTn id="21"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5"/>
                                        </p:tgtEl>
                                        <p:attrNameLst>
                                          <p:attrName>ppt_x</p:attrName>
                                          <p:attrName>ppt_y</p:attrName>
                                        </p:attrNameLst>
                                      </p:cBhvr>
                                    </p:animMotion>
                                    <p:animEffect transition="in" filter="fade">
                                      <p:cBhvr>
                                        <p:cTn id="23" dur="1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Scale>
                                      <p:cBhvr>
                                        <p:cTn id="28"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2"/>
                                        </p:tgtEl>
                                        <p:attrNameLst>
                                          <p:attrName>ppt_x</p:attrName>
                                          <p:attrName>ppt_y</p:attrName>
                                        </p:attrNameLst>
                                      </p:cBhvr>
                                    </p:animMotion>
                                    <p:animEffect transition="in" filter="fade">
                                      <p:cBhvr>
                                        <p:cTn id="30" dur="10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52"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Scale>
                                      <p:cBhvr>
                                        <p:cTn id="35"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6"/>
                                        </p:tgtEl>
                                        <p:attrNameLst>
                                          <p:attrName>ppt_x</p:attrName>
                                          <p:attrName>ppt_y</p:attrName>
                                        </p:attrNameLst>
                                      </p:cBhvr>
                                    </p:animMotion>
                                    <p:animEffect transition="in" filter="fade">
                                      <p:cBhvr>
                                        <p:cTn id="37" dur="10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52"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Scale>
                                      <p:cBhvr>
                                        <p:cTn id="42"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8"/>
                                        </p:tgtEl>
                                        <p:attrNameLst>
                                          <p:attrName>ppt_x</p:attrName>
                                          <p:attrName>ppt_y</p:attrName>
                                        </p:attrNameLst>
                                      </p:cBhvr>
                                    </p:animMotion>
                                    <p:animEffect transition="in" filter="fade">
                                      <p:cBhvr>
                                        <p:cTn id="44" dur="10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52" presetClass="entr" presetSubtype="0"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Scale>
                                      <p:cBhvr>
                                        <p:cTn id="49"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9"/>
                                        </p:tgtEl>
                                        <p:attrNameLst>
                                          <p:attrName>ppt_x</p:attrName>
                                          <p:attrName>ppt_y</p:attrName>
                                        </p:attrNameLst>
                                      </p:cBhvr>
                                    </p:animMotion>
                                    <p:animEffect transition="in" filter="fade">
                                      <p:cBhvr>
                                        <p:cTn id="51" dur="1000"/>
                                        <p:tgtEl>
                                          <p:spTgt spid="9"/>
                                        </p:tgtEl>
                                      </p:cBhvr>
                                    </p:animEffect>
                                  </p:childTnLst>
                                </p:cTn>
                              </p:par>
                            </p:childTnLst>
                          </p:cTn>
                        </p:par>
                      </p:childTnLst>
                    </p:cTn>
                  </p:par>
                  <p:par>
                    <p:cTn id="52" fill="hold">
                      <p:stCondLst>
                        <p:cond delay="indefinite"/>
                      </p:stCondLst>
                      <p:childTnLst>
                        <p:par>
                          <p:cTn id="53" fill="hold">
                            <p:stCondLst>
                              <p:cond delay="0"/>
                            </p:stCondLst>
                            <p:childTnLst>
                              <p:par>
                                <p:cTn id="54" presetID="52" presetClass="entr" presetSubtype="0" fill="hold" grpId="0" nodeType="clickEffect">
                                  <p:stCondLst>
                                    <p:cond delay="0"/>
                                  </p:stCondLst>
                                  <p:childTnLst>
                                    <p:set>
                                      <p:cBhvr>
                                        <p:cTn id="55" dur="1" fill="hold">
                                          <p:stCondLst>
                                            <p:cond delay="0"/>
                                          </p:stCondLst>
                                        </p:cTn>
                                        <p:tgtEl>
                                          <p:spTgt spid="10"/>
                                        </p:tgtEl>
                                        <p:attrNameLst>
                                          <p:attrName>style.visibility</p:attrName>
                                        </p:attrNameLst>
                                      </p:cBhvr>
                                      <p:to>
                                        <p:strVal val="visible"/>
                                      </p:to>
                                    </p:set>
                                    <p:animScale>
                                      <p:cBhvr>
                                        <p:cTn id="56"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7" dur="1000" decel="50000" fill="hold">
                                          <p:stCondLst>
                                            <p:cond delay="0"/>
                                          </p:stCondLst>
                                        </p:cTn>
                                        <p:tgtEl>
                                          <p:spTgt spid="10"/>
                                        </p:tgtEl>
                                        <p:attrNameLst>
                                          <p:attrName>ppt_x</p:attrName>
                                          <p:attrName>ppt_y</p:attrName>
                                        </p:attrNameLst>
                                      </p:cBhvr>
                                    </p:animMotion>
                                    <p:animEffect transition="in" filter="fade">
                                      <p:cBhvr>
                                        <p:cTn id="58" dur="1000"/>
                                        <p:tgtEl>
                                          <p:spTgt spid="10"/>
                                        </p:tgtEl>
                                      </p:cBhvr>
                                    </p:animEffect>
                                  </p:childTnLst>
                                </p:cTn>
                              </p:par>
                            </p:childTnLst>
                          </p:cTn>
                        </p:par>
                      </p:childTnLst>
                    </p:cTn>
                  </p:par>
                  <p:par>
                    <p:cTn id="59" fill="hold">
                      <p:stCondLst>
                        <p:cond delay="indefinite"/>
                      </p:stCondLst>
                      <p:childTnLst>
                        <p:par>
                          <p:cTn id="60" fill="hold">
                            <p:stCondLst>
                              <p:cond delay="0"/>
                            </p:stCondLst>
                            <p:childTnLst>
                              <p:par>
                                <p:cTn id="61" presetID="52" presetClass="entr" presetSubtype="0"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Scale>
                                      <p:cBhvr>
                                        <p:cTn id="63"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4" dur="1000" decel="50000" fill="hold">
                                          <p:stCondLst>
                                            <p:cond delay="0"/>
                                          </p:stCondLst>
                                        </p:cTn>
                                        <p:tgtEl>
                                          <p:spTgt spid="11"/>
                                        </p:tgtEl>
                                        <p:attrNameLst>
                                          <p:attrName>ppt_x</p:attrName>
                                          <p:attrName>ppt_y</p:attrName>
                                        </p:attrNameLst>
                                      </p:cBhvr>
                                    </p:animMotion>
                                    <p:animEffect transition="in" filter="fade">
                                      <p:cBhvr>
                                        <p:cTn id="65" dur="1000"/>
                                        <p:tgtEl>
                                          <p:spTgt spid="11"/>
                                        </p:tgtEl>
                                      </p:cBhvr>
                                    </p:animEffect>
                                  </p:childTnLst>
                                </p:cTn>
                              </p:par>
                            </p:childTnLst>
                          </p:cTn>
                        </p:par>
                      </p:childTnLst>
                    </p:cTn>
                  </p:par>
                  <p:par>
                    <p:cTn id="66" fill="hold">
                      <p:stCondLst>
                        <p:cond delay="indefinite"/>
                      </p:stCondLst>
                      <p:childTnLst>
                        <p:par>
                          <p:cTn id="67" fill="hold">
                            <p:stCondLst>
                              <p:cond delay="0"/>
                            </p:stCondLst>
                            <p:childTnLst>
                              <p:par>
                                <p:cTn id="68" presetID="52" presetClass="entr" presetSubtype="0" fill="hold" grpId="0" nodeType="clickEffect">
                                  <p:stCondLst>
                                    <p:cond delay="0"/>
                                  </p:stCondLst>
                                  <p:childTnLst>
                                    <p:set>
                                      <p:cBhvr>
                                        <p:cTn id="69" dur="1" fill="hold">
                                          <p:stCondLst>
                                            <p:cond delay="0"/>
                                          </p:stCondLst>
                                        </p:cTn>
                                        <p:tgtEl>
                                          <p:spTgt spid="7"/>
                                        </p:tgtEl>
                                        <p:attrNameLst>
                                          <p:attrName>style.visibility</p:attrName>
                                        </p:attrNameLst>
                                      </p:cBhvr>
                                      <p:to>
                                        <p:strVal val="visible"/>
                                      </p:to>
                                    </p:set>
                                    <p:animScale>
                                      <p:cBhvr>
                                        <p:cTn id="70"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1" dur="1000" decel="50000" fill="hold">
                                          <p:stCondLst>
                                            <p:cond delay="0"/>
                                          </p:stCondLst>
                                        </p:cTn>
                                        <p:tgtEl>
                                          <p:spTgt spid="7"/>
                                        </p:tgtEl>
                                        <p:attrNameLst>
                                          <p:attrName>ppt_x</p:attrName>
                                          <p:attrName>ppt_y</p:attrName>
                                        </p:attrNameLst>
                                      </p:cBhvr>
                                    </p:animMotion>
                                    <p:animEffect transition="in" filter="fade">
                                      <p:cBhvr>
                                        <p:cTn id="7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animBg="1"/>
      <p:bldP spid="8" grpId="0"/>
      <p:bldP spid="9" grpId="0"/>
      <p:bldP spid="10" grpId="0"/>
      <p:bldP spid="11" grpId="0"/>
    </p:bldLst>
  </p:timing>
</p:sld>
</file>

<file path=ppt/theme/theme1.xml><?xml version="1.0" encoding="utf-8"?>
<a:theme xmlns:a="http://schemas.openxmlformats.org/drawingml/2006/main" name="গণিত পৌনঃপুনিক বাস্তব সংখ্যা ভালো ক্লাস">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গণিত পৌনঃপুনিক বাস্তব সংখ্যা ভালো ক্লাস</Template>
  <TotalTime>5615</TotalTime>
  <Words>1270</Words>
  <Application>Microsoft Office PowerPoint</Application>
  <PresentationFormat>Custom</PresentationFormat>
  <Paragraphs>244</Paragraphs>
  <Slides>21</Slides>
  <Notes>2</Notes>
  <HiddenSlides>2</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গণিত পৌনঃপুনিক বাস্তব সংখ্যা ভালো ক্লাস</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Sazzad Hossen</cp:lastModifiedBy>
  <cp:revision>950</cp:revision>
  <dcterms:created xsi:type="dcterms:W3CDTF">2021-01-15T11:14:57Z</dcterms:created>
  <dcterms:modified xsi:type="dcterms:W3CDTF">2021-09-08T13:56:48Z</dcterms:modified>
</cp:coreProperties>
</file>