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77" r:id="rId10"/>
    <p:sldId id="263" r:id="rId11"/>
    <p:sldId id="265" r:id="rId12"/>
    <p:sldId id="267" r:id="rId13"/>
    <p:sldId id="268" r:id="rId14"/>
    <p:sldId id="273" r:id="rId15"/>
    <p:sldId id="270" r:id="rId16"/>
    <p:sldId id="271" r:id="rId17"/>
    <p:sldId id="274" r:id="rId18"/>
    <p:sldId id="269" r:id="rId19"/>
    <p:sldId id="272" r:id="rId20"/>
    <p:sldId id="275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473" autoAdjust="0"/>
  </p:normalViewPr>
  <p:slideViewPr>
    <p:cSldViewPr>
      <p:cViewPr varScale="1">
        <p:scale>
          <a:sx n="67" d="100"/>
          <a:sy n="67" d="100"/>
        </p:scale>
        <p:origin x="-9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.PNf2.PNG"/>
          <p:cNvPicPr>
            <a:picLocks noChangeAspect="1"/>
          </p:cNvPicPr>
          <p:nvPr/>
        </p:nvPicPr>
        <p:blipFill>
          <a:blip r:embed="rId2"/>
          <a:srcRect l="18691" r="14019"/>
          <a:stretch>
            <a:fillRect/>
          </a:stretch>
        </p:blipFill>
        <p:spPr>
          <a:xfrm>
            <a:off x="304800" y="381000"/>
            <a:ext cx="8382000" cy="624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8534400" cy="1470025"/>
          </a:xfrm>
        </p:spPr>
        <p:txBody>
          <a:bodyPr>
            <a:normAutofit/>
          </a:bodyPr>
          <a:lstStyle/>
          <a:p>
            <a:r>
              <a:rPr lang="bn-IN" sz="7200" b="1" dirty="0" smtClean="0">
                <a:solidFill>
                  <a:srgbClr val="FF0000"/>
                </a:solidFill>
              </a:rPr>
              <a:t>স্বা    </a:t>
            </a:r>
            <a:r>
              <a:rPr lang="bn-IN" sz="7200" b="1" dirty="0" smtClean="0">
                <a:solidFill>
                  <a:srgbClr val="002060"/>
                </a:solidFill>
              </a:rPr>
              <a:t>গ </a:t>
            </a:r>
            <a:r>
              <a:rPr lang="bn-IN" sz="7200" b="1" dirty="0" smtClean="0">
                <a:solidFill>
                  <a:srgbClr val="FF0000"/>
                </a:solidFill>
              </a:rPr>
              <a:t>    ত      </a:t>
            </a:r>
            <a:r>
              <a:rPr lang="bn-IN" sz="7200" b="1" dirty="0" smtClean="0">
                <a:solidFill>
                  <a:schemeClr val="accent6">
                    <a:lumMod val="75000"/>
                  </a:schemeClr>
                </a:solidFill>
              </a:rPr>
              <a:t>ম </a:t>
            </a:r>
            <a:endParaRPr lang="en-US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398  0.033 -0.05861  0.058 -0.05861  C 0.095 -0.05861  0.125 -0.02265  0.125 0.02265  C 0.125 0.0373  0.122 0.05062  0.116 0.06261  C 0.117 0.06261  0 0.24244  0 0.24377  C 0 0.24244  -0.117 0.06261  -0.116 0.06261  C -0.122 0.05062  -0.125 0.0373  -0.125 0.02265  C -0.125 -0.02265  -0.095 -0.05861  -0.057 -0.05861  C -0.033 -0.05861  -0.012 -0.02398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5400" b="1" u="sng" dirty="0" smtClean="0">
                <a:solidFill>
                  <a:srgbClr val="002060"/>
                </a:solidFill>
              </a:rPr>
              <a:t>একক কাজ </a:t>
            </a:r>
            <a:endParaRPr lang="en-US" sz="5400" b="1" u="sng" dirty="0">
              <a:solidFill>
                <a:srgbClr val="00206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2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/>
              </a:tblGrid>
              <a:tr h="5029200"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প্রশ্নঃ১।</a:t>
                      </a:r>
                      <a:r>
                        <a:rPr lang="bn-IN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bn-IN" sz="2400" b="1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পাকিস্থান রাষ্ট্রের</a:t>
                      </a:r>
                      <a:r>
                        <a:rPr lang="bn-IN" sz="2400" b="1" u="sng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জন্ম</a:t>
                      </a:r>
                      <a:r>
                        <a:rPr lang="bn-IN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হয় কত সালে? </a:t>
                      </a:r>
                    </a:p>
                    <a:p>
                      <a:r>
                        <a:rPr lang="bn-IN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প্রশ্নঃ ২। পুর্ব বাংলায় আন্দোলনের </a:t>
                      </a:r>
                      <a:r>
                        <a:rPr lang="bn-IN" sz="2400" b="1" u="sng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প্রধান নেতার </a:t>
                      </a:r>
                      <a:r>
                        <a:rPr lang="bn-IN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নাম কী? </a:t>
                      </a:r>
                    </a:p>
                    <a:p>
                      <a:r>
                        <a:rPr lang="bn-IN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প্রশ্নঃ৩। পাকিস্থানীরা কোন </a:t>
                      </a:r>
                      <a:r>
                        <a:rPr lang="bn-IN" sz="2400" b="1" u="sng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ভাষা</a:t>
                      </a:r>
                      <a:r>
                        <a:rPr lang="bn-IN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চাঁপিয়ে দিয়েছিল? </a:t>
                      </a:r>
                      <a:endParaRPr lang="en-US" sz="2400" b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প্রশ্নঃ৪।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আন্তজাতিক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মার্তৃভাষা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দিবস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কবে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পালিত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হয়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?  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ছবিতে  </a:t>
            </a:r>
            <a:r>
              <a:rPr lang="bn-IN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তিনি কে</a:t>
            </a:r>
            <a:r>
              <a:rPr lang="bn-IN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2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/>
              </a:tblGrid>
              <a:tr h="5029200">
                <a:tc>
                  <a:txBody>
                    <a:bodyPr/>
                    <a:lstStyle/>
                    <a:p>
                      <a:endParaRPr lang="bn-IN" sz="2400" b="1" dirty="0" smtClean="0"/>
                    </a:p>
                    <a:p>
                      <a:endParaRPr lang="bn-IN" sz="2400" b="1" dirty="0" smtClean="0"/>
                    </a:p>
                    <a:p>
                      <a:endParaRPr lang="bn-IN" sz="2400" b="1" dirty="0" smtClean="0"/>
                    </a:p>
                    <a:p>
                      <a:endParaRPr lang="bn-IN" sz="2400" b="1" dirty="0" smtClean="0"/>
                    </a:p>
                    <a:p>
                      <a:endParaRPr lang="bn-IN" sz="2400" b="1" dirty="0" smtClean="0"/>
                    </a:p>
                    <a:p>
                      <a:endParaRPr lang="bn-IN" sz="2400" b="1" dirty="0" smtClean="0"/>
                    </a:p>
                    <a:p>
                      <a:endParaRPr lang="bn-IN" sz="2400" b="1" dirty="0" smtClean="0"/>
                    </a:p>
                    <a:p>
                      <a:endParaRPr lang="en-US" sz="2400" b="1" dirty="0" smtClean="0"/>
                    </a:p>
                    <a:p>
                      <a:r>
                        <a:rPr lang="bn-IN" sz="2400" b="1" dirty="0" smtClean="0"/>
                        <a:t>আয়ুব খানের</a:t>
                      </a:r>
                      <a:r>
                        <a:rPr lang="bn-IN" sz="2400" b="1" baseline="0" dirty="0" smtClean="0"/>
                        <a:t> নির্যাতন –নিপীড়িনের পটভূমিতে  বাঙ্গালির মুক্তির জন্য ১৯৬৬ সালে লাহোরে শেখ মুজিবুর রহমান পূর্ব বাংলার পক্ষে সংবাদ সম্মেলন করে জনগনের অধিকার রক্ষার ৬দফা দাবি উপস্থাপন করেছিলেন।যা পূর্ব বাংলার মুক্তির সনদ । যা </a:t>
                      </a:r>
                      <a:r>
                        <a:rPr lang="bn-IN" sz="2800" b="1" u="sng" baseline="0" dirty="0" smtClean="0">
                          <a:solidFill>
                            <a:srgbClr val="FF0000"/>
                          </a:solidFill>
                        </a:rPr>
                        <a:t>৬দফা আন্দোলন </a:t>
                      </a:r>
                      <a:r>
                        <a:rPr lang="bn-IN" sz="2400" b="1" baseline="0" dirty="0" smtClean="0"/>
                        <a:t>নামে পরিচিত।  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resize-350x300x1x0-image-32885-1547901181.jpg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28800"/>
            <a:ext cx="78486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.jpু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600200"/>
            <a:ext cx="3581400" cy="3810000"/>
          </a:xfrm>
          <a:prstGeom prst="rect">
            <a:avLst/>
          </a:prstGeom>
        </p:spPr>
      </p:pic>
      <p:pic>
        <p:nvPicPr>
          <p:cNvPr id="8" name="Picture 7" descr="index.jpg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00200"/>
            <a:ext cx="5029200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5400" b="1" dirty="0" smtClean="0"/>
              <a:t>গণঅভ্যুত্থান কি? </a:t>
            </a:r>
            <a:endParaRPr lang="en-US" sz="5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334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/>
              </a:tblGrid>
              <a:tr h="5334001"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endParaRPr lang="bn-IN" dirty="0" smtClean="0"/>
                    </a:p>
                    <a:p>
                      <a:endParaRPr lang="bn-IN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bn-IN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bn-IN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bn-IN" sz="2800" b="1" dirty="0" smtClean="0">
                          <a:solidFill>
                            <a:srgbClr val="FF0000"/>
                          </a:solidFill>
                        </a:rPr>
                        <a:t>১৯৬৯</a:t>
                      </a:r>
                      <a:r>
                        <a:rPr lang="bn-IN" sz="2800" b="1" baseline="0" dirty="0" smtClean="0">
                          <a:solidFill>
                            <a:srgbClr val="FF0000"/>
                          </a:solidFill>
                        </a:rPr>
                        <a:t> সাল মিছিলে গুলিতে অনেকেই শহিদ হন ।           শহিদ আসাদ </a:t>
                      </a:r>
                      <a:endParaRPr lang="bn-IN" sz="2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bn-IN" dirty="0" smtClean="0"/>
                    </a:p>
                    <a:p>
                      <a:endParaRPr lang="bn-IN" dirty="0" smtClean="0"/>
                    </a:p>
                    <a:p>
                      <a:endParaRPr lang="bn-IN" dirty="0" smtClean="0"/>
                    </a:p>
                    <a:p>
                      <a:endParaRPr lang="bn-IN" dirty="0" smtClean="0"/>
                    </a:p>
                    <a:p>
                      <a:endParaRPr lang="bn-IN" dirty="0" smtClean="0"/>
                    </a:p>
                    <a:p>
                      <a:endParaRPr lang="bn-IN" dirty="0" smtClean="0"/>
                    </a:p>
                    <a:p>
                      <a:endParaRPr lang="bn-IN" dirty="0" smtClean="0"/>
                    </a:p>
                    <a:p>
                      <a:r>
                        <a:rPr lang="bn-IN" sz="2000" b="1" dirty="0" smtClean="0">
                          <a:solidFill>
                            <a:srgbClr val="C00000"/>
                          </a:solidFill>
                        </a:rPr>
                        <a:t>পাকিস্থান</a:t>
                      </a:r>
                      <a:r>
                        <a:rPr lang="bn-IN" sz="2000" b="1" baseline="0" dirty="0" smtClean="0">
                          <a:solidFill>
                            <a:srgbClr val="C00000"/>
                          </a:solidFill>
                        </a:rPr>
                        <a:t> সরকারের বিরুদ্ধে ১৯৬৯ সালে যার যার অবস্থান হতে ব্যাপক আন্দোলন করে এতে শহিদ </a:t>
                      </a:r>
                      <a:r>
                        <a:rPr lang="bn-IN" sz="2400" b="1" u="sng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আসাদ</a:t>
                      </a:r>
                      <a:r>
                        <a:rPr lang="bn-IN" sz="2000" b="1" baseline="0" dirty="0" smtClean="0">
                          <a:solidFill>
                            <a:srgbClr val="C00000"/>
                          </a:solidFill>
                        </a:rPr>
                        <a:t> সহ অনেকেই  নির্মম ভাবে শহিদ হন। ইতিহাসে এটি গণঅভ্যুত্থান নামে পরিচিত। 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5105400" y="3657600"/>
            <a:ext cx="1219200" cy="484632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FF0000"/>
                </a:solidFill>
              </a:rPr>
              <a:t>শহিদ আসাদ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5400" b="1" dirty="0" smtClean="0"/>
              <a:t>১৯৭০এর নির্বাচন কি? </a:t>
            </a:r>
            <a:endParaRPr lang="en-US" sz="5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/>
              </a:tblGrid>
              <a:tr h="4876800"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endParaRPr lang="bn-IN" dirty="0" smtClean="0"/>
                    </a:p>
                    <a:p>
                      <a:endParaRPr lang="bn-IN" dirty="0" smtClean="0"/>
                    </a:p>
                    <a:p>
                      <a:endParaRPr lang="bn-IN" dirty="0" smtClean="0"/>
                    </a:p>
                    <a:p>
                      <a:endParaRPr lang="bn-IN" dirty="0" smtClean="0"/>
                    </a:p>
                    <a:p>
                      <a:endParaRPr lang="bn-IN" dirty="0" smtClean="0"/>
                    </a:p>
                    <a:p>
                      <a:endParaRPr lang="bn-IN" dirty="0" smtClean="0"/>
                    </a:p>
                    <a:p>
                      <a:endParaRPr lang="bn-IN" dirty="0" smtClean="0"/>
                    </a:p>
                    <a:p>
                      <a:endParaRPr lang="bn-IN" dirty="0" smtClean="0"/>
                    </a:p>
                    <a:p>
                      <a:endParaRPr lang="bn-IN" dirty="0" smtClean="0"/>
                    </a:p>
                    <a:p>
                      <a:endParaRPr lang="bn-IN" sz="2400" b="1" dirty="0" smtClean="0"/>
                    </a:p>
                    <a:p>
                      <a:r>
                        <a:rPr lang="bn-IN" sz="2400" b="1" dirty="0" smtClean="0"/>
                        <a:t>১৯৭০সালের নির্বাচনে</a:t>
                      </a:r>
                      <a:r>
                        <a:rPr lang="bn-IN" sz="2400" b="1" baseline="0" dirty="0" smtClean="0"/>
                        <a:t> ৩১০ আসনের মধ্য আওয়ামীলীগ ২৯৮ আসনে নিরংকুশ  জয় লাভ করেন। পাকিসথানী  শাসকগন ক্ষমতা দিতে রাজী হল না। ফলে আন্দোলন আরো বেগবান হয়। 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untitled-14_15397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0"/>
            <a:ext cx="86106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4800" b="1" dirty="0" smtClean="0">
                <a:solidFill>
                  <a:srgbClr val="002060"/>
                </a:solidFill>
              </a:rPr>
              <a:t>জোড়ায় কাজ </a:t>
            </a:r>
            <a:endParaRPr lang="en-US" sz="4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57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/>
              </a:tblGrid>
              <a:tr h="5257800">
                <a:tc>
                  <a:txBody>
                    <a:bodyPr/>
                    <a:lstStyle/>
                    <a:p>
                      <a:r>
                        <a:rPr lang="bn-IN" baseline="0" dirty="0" smtClean="0"/>
                        <a:t> </a:t>
                      </a:r>
                      <a:r>
                        <a:rPr lang="bn-IN" sz="2000" b="0" baseline="0" dirty="0" smtClean="0">
                          <a:solidFill>
                            <a:srgbClr val="002060"/>
                          </a:solidFill>
                        </a:rPr>
                        <a:t>প্রশ্নঃ১।   ৬দফা আন্দোলন </a:t>
                      </a:r>
                      <a:r>
                        <a:rPr lang="bn-IN" sz="2000" b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bn-IN" sz="2000" b="0" baseline="0" dirty="0" smtClean="0">
                          <a:solidFill>
                            <a:srgbClr val="002060"/>
                          </a:solidFill>
                        </a:rPr>
                        <a:t>যিনি করেন তাঁর নাম লিখ। </a:t>
                      </a:r>
                    </a:p>
                    <a:p>
                      <a:r>
                        <a:rPr lang="bn-IN" sz="2000" b="0" baseline="0" dirty="0" smtClean="0">
                          <a:solidFill>
                            <a:srgbClr val="002060"/>
                          </a:solidFill>
                        </a:rPr>
                        <a:t>প্রশ্নঃ ২।গণ অভ্যুত্থান কি? </a:t>
                      </a:r>
                    </a:p>
                    <a:p>
                      <a:r>
                        <a:rPr lang="bn-IN" sz="2000" b="0" baseline="0" dirty="0" smtClean="0">
                          <a:solidFill>
                            <a:srgbClr val="002060"/>
                          </a:solidFill>
                        </a:rPr>
                        <a:t>প্রশ্নঃ৩। ১৯৭০সালের নির্বাচনে জয়লাভ করেন যিনি তাঁর নাম কি ? 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aside-12-201903251543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0"/>
            <a:ext cx="8229600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অপারেশন চার্জ লাইট কি? 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2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/>
              </a:tblGrid>
              <a:tr h="5029200">
                <a:tc>
                  <a:txBody>
                    <a:bodyPr/>
                    <a:lstStyle/>
                    <a:p>
                      <a:r>
                        <a:rPr lang="bn-IN" baseline="0" dirty="0" smtClean="0"/>
                        <a:t> </a:t>
                      </a:r>
                    </a:p>
                    <a:p>
                      <a:endParaRPr lang="bn-IN" baseline="0" dirty="0" smtClean="0"/>
                    </a:p>
                    <a:p>
                      <a:endParaRPr lang="bn-IN" baseline="0" dirty="0" smtClean="0"/>
                    </a:p>
                    <a:p>
                      <a:endParaRPr lang="bn-IN" baseline="0" dirty="0" smtClean="0"/>
                    </a:p>
                    <a:p>
                      <a:endParaRPr lang="bn-IN" baseline="0" dirty="0" smtClean="0"/>
                    </a:p>
                    <a:p>
                      <a:endParaRPr lang="bn-IN" baseline="0" dirty="0" smtClean="0"/>
                    </a:p>
                    <a:p>
                      <a:endParaRPr lang="bn-IN" baseline="0" dirty="0" smtClean="0"/>
                    </a:p>
                    <a:p>
                      <a:endParaRPr lang="en-US" sz="3200" b="1" baseline="0" dirty="0" smtClean="0"/>
                    </a:p>
                    <a:p>
                      <a:endParaRPr lang="en-US" sz="3200" b="1" baseline="0" dirty="0" smtClean="0"/>
                    </a:p>
                    <a:p>
                      <a:r>
                        <a:rPr lang="bn-IN" sz="3200" b="1" baseline="0" dirty="0" smtClean="0">
                          <a:solidFill>
                            <a:srgbClr val="FF0000"/>
                          </a:solidFill>
                        </a:rPr>
                        <a:t>১৯৭১সালে ২৫মার্চ মধ্যরাতে পাকিস্থানী  সৈন্যরা নিরীহ বাংগালিদের কে হত্যা করে যা ইতিহাসে ‘অপারেশন চার্জ লাইট’বা ‘কালরাত্রি ‘নামে পরিচিত।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19400" y="3200400"/>
          <a:ext cx="3048000" cy="1066800"/>
        </p:xfrm>
        <a:graphic>
          <a:graphicData uri="http://schemas.openxmlformats.org/presentationml/2006/ole">
            <p:oleObj spid="_x0000_s17410" name="Packager Shell Object" showAsIcon="1" r:id="rId4" imgW="1596240" imgH="440280" progId="Package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67000" y="1752600"/>
            <a:ext cx="3494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এসো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ভিডিওটি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দেখি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2514600"/>
            <a:ext cx="1363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</a:rPr>
              <a:t>ক্লিক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share.png"/>
          <p:cNvPicPr>
            <a:picLocks noChangeAspect="1"/>
          </p:cNvPicPr>
          <p:nvPr/>
        </p:nvPicPr>
        <p:blipFill>
          <a:blip r:embed="rId2"/>
          <a:srcRect b="16180"/>
          <a:stretch>
            <a:fillRect/>
          </a:stretch>
        </p:blipFill>
        <p:spPr>
          <a:xfrm>
            <a:off x="228600" y="685800"/>
            <a:ext cx="8686800" cy="3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38100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chemeClr val="tx2">
                    <a:lumMod val="75000"/>
                  </a:schemeClr>
                </a:solidFill>
              </a:rPr>
              <a:t>১৯৭১সালে১০ই এপ্রিল মুজিব নগর সরকার  গঠিত হয় ১৭ই এপ্রিল শপথ গ্রহণ</a:t>
            </a:r>
          </a:p>
          <a:p>
            <a:r>
              <a:rPr lang="bn-IN" sz="2000" b="1" dirty="0" smtClean="0">
                <a:solidFill>
                  <a:schemeClr val="tx2">
                    <a:lumMod val="75000"/>
                  </a:schemeClr>
                </a:solidFill>
              </a:rPr>
              <a:t>বঙ্গবনধু  শেখ মুজিবুর রহমান সাহেবকে রাষ্ট্রপতি করা হয়। এতে যুদ্ধের গতি</a:t>
            </a:r>
          </a:p>
          <a:p>
            <a:r>
              <a:rPr lang="bn-IN" sz="2000" b="1" dirty="0" smtClean="0">
                <a:solidFill>
                  <a:schemeClr val="tx2">
                    <a:lumMod val="75000"/>
                  </a:schemeClr>
                </a:solidFill>
              </a:rPr>
              <a:t>বৃদ্ধি পায়।  </a:t>
            </a:r>
          </a:p>
          <a:p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181600"/>
            <a:ext cx="81534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/>
              <a:t>মেহেরপু্র জেলা আম বাগানে প্রথম সরকার গঠিত হয় যা </a:t>
            </a:r>
            <a:r>
              <a:rPr lang="bn-IN" sz="3200" dirty="0" smtClean="0">
                <a:solidFill>
                  <a:srgbClr val="002060"/>
                </a:solidFill>
              </a:rPr>
              <a:t>‘</a:t>
            </a:r>
            <a:r>
              <a:rPr lang="bn-IN" sz="3600" dirty="0" smtClean="0">
                <a:solidFill>
                  <a:srgbClr val="002060"/>
                </a:solidFill>
              </a:rPr>
              <a:t>মুজিবনগর সরকার</a:t>
            </a:r>
            <a:r>
              <a:rPr lang="bn-IN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</a:t>
            </a:r>
            <a:r>
              <a:rPr lang="bn-IN" sz="2800" dirty="0" smtClean="0"/>
              <a:t>নামে পরিচিত।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52400"/>
            <a:ext cx="609333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ছবি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দেখে</a:t>
            </a:r>
            <a:r>
              <a:rPr lang="en-US" sz="2800" b="1" dirty="0" smtClean="0">
                <a:solidFill>
                  <a:srgbClr val="7030A0"/>
                </a:solidFill>
              </a:rPr>
              <a:t> ব</a:t>
            </a:r>
            <a:r>
              <a:rPr lang="bn-IN" sz="2800" b="1" dirty="0" smtClean="0">
                <a:solidFill>
                  <a:srgbClr val="7030A0"/>
                </a:solidFill>
              </a:rPr>
              <a:t>ল </a:t>
            </a:r>
            <a:r>
              <a:rPr lang="en-US" sz="2800" b="1" dirty="0" smtClean="0">
                <a:solidFill>
                  <a:srgbClr val="7030A0"/>
                </a:solidFill>
              </a:rPr>
              <a:t>ও </a:t>
            </a:r>
            <a:r>
              <a:rPr lang="bn-IN" sz="2800" b="1" dirty="0" smtClean="0">
                <a:solidFill>
                  <a:srgbClr val="7030A0"/>
                </a:solidFill>
              </a:rPr>
              <a:t>বিষয়টি </a:t>
            </a:r>
            <a:r>
              <a:rPr lang="en-US" sz="2800" b="1" dirty="0" err="1" smtClean="0">
                <a:solidFill>
                  <a:srgbClr val="7030A0"/>
                </a:solidFill>
              </a:rPr>
              <a:t>খাতায়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লিখ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5400" b="1" dirty="0" smtClean="0"/>
              <a:t>দলীয় কাজ </a:t>
            </a:r>
            <a:endParaRPr lang="en-US" sz="5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2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/>
              </a:tblGrid>
              <a:tr h="5029200">
                <a:tc>
                  <a:txBody>
                    <a:bodyPr/>
                    <a:lstStyle/>
                    <a:p>
                      <a:r>
                        <a:rPr lang="bn-IN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১নং</a:t>
                      </a:r>
                      <a:r>
                        <a:rPr lang="bn-IN" sz="28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দলের কাজ –</a:t>
                      </a:r>
                    </a:p>
                    <a:p>
                      <a:r>
                        <a:rPr lang="bn-IN" sz="28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পাকিস্থানী শাসকগণ এ বাংলায়  কি কি নির্যাতন করত তারএকটি তৈরি তালিকা কর।</a:t>
                      </a:r>
                    </a:p>
                    <a:p>
                      <a:r>
                        <a:rPr lang="bn-IN" sz="28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২নং দলের কাজ;- </a:t>
                      </a:r>
                    </a:p>
                    <a:p>
                      <a:r>
                        <a:rPr lang="bn-IN" sz="28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এ বাংলায় কি কি আন্দোলন হয় তার  একটি তালিকা তৈরি কর। </a:t>
                      </a:r>
                      <a:endParaRPr lang="en-US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.jpg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8839200" cy="510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bn-IN" sz="5400" b="1" dirty="0" smtClean="0">
                <a:solidFill>
                  <a:srgbClr val="0070C0"/>
                </a:solidFill>
              </a:rPr>
              <a:t>২৬ মার্চ কি? </a:t>
            </a:r>
            <a:endParaRPr lang="en-US" sz="5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/>
              </a:tblGrid>
              <a:tr h="4876800">
                <a:tc>
                  <a:txBody>
                    <a:bodyPr/>
                    <a:lstStyle/>
                    <a:p>
                      <a:endParaRPr lang="en-US" sz="4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4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4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4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3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3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3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bn-IN" sz="3200" b="1" dirty="0" smtClean="0">
                          <a:solidFill>
                            <a:srgbClr val="FF0000"/>
                          </a:solidFill>
                        </a:rPr>
                        <a:t>১৯৭১সালে২৬মার্চ</a:t>
                      </a:r>
                      <a:r>
                        <a:rPr lang="bn-IN" sz="32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bn-IN" sz="3200" b="1" dirty="0" smtClean="0">
                          <a:solidFill>
                            <a:srgbClr val="FF0000"/>
                          </a:solidFill>
                        </a:rPr>
                        <a:t> শেখ</a:t>
                      </a:r>
                      <a:r>
                        <a:rPr lang="bn-IN" sz="3200" b="1" baseline="0" dirty="0" smtClean="0">
                          <a:solidFill>
                            <a:srgbClr val="FF0000"/>
                          </a:solidFill>
                        </a:rPr>
                        <a:t> মুজিবুর রহমানের আহবানে মুক্তি যুদ্ধে ঝাঁপিয়ে পড়ে।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6000" b="1" dirty="0" smtClean="0"/>
              <a:t>মুল্যায়ন </a:t>
            </a:r>
            <a:endParaRPr lang="en-US" sz="6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9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/>
              </a:tblGrid>
              <a:tr h="4495800"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প্রশ্নঃ১।</a:t>
                      </a:r>
                      <a:r>
                        <a:rPr lang="bn-IN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মুক্তিযুদ্ধ কত সালে হয়? </a:t>
                      </a:r>
                    </a:p>
                    <a:p>
                      <a:r>
                        <a:rPr lang="bn-IN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প্রশ্নঃ ২। মাতৃভাষা অর্থ কি? </a:t>
                      </a:r>
                      <a:endParaRPr lang="bn-IN" sz="2400" b="1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r>
                        <a:rPr lang="bn-IN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প্রশ্নঃ৩।  ১৯৬৯সালে কি হয়? </a:t>
                      </a:r>
                      <a:endParaRPr lang="bn-IN" sz="2400" b="1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r>
                        <a:rPr lang="bn-IN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প্রশ্নঃ৪।</a:t>
                      </a:r>
                      <a:r>
                        <a:rPr lang="bn-IN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১৯৬৬সালে কোন আন্দোলন হয় ? </a:t>
                      </a:r>
                    </a:p>
                    <a:p>
                      <a:r>
                        <a:rPr lang="bn-IN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প্রশ্নঃ ৫।অপারেশন সার্চ লাইট কী? </a:t>
                      </a:r>
                    </a:p>
                    <a:p>
                      <a:endParaRPr lang="bn-IN" sz="2400" b="1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_20200112_1137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676400"/>
            <a:ext cx="3962400" cy="495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bn-IN" sz="7200" b="1" dirty="0" smtClean="0">
                <a:solidFill>
                  <a:srgbClr val="002060"/>
                </a:solidFill>
              </a:rPr>
              <a:t>প</a:t>
            </a:r>
            <a:r>
              <a:rPr lang="bn-IN" sz="7200" b="1" dirty="0" smtClean="0">
                <a:solidFill>
                  <a:srgbClr val="FF0000"/>
                </a:solidFill>
              </a:rPr>
              <a:t>     রি      </a:t>
            </a:r>
            <a:r>
              <a:rPr lang="bn-IN" sz="7200" b="1" dirty="0" smtClean="0">
                <a:solidFill>
                  <a:srgbClr val="002060"/>
                </a:solidFill>
              </a:rPr>
              <a:t>চি</a:t>
            </a:r>
            <a:r>
              <a:rPr lang="bn-IN" sz="7200" b="1" dirty="0" smtClean="0">
                <a:solidFill>
                  <a:srgbClr val="FF0000"/>
                </a:solidFill>
              </a:rPr>
              <a:t>     তি </a:t>
            </a:r>
            <a:endParaRPr lang="en-US" sz="72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6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4953000">
                <a:tc>
                  <a:txBody>
                    <a:bodyPr/>
                    <a:lstStyle/>
                    <a:p>
                      <a:endParaRPr lang="bn-IN" sz="2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bn-IN" sz="2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bn-IN" sz="2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bn-IN" sz="2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bn-IN" sz="2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bn-IN" sz="2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bn-IN" sz="2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bn-IN" sz="2800" b="1" dirty="0" smtClean="0">
                          <a:solidFill>
                            <a:srgbClr val="002060"/>
                          </a:solidFill>
                        </a:rPr>
                        <a:t>মোঃরুহুল</a:t>
                      </a:r>
                      <a:r>
                        <a:rPr lang="bn-IN" sz="2800" b="1" baseline="0" dirty="0" smtClean="0">
                          <a:solidFill>
                            <a:srgbClr val="002060"/>
                          </a:solidFill>
                        </a:rPr>
                        <a:t> আমিন খান </a:t>
                      </a:r>
                    </a:p>
                    <a:p>
                      <a:r>
                        <a:rPr lang="bn-IN" sz="2400" b="1" baseline="0" dirty="0" smtClean="0">
                          <a:solidFill>
                            <a:srgbClr val="C00000"/>
                          </a:solidFill>
                        </a:rPr>
                        <a:t>পদবিঃ সহকারি সুপার </a:t>
                      </a:r>
                    </a:p>
                    <a:p>
                      <a:r>
                        <a:rPr lang="bn-IN" sz="2400" b="1" baseline="0" dirty="0" smtClean="0"/>
                        <a:t>বালালী বাঘমারা খন্দকার আব্দুর রাজ্জাক দাখিল মাদ্রাসা,মদন- নেত্রকোণা। 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bn-IN" sz="2800" b="1" dirty="0" smtClean="0">
                          <a:solidFill>
                            <a:srgbClr val="FF0000"/>
                          </a:solidFill>
                        </a:rPr>
                        <a:t>শ্রেনিঃএবতেদায়ী </a:t>
                      </a:r>
                      <a:r>
                        <a:rPr lang="bn-IN" sz="2800" b="1" baseline="0" dirty="0" smtClean="0">
                          <a:solidFill>
                            <a:srgbClr val="FF0000"/>
                          </a:solidFill>
                        </a:rPr>
                        <a:t>৫ম</a:t>
                      </a:r>
                      <a:endParaRPr lang="bn-IN" sz="24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bn-IN" sz="3200" b="1" baseline="0" dirty="0" smtClean="0">
                          <a:solidFill>
                            <a:srgbClr val="002060"/>
                          </a:solidFill>
                        </a:rPr>
                        <a:t>বিষয়ঃবাংলাদেশ ও      বিশ্বপরিচয় </a:t>
                      </a:r>
                      <a:endParaRPr lang="bn-IN" sz="2800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bn-IN" sz="3200" b="1" baseline="0" dirty="0" smtClean="0">
                          <a:solidFill>
                            <a:srgbClr val="FF0000"/>
                          </a:solidFill>
                        </a:rPr>
                        <a:t>অধ্যায়ঃ১ </a:t>
                      </a:r>
                    </a:p>
                    <a:p>
                      <a:r>
                        <a:rPr lang="bn-IN" sz="3200" b="1" baseline="0" dirty="0" smtClean="0">
                          <a:solidFill>
                            <a:srgbClr val="002060"/>
                          </a:solidFill>
                        </a:rPr>
                        <a:t>আমাদের মুক্তিযুদ্ধ </a:t>
                      </a:r>
                    </a:p>
                    <a:p>
                      <a:r>
                        <a:rPr lang="bn-IN" sz="2800" b="1" baseline="0" dirty="0" smtClean="0">
                          <a:solidFill>
                            <a:srgbClr val="FF0000"/>
                          </a:solidFill>
                        </a:rPr>
                        <a:t>তারিখঃ ১২/১০/২০২১ই </a:t>
                      </a:r>
                    </a:p>
                    <a:p>
                      <a:r>
                        <a:rPr lang="bn-IN" sz="2800" b="1" baseline="0" dirty="0" smtClean="0">
                          <a:solidFill>
                            <a:srgbClr val="002060"/>
                          </a:solidFill>
                        </a:rPr>
                        <a:t>সময়ঃ৪০মিনিট </a:t>
                      </a:r>
                    </a:p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141488520_1108432829605591_920146501026363974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76400"/>
            <a:ext cx="3962400" cy="2981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5400" b="1" dirty="0" smtClean="0">
                <a:solidFill>
                  <a:schemeClr val="accent6">
                    <a:lumMod val="50000"/>
                  </a:schemeClr>
                </a:solidFill>
              </a:rPr>
              <a:t>বাড়ির কাজ </a:t>
            </a:r>
            <a:endParaRPr lang="en-US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2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/>
              </a:tblGrid>
              <a:tr h="5029200"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১৯৪৭সাল থেকে</a:t>
                      </a:r>
                      <a:r>
                        <a:rPr lang="bn-IN" sz="24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১৯৭১ সাল পর্যন্ত পাকিস্থান শাসনামলের একটা ঘটনা পঞ্জি সালসহ তৈরি করে নিয়ে আসবে - </a:t>
                      </a:r>
                      <a:endParaRPr 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533400" y="4038600"/>
            <a:ext cx="800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 rot="16200000">
            <a:off x="537972" y="3653028"/>
            <a:ext cx="47548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6200000">
            <a:off x="1985772" y="3653028"/>
            <a:ext cx="475488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6200000">
            <a:off x="3585972" y="3653028"/>
            <a:ext cx="4754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5148072" y="3614928"/>
            <a:ext cx="399288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>
            <a:off x="6405372" y="3576828"/>
            <a:ext cx="475488" cy="484632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6200000">
            <a:off x="7624572" y="3576828"/>
            <a:ext cx="475488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.PNGf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915400" cy="655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IN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আজকের পাঠ এখানেই শেষ সকলকেই ধন্যবাদ 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6600" b="1" dirty="0" smtClean="0">
                <a:solidFill>
                  <a:schemeClr val="accent6">
                    <a:lumMod val="75000"/>
                  </a:schemeClr>
                </a:solidFill>
              </a:rPr>
              <a:t>পাঠ সূচনা </a:t>
            </a:r>
            <a:endParaRPr 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Enolez World\Pictures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6770"/>
          <a:stretch>
            <a:fillRect/>
          </a:stretch>
        </p:blipFill>
        <p:spPr bwMode="auto">
          <a:xfrm>
            <a:off x="533400" y="1295400"/>
            <a:ext cx="80772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000" b="1" dirty="0" smtClean="0">
                <a:solidFill>
                  <a:srgbClr val="002060"/>
                </a:solidFill>
              </a:rPr>
              <a:t>পাঠ ঘোষনা </a:t>
            </a:r>
            <a:endParaRPr lang="en-US" sz="6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89760"/>
          <a:ext cx="8229600" cy="435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/>
              </a:tblGrid>
              <a:tr h="3581400">
                <a:tc>
                  <a:txBody>
                    <a:bodyPr/>
                    <a:lstStyle/>
                    <a:p>
                      <a:endParaRPr lang="bn-IN" sz="4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bn-IN" sz="4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bn-IN" sz="4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bn-IN" sz="4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bn-IN" sz="4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bn-IN" sz="4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bn-IN" sz="4000" b="1" dirty="0" smtClean="0">
                          <a:solidFill>
                            <a:srgbClr val="C00000"/>
                          </a:solidFill>
                        </a:rPr>
                        <a:t>আজকের পাঠ</a:t>
                      </a:r>
                      <a:r>
                        <a:rPr lang="bn-IN" sz="4000" b="1" baseline="0" dirty="0" smtClean="0">
                          <a:solidFill>
                            <a:srgbClr val="C00000"/>
                          </a:solidFill>
                        </a:rPr>
                        <a:t> আমাদের মুক্তি যুদ্ধ </a:t>
                      </a:r>
                      <a:endParaRPr lang="en-US" sz="4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810000" y="3962400"/>
          <a:ext cx="1597025" cy="439737"/>
        </p:xfrm>
        <a:graphic>
          <a:graphicData uri="http://schemas.openxmlformats.org/presentationml/2006/ole">
            <p:oleObj spid="_x0000_s1027" name="Packager Shell Object" showAsIcon="1" r:id="rId3" imgW="1596240" imgH="440280" progId="Package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29000" y="3810000"/>
            <a:ext cx="2690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ভি ডি ও দেখি </a:t>
            </a:r>
            <a:endParaRPr lang="en-US" sz="3200" b="1" dirty="0"/>
          </a:p>
        </p:txBody>
      </p:sp>
      <p:sp>
        <p:nvSpPr>
          <p:cNvPr id="7" name="Down Arrow 6"/>
          <p:cNvSpPr/>
          <p:nvPr/>
        </p:nvSpPr>
        <p:spPr>
          <a:xfrm>
            <a:off x="4419600" y="32004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</a:rPr>
              <a:t>শি     </a:t>
            </a:r>
            <a:r>
              <a:rPr lang="bn-IN" sz="5400" b="1" dirty="0" smtClean="0">
                <a:solidFill>
                  <a:srgbClr val="002060"/>
                </a:solidFill>
              </a:rPr>
              <a:t>খ </a:t>
            </a:r>
            <a:r>
              <a:rPr lang="bn-IN" sz="5400" b="1" dirty="0" smtClean="0">
                <a:solidFill>
                  <a:srgbClr val="FF0000"/>
                </a:solidFill>
              </a:rPr>
              <a:t>   ন     </a:t>
            </a:r>
            <a:r>
              <a:rPr lang="bn-IN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ফ </a:t>
            </a:r>
            <a:r>
              <a:rPr lang="bn-IN" sz="5400" b="1" dirty="0" smtClean="0">
                <a:solidFill>
                  <a:srgbClr val="FF0000"/>
                </a:solidFill>
              </a:rPr>
              <a:t>   ল</a:t>
            </a:r>
            <a:endParaRPr lang="en-US" sz="5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6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/>
              </a:tblGrid>
              <a:tr h="472440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bn-IN" sz="3200" b="1" dirty="0" smtClean="0">
                          <a:solidFill>
                            <a:srgbClr val="C00000"/>
                          </a:solidFill>
                        </a:rPr>
                        <a:t>এ পাঠে</a:t>
                      </a:r>
                      <a:r>
                        <a:rPr lang="bn-IN" sz="3200" b="1" baseline="0" dirty="0" smtClean="0">
                          <a:solidFill>
                            <a:srgbClr val="C00000"/>
                          </a:solidFill>
                        </a:rPr>
                        <a:t> শিক্ষার্থীরা *  *  *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bn-IN" sz="3200" b="1" baseline="0" dirty="0" smtClean="0">
                          <a:solidFill>
                            <a:srgbClr val="002060"/>
                          </a:solidFill>
                        </a:rPr>
                        <a:t>পশ্চিম পাকিস্থানি শাসকদের অত্যাচারের বিরুদ্ধে প্রতিবাদে আমাদের মুক্তিযুদ্ধ হয় তা বলতে পারবে;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bn-IN" sz="3200" b="1" baseline="0" dirty="0" smtClean="0">
                          <a:solidFill>
                            <a:srgbClr val="C00000"/>
                          </a:solidFill>
                        </a:rPr>
                        <a:t>১৯৭১ সালে২৫মার্চ জঘন্যগণ হত্যার প্রতিবাদে বাঙ্গালীরা মুক্তিযুদ্ধে ঝাঁপিয়ে পড়ে তা ব্যাখ্যা করতে পারবে;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bn-IN" sz="3200" b="1" baseline="0" dirty="0" smtClean="0">
                          <a:solidFill>
                            <a:srgbClr val="C00000"/>
                          </a:solidFill>
                        </a:rPr>
                        <a:t>  </a:t>
                      </a:r>
                      <a:r>
                        <a:rPr lang="bn-IN" sz="32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বঙ্গবন্ধু শেখ মুজিবুর রহমান সাহেবের ডাকে সাড়া বাংলার জনগণের যুদ্ধে স্বাধীনতা  অর্জিত হয় তা বলতে পারবে। 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আমাদের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মুক্তি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যুদ্ধের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সূচনা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2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/>
              </a:tblGrid>
              <a:tr h="5029200">
                <a:tc>
                  <a:txBody>
                    <a:bodyPr/>
                    <a:lstStyle/>
                    <a:p>
                      <a:r>
                        <a:rPr lang="bn-IN" sz="2000" b="1" dirty="0" smtClean="0">
                          <a:solidFill>
                            <a:srgbClr val="002060"/>
                          </a:solidFill>
                        </a:rPr>
                        <a:t>১৯৭১সালে মুক্তি যুদ্ধের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মা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ধ্যমে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পেলাম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প্রিয়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বাংলাদেশ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। ১৯৪৭ব্রিটিশরা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যাওয়ার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পর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ভারত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ও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পাকিস্থান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২টি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রাষ্ট্রের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জন্ম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হয়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।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পূর্ব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ও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পশ্চিম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পাকিস্থান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নিয়ে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 </a:t>
                      </a:r>
                      <a:r>
                        <a:rPr lang="en-US" sz="2000" b="1" u="none" baseline="0" dirty="0" err="1" smtClean="0">
                          <a:solidFill>
                            <a:srgbClr val="FF0000"/>
                          </a:solidFill>
                        </a:rPr>
                        <a:t>পাকিস্থান</a:t>
                      </a:r>
                      <a:r>
                        <a:rPr lang="en-US" sz="2000" b="1" u="none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।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আমরা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ছিলাম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পূর্ব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পাকিস্থান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বাংগালি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 (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বাংলাদেশের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)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অধিবাসি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।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পাকিস্থানি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শাসকগণ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বাংলাদেশের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জনগনের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ওপর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অত্যাচার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ও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নিপীড়ন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করলে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সাথে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সাথে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বাংগালিরাও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প্রতিবাদ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ও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আন্দোলন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শুরু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করে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। 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১। </a:t>
                      </a:r>
                      <a:r>
                        <a:rPr lang="en-US" sz="2000" b="1" u="sng" baseline="0" dirty="0" smtClean="0">
                          <a:solidFill>
                            <a:srgbClr val="002060"/>
                          </a:solidFill>
                        </a:rPr>
                        <a:t>১৯৫২ </a:t>
                      </a:r>
                      <a:r>
                        <a:rPr lang="en-US" sz="2000" b="1" u="sng" baseline="0" dirty="0" err="1" smtClean="0">
                          <a:solidFill>
                            <a:srgbClr val="002060"/>
                          </a:solidFill>
                        </a:rPr>
                        <a:t>সালের</a:t>
                      </a:r>
                      <a:r>
                        <a:rPr lang="en-US" sz="2000" b="1" u="sng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u="sng" baseline="0" dirty="0" err="1" smtClean="0">
                          <a:solidFill>
                            <a:srgbClr val="002060"/>
                          </a:solidFill>
                        </a:rPr>
                        <a:t>ভাষা</a:t>
                      </a:r>
                      <a:r>
                        <a:rPr lang="en-US" sz="2000" b="1" u="sng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u="sng" baseline="0" dirty="0" err="1" smtClean="0">
                          <a:solidFill>
                            <a:srgbClr val="002060"/>
                          </a:solidFill>
                        </a:rPr>
                        <a:t>আন্দোলন</a:t>
                      </a:r>
                      <a:r>
                        <a:rPr lang="en-US" sz="2000" b="1" u="sng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bn-IN" sz="2000" b="1" u="sng" baseline="0" dirty="0" smtClean="0">
                          <a:solidFill>
                            <a:srgbClr val="002060"/>
                          </a:solidFill>
                        </a:rPr>
                        <a:t>; </a:t>
                      </a:r>
                      <a:endParaRPr lang="en-US" sz="2000" b="1" u="sng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২।</a:t>
                      </a:r>
                      <a:r>
                        <a:rPr lang="en-US" sz="2000" b="1" u="sng" baseline="0" dirty="0" smtClean="0">
                          <a:solidFill>
                            <a:srgbClr val="002060"/>
                          </a:solidFill>
                        </a:rPr>
                        <a:t>১৯৬৬সালের ৬দফা </a:t>
                      </a:r>
                      <a:r>
                        <a:rPr lang="en-US" sz="2000" b="1" u="sng" baseline="0" dirty="0" err="1" smtClean="0">
                          <a:solidFill>
                            <a:srgbClr val="002060"/>
                          </a:solidFill>
                        </a:rPr>
                        <a:t>আন্দোলন</a:t>
                      </a:r>
                      <a:r>
                        <a:rPr lang="bn-IN" sz="2000" b="1" u="sng" baseline="0" dirty="0" smtClean="0">
                          <a:solidFill>
                            <a:srgbClr val="002060"/>
                          </a:solidFill>
                        </a:rPr>
                        <a:t>; </a:t>
                      </a:r>
                      <a:endParaRPr lang="en-US" sz="2000" b="1" u="sng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৩।</a:t>
                      </a:r>
                      <a:r>
                        <a:rPr lang="en-US" sz="2000" b="1" u="sng" baseline="0" dirty="0" smtClean="0">
                          <a:solidFill>
                            <a:srgbClr val="002060"/>
                          </a:solidFill>
                        </a:rPr>
                        <a:t>১৯৬৯সালের </a:t>
                      </a:r>
                      <a:r>
                        <a:rPr lang="en-US" sz="2000" b="1" u="sng" baseline="0" dirty="0" err="1" smtClean="0">
                          <a:solidFill>
                            <a:srgbClr val="002060"/>
                          </a:solidFill>
                        </a:rPr>
                        <a:t>গণ</a:t>
                      </a:r>
                      <a:r>
                        <a:rPr lang="en-US" sz="2000" b="1" u="sng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u="sng" baseline="0" dirty="0" err="1" smtClean="0">
                          <a:solidFill>
                            <a:srgbClr val="002060"/>
                          </a:solidFill>
                        </a:rPr>
                        <a:t>অভ্যুত্থান</a:t>
                      </a:r>
                      <a:r>
                        <a:rPr lang="bn-IN" sz="2000" b="1" u="sng" baseline="0" dirty="0" smtClean="0">
                          <a:solidFill>
                            <a:srgbClr val="002060"/>
                          </a:solidFill>
                        </a:rPr>
                        <a:t>; </a:t>
                      </a:r>
                      <a:r>
                        <a:rPr lang="en-US" sz="2000" b="1" u="sng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৪। </a:t>
                      </a:r>
                      <a:r>
                        <a:rPr lang="en-US" sz="2000" b="1" u="sng" baseline="0" dirty="0" smtClean="0">
                          <a:solidFill>
                            <a:srgbClr val="002060"/>
                          </a:solidFill>
                        </a:rPr>
                        <a:t>১৯৭০সালের </a:t>
                      </a:r>
                      <a:r>
                        <a:rPr lang="en-US" sz="2000" b="1" u="sng" baseline="0" dirty="0" err="1" smtClean="0">
                          <a:solidFill>
                            <a:srgbClr val="002060"/>
                          </a:solidFill>
                        </a:rPr>
                        <a:t>নির্বাচনে</a:t>
                      </a:r>
                      <a:r>
                        <a:rPr lang="en-US" sz="2000" b="1" u="sng" baseline="0" dirty="0" smtClean="0">
                          <a:solidFill>
                            <a:srgbClr val="002060"/>
                          </a:solidFill>
                        </a:rPr>
                        <a:t>  </a:t>
                      </a:r>
                      <a:r>
                        <a:rPr lang="en-US" sz="2000" b="1" u="sng" baseline="0" dirty="0" err="1" smtClean="0">
                          <a:solidFill>
                            <a:srgbClr val="002060"/>
                          </a:solidFill>
                        </a:rPr>
                        <a:t>বঙ্গবন্ধুর</a:t>
                      </a:r>
                      <a:r>
                        <a:rPr lang="en-US" sz="2000" b="1" u="sng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u="sng" baseline="0" dirty="0" err="1" smtClean="0">
                          <a:solidFill>
                            <a:srgbClr val="002060"/>
                          </a:solidFill>
                        </a:rPr>
                        <a:t>বিজয়</a:t>
                      </a:r>
                      <a:r>
                        <a:rPr lang="bn-IN" sz="2000" b="1" u="sng" baseline="0" dirty="0" smtClean="0">
                          <a:solidFill>
                            <a:srgbClr val="002060"/>
                          </a:solidFill>
                        </a:rPr>
                        <a:t>; </a:t>
                      </a:r>
                      <a:endParaRPr lang="en-US" sz="2000" b="1" u="sng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৫। </a:t>
                      </a:r>
                      <a:r>
                        <a:rPr lang="en-US" sz="2000" b="1" u="sng" baseline="0" dirty="0" smtClean="0">
                          <a:solidFill>
                            <a:srgbClr val="002060"/>
                          </a:solidFill>
                        </a:rPr>
                        <a:t>১৯৭১সাল ২৫মার্চ </a:t>
                      </a:r>
                      <a:r>
                        <a:rPr lang="en-US" sz="2000" b="1" u="sng" baseline="0" dirty="0" err="1" smtClean="0">
                          <a:solidFill>
                            <a:srgbClr val="002060"/>
                          </a:solidFill>
                        </a:rPr>
                        <a:t>নারকীয়</a:t>
                      </a:r>
                      <a:r>
                        <a:rPr lang="en-US" sz="2000" b="1" u="sng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u="sng" baseline="0" dirty="0" err="1" smtClean="0">
                          <a:solidFill>
                            <a:srgbClr val="002060"/>
                          </a:solidFill>
                        </a:rPr>
                        <a:t>হত্যা</a:t>
                      </a:r>
                      <a:r>
                        <a:rPr lang="en-US" sz="2000" b="1" u="sng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bn-IN" sz="2000" b="1" u="sng" baseline="0" dirty="0" smtClean="0">
                          <a:solidFill>
                            <a:srgbClr val="002060"/>
                          </a:solidFill>
                        </a:rPr>
                        <a:t>; </a:t>
                      </a:r>
                      <a:endParaRPr lang="en-US" sz="2000" b="1" u="sng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৬।</a:t>
                      </a:r>
                      <a:r>
                        <a:rPr lang="en-US" sz="2000" b="1" u="sng" spc="3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১৯৭১সালের২৬মার্চ </a:t>
                      </a:r>
                      <a:r>
                        <a:rPr lang="en-US" sz="2000" b="1" u="sng" spc="300" baseline="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বঙ্গবন্ধুর</a:t>
                      </a:r>
                      <a:r>
                        <a:rPr lang="en-US" sz="2000" b="1" u="sng" spc="3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b="1" u="sng" spc="300" baseline="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স্বাধীনতার</a:t>
                      </a:r>
                      <a:r>
                        <a:rPr lang="en-US" sz="2000" b="1" u="sng" spc="3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b="1" u="sng" spc="300" baseline="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ঘোষণার</a:t>
                      </a:r>
                      <a:r>
                        <a:rPr lang="en-US" sz="2000" b="1" u="sng" spc="3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b="1" u="sng" spc="300" baseline="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মধ্যদিয়ে</a:t>
                      </a:r>
                      <a:r>
                        <a:rPr lang="en-US" sz="2000" b="1" u="sng" spc="3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b="1" u="sng" spc="300" baseline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মুক্তিযুদ্ধ</a:t>
                      </a:r>
                      <a:r>
                        <a:rPr lang="en-US" sz="2000" b="1" u="sng" spc="3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b="1" u="sng" spc="300" baseline="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শুরু</a:t>
                      </a:r>
                      <a:r>
                        <a:rPr lang="en-US" sz="2000" b="1" u="sng" spc="3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। </a:t>
                      </a:r>
                      <a:endParaRPr lang="en-US" b="1" u="sng" spc="3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IN" b="1" dirty="0" smtClean="0">
                <a:solidFill>
                  <a:srgbClr val="002060"/>
                </a:solidFill>
              </a:rPr>
              <a:t>কিসের প্রতিবাদে মিছিল? 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58200" cy="5577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8200"/>
              </a:tblGrid>
              <a:tr h="5257800">
                <a:tc>
                  <a:txBody>
                    <a:bodyPr/>
                    <a:lstStyle/>
                    <a:p>
                      <a:endParaRPr lang="bn-IN" sz="2400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bn-IN" sz="2400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bn-IN" sz="2400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bn-IN" sz="2400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bn-IN" sz="2400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bn-IN" sz="2400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bn-IN" sz="2400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bn-IN" sz="2400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bn-IN" sz="2400" b="1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bn-IN" sz="2400" b="1" dirty="0" smtClean="0">
                          <a:solidFill>
                            <a:srgbClr val="C00000"/>
                          </a:solidFill>
                        </a:rPr>
                        <a:t>প্রথমেই </a:t>
                      </a:r>
                      <a:r>
                        <a:rPr lang="bn-IN" sz="2400" b="1" dirty="0" smtClean="0">
                          <a:solidFill>
                            <a:srgbClr val="002060"/>
                          </a:solidFill>
                        </a:rPr>
                        <a:t>বাংলা</a:t>
                      </a:r>
                      <a:r>
                        <a:rPr lang="bn-IN" sz="2400" b="1" baseline="0" dirty="0" smtClean="0">
                          <a:solidFill>
                            <a:srgbClr val="002060"/>
                          </a:solidFill>
                        </a:rPr>
                        <a:t> ভাষার  </a:t>
                      </a:r>
                      <a:r>
                        <a:rPr lang="bn-IN" sz="2400" b="1" baseline="0" dirty="0" smtClean="0">
                          <a:solidFill>
                            <a:srgbClr val="C00000"/>
                          </a:solidFill>
                        </a:rPr>
                        <a:t>উপর আঘাত করে।  উর্দু ভাষা রাষ্ট্র  ভাষা করে । </a:t>
                      </a:r>
                      <a:r>
                        <a:rPr lang="bn-IN" sz="2400" b="1" dirty="0" smtClean="0">
                          <a:solidFill>
                            <a:srgbClr val="C00000"/>
                          </a:solidFill>
                        </a:rPr>
                        <a:t>উর্দু</a:t>
                      </a:r>
                      <a:r>
                        <a:rPr lang="bn-IN" sz="2400" b="1" baseline="0" dirty="0" smtClean="0">
                          <a:solidFill>
                            <a:srgbClr val="C00000"/>
                          </a:solidFill>
                        </a:rPr>
                        <a:t> ভাষার প্রতিবাদে মানিনা মানিনা  মানতে হবে আমাদের </a:t>
                      </a:r>
                      <a:r>
                        <a:rPr lang="bn-IN" sz="2400" b="1" baseline="0" dirty="0" smtClean="0">
                          <a:solidFill>
                            <a:srgbClr val="002060"/>
                          </a:solidFill>
                        </a:rPr>
                        <a:t>মার্তৃভাষা</a:t>
                      </a:r>
                      <a:r>
                        <a:rPr lang="bn-IN" sz="2400" b="1" baseline="0" dirty="0" smtClean="0">
                          <a:solidFill>
                            <a:srgbClr val="C00000"/>
                          </a:solidFill>
                        </a:rPr>
                        <a:t>  বাংলা চাই মানতে হবে মানতে হবে ।  এ প্রতিবাদের </a:t>
                      </a:r>
                      <a:r>
                        <a:rPr lang="bn-IN" sz="2400" b="1" baseline="0" dirty="0" smtClean="0">
                          <a:solidFill>
                            <a:srgbClr val="002060"/>
                          </a:solidFill>
                        </a:rPr>
                        <a:t>প্রধান নেতা শেখ মুজিবুর রহমান।</a:t>
                      </a:r>
                      <a:endParaRPr lang="en-US" sz="2400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১৯৫২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সালে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ভাষা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আন্দোলন</a:t>
                      </a:r>
                      <a:r>
                        <a:rPr lang="bn-IN" sz="2400" b="1" baseline="0" dirty="0" smtClean="0">
                          <a:solidFill>
                            <a:srgbClr val="FF0000"/>
                          </a:solidFill>
                        </a:rPr>
                        <a:t>এ 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bn-IN" sz="2400" b="1" baseline="0" dirty="0" smtClean="0">
                          <a:solidFill>
                            <a:srgbClr val="002060"/>
                          </a:solidFill>
                        </a:rPr>
                        <a:t>মায়ের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ভাষা</a:t>
                      </a:r>
                      <a:r>
                        <a:rPr lang="bn-IN" sz="2400" b="1" baseline="0" dirty="0" smtClean="0">
                          <a:solidFill>
                            <a:srgbClr val="002060"/>
                          </a:solidFill>
                        </a:rPr>
                        <a:t> বাংলা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পেলাম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। </a:t>
                      </a:r>
                    </a:p>
                    <a:p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  </a:t>
                      </a:r>
                      <a:r>
                        <a:rPr lang="bn-IN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asxc-750x563.jpg19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47800"/>
            <a:ext cx="3581400" cy="3429000"/>
          </a:xfrm>
          <a:prstGeom prst="rect">
            <a:avLst/>
          </a:prstGeom>
        </p:spPr>
      </p:pic>
      <p:pic>
        <p:nvPicPr>
          <p:cNvPr id="6" name="Picture 5" descr="Vasa-2-2002211405.jpg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447800"/>
            <a:ext cx="3333749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4800" b="1" dirty="0" smtClean="0">
                <a:solidFill>
                  <a:srgbClr val="002060"/>
                </a:solidFill>
              </a:rPr>
              <a:t>এগুলো </a:t>
            </a:r>
            <a:r>
              <a:rPr lang="en-US" sz="4800" b="1" dirty="0" err="1" smtClean="0">
                <a:solidFill>
                  <a:srgbClr val="002060"/>
                </a:solidFill>
              </a:rPr>
              <a:t>কাদের</a:t>
            </a:r>
            <a:r>
              <a:rPr lang="bn-IN" sz="4800" b="1" dirty="0" smtClean="0">
                <a:solidFill>
                  <a:srgbClr val="002060"/>
                </a:solidFill>
              </a:rPr>
              <a:t> ছবি</a:t>
            </a:r>
            <a:r>
              <a:rPr lang="bn-IN" dirty="0" smtClean="0"/>
              <a:t>?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0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/>
              </a:tblGrid>
              <a:tr h="480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2"/>
          <a:srcRect t="17857" b="21428"/>
          <a:stretch>
            <a:fillRect/>
          </a:stretch>
        </p:blipFill>
        <p:spPr>
          <a:xfrm>
            <a:off x="152400" y="1295400"/>
            <a:ext cx="8839200" cy="510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6396335"/>
            <a:ext cx="870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১৯৫২সালে  </a:t>
            </a:r>
            <a:r>
              <a:rPr lang="en-US" sz="2400" b="1" dirty="0" err="1" smtClean="0">
                <a:solidFill>
                  <a:srgbClr val="C00000"/>
                </a:solidFill>
              </a:rPr>
              <a:t>মার্তৃভাষার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জন্য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শহিদ</a:t>
            </a:r>
            <a:r>
              <a:rPr lang="en-US" sz="2400" b="1" dirty="0" smtClean="0">
                <a:solidFill>
                  <a:srgbClr val="C00000"/>
                </a:solidFill>
              </a:rPr>
              <a:t>  </a:t>
            </a:r>
            <a:r>
              <a:rPr lang="en-US" sz="2400" b="1" dirty="0" err="1" smtClean="0">
                <a:solidFill>
                  <a:srgbClr val="C00000"/>
                </a:solidFill>
              </a:rPr>
              <a:t>হন</a:t>
            </a:r>
            <a:r>
              <a:rPr lang="bn-IN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পাকিস্থানীদের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গুলিতে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n-qimg-61a27d75a6c8873efac8a27640b402b7.jpg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85800"/>
            <a:ext cx="8686800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486400"/>
            <a:ext cx="8760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000" b="1" u="sng" dirty="0" smtClean="0">
                <a:solidFill>
                  <a:srgbClr val="FF0000"/>
                </a:solidFill>
              </a:rPr>
              <a:t>‘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ইহা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শহিদ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মিনার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bn-IN" sz="2000" b="1" u="sng" dirty="0" smtClean="0">
                <a:solidFill>
                  <a:srgbClr val="FF0000"/>
                </a:solidFill>
              </a:rPr>
              <a:t>‘ </a:t>
            </a:r>
            <a:r>
              <a:rPr lang="en-US" sz="2000" b="1" dirty="0" smtClean="0"/>
              <a:t>১৯৫২ </a:t>
            </a:r>
            <a:r>
              <a:rPr lang="en-US" sz="2000" b="1" dirty="0" err="1" smtClean="0"/>
              <a:t>ভাষা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আন্দোলনের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শহিদ্গণের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স্মরণে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প্রতি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বছর</a:t>
            </a:r>
            <a:r>
              <a:rPr lang="en-US" sz="2000" b="1" dirty="0" smtClean="0"/>
              <a:t>  </a:t>
            </a:r>
            <a:endParaRPr lang="bn-IN" sz="2000" b="1" dirty="0" smtClean="0"/>
          </a:p>
          <a:p>
            <a:r>
              <a:rPr lang="en-US" sz="2000" b="1" dirty="0" smtClean="0"/>
              <a:t>২১</a:t>
            </a:r>
            <a:r>
              <a:rPr lang="bn-IN" sz="2000" b="1" dirty="0" smtClean="0"/>
              <a:t>শে </a:t>
            </a:r>
            <a:r>
              <a:rPr lang="en-US" sz="2000" b="1" dirty="0" err="1" smtClean="0"/>
              <a:t>ফেব্রুয়ারিতে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আমাদের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আন্তজাতিক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মার্তৃ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ভাষা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দিবস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পালিত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হয়</a:t>
            </a:r>
            <a:r>
              <a:rPr lang="en-US" sz="2000" b="1" dirty="0" smtClean="0"/>
              <a:t>  </a:t>
            </a:r>
            <a:r>
              <a:rPr lang="bn-IN" sz="2000" b="1" dirty="0" smtClean="0"/>
              <a:t>। 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28600"/>
            <a:ext cx="2034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000" b="1" dirty="0" smtClean="0">
                <a:solidFill>
                  <a:srgbClr val="002060"/>
                </a:solidFill>
              </a:rPr>
              <a:t>ছবিটি কিসের? 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674</Words>
  <Application>Microsoft Office PowerPoint</Application>
  <PresentationFormat>On-screen Show (4:3)</PresentationFormat>
  <Paragraphs>151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স্বা    গ     ত      ম </vt:lpstr>
      <vt:lpstr>প     রি      চি     তি </vt:lpstr>
      <vt:lpstr>পাঠ সূচনা </vt:lpstr>
      <vt:lpstr>পাঠ ঘোষনা </vt:lpstr>
      <vt:lpstr>শি     খ    ন     ফ    ল</vt:lpstr>
      <vt:lpstr>আমাদের মুক্তি যুদ্ধের সূচনা </vt:lpstr>
      <vt:lpstr>কিসের প্রতিবাদে মিছিল? </vt:lpstr>
      <vt:lpstr>এগুলো কাদের ছবি? </vt:lpstr>
      <vt:lpstr>Slide 9</vt:lpstr>
      <vt:lpstr>একক কাজ </vt:lpstr>
      <vt:lpstr>ছবিতে  তিনি কে?</vt:lpstr>
      <vt:lpstr>গণঅভ্যুত্থান কি? </vt:lpstr>
      <vt:lpstr>১৯৭০এর নির্বাচন কি? </vt:lpstr>
      <vt:lpstr>জোড়ায় কাজ </vt:lpstr>
      <vt:lpstr>অপারেশন চার্জ লাইট কি? </vt:lpstr>
      <vt:lpstr>Slide 16</vt:lpstr>
      <vt:lpstr>দলীয় কাজ </vt:lpstr>
      <vt:lpstr>২৬ মার্চ কি? </vt:lpstr>
      <vt:lpstr>মুল্যায়ন </vt:lpstr>
      <vt:lpstr>বাড়ির কাজ </vt:lpstr>
      <vt:lpstr>আজকের পাঠ এখানেই শেষ সকলকেই ধন্যবাদ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Enolez World</dc:creator>
  <cp:lastModifiedBy>Enolez World</cp:lastModifiedBy>
  <cp:revision>154</cp:revision>
  <dcterms:created xsi:type="dcterms:W3CDTF">2006-08-16T00:00:00Z</dcterms:created>
  <dcterms:modified xsi:type="dcterms:W3CDTF">2021-10-20T07:40:26Z</dcterms:modified>
</cp:coreProperties>
</file>