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302" r:id="rId2"/>
    <p:sldId id="269" r:id="rId3"/>
    <p:sldId id="270" r:id="rId4"/>
    <p:sldId id="262" r:id="rId5"/>
    <p:sldId id="273" r:id="rId6"/>
    <p:sldId id="275" r:id="rId7"/>
    <p:sldId id="271" r:id="rId8"/>
    <p:sldId id="258" r:id="rId9"/>
    <p:sldId id="259" r:id="rId10"/>
    <p:sldId id="294" r:id="rId11"/>
    <p:sldId id="297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301" r:id="rId21"/>
    <p:sldId id="292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594"/>
    <a:srgbClr val="35D61A"/>
    <a:srgbClr val="05CB0A"/>
    <a:srgbClr val="11DF38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73" autoAdjust="0"/>
    <p:restoredTop sz="94660"/>
  </p:normalViewPr>
  <p:slideViewPr>
    <p:cSldViewPr>
      <p:cViewPr>
        <p:scale>
          <a:sx n="66" d="100"/>
          <a:sy n="66" d="100"/>
        </p:scale>
        <p:origin x="-49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48E6A-BABD-4157-A184-AAE2E92DC586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753F0-C821-4BCC-A42C-A2CD293F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12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90FA2B-1A39-4F91-BB44-7F4CD172BD35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FD8AE5-271C-4AF3-A5AB-62784C3F9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28600"/>
            <a:ext cx="487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স্বা</a:t>
            </a:r>
            <a:r>
              <a:rPr lang="en-US" sz="6000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গ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</a:rPr>
              <a:t>ত</a:t>
            </a:r>
            <a:r>
              <a:rPr lang="en-US" sz="6000" dirty="0" smtClean="0"/>
              <a:t> </a:t>
            </a:r>
            <a:r>
              <a:rPr lang="en-US" sz="6000" b="1" dirty="0" smtClean="0">
                <a:solidFill>
                  <a:srgbClr val="DB1594"/>
                </a:solidFill>
              </a:rPr>
              <a:t>ম</a:t>
            </a:r>
            <a:endParaRPr lang="en-US" sz="6000" b="1" dirty="0">
              <a:solidFill>
                <a:srgbClr val="DB1594"/>
              </a:solidFill>
            </a:endParaRPr>
          </a:p>
        </p:txBody>
      </p:sp>
      <p:pic>
        <p:nvPicPr>
          <p:cNvPr id="1026" name="Picture 2" descr="C:\Users\USER\Desktop\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772400" cy="4978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986032">
            <a:off x="234882" y="2668434"/>
            <a:ext cx="8632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</a:rPr>
              <a:t>জলবায়ু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পরিবর্তনের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প্রভাব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limet ch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786" y="609600"/>
            <a:ext cx="843642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download cycl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533400"/>
            <a:ext cx="7623686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olkata Weather, Kolkata Rain: Watch: Heavy Rains Lash West Bengal,  Waterlogging In Parts Of Kolk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1"/>
            <a:ext cx="6800082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4676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২০৩০ সাল নাগাদ ১০০ কোটিরও বেশি মানুষ শিকার হবেন চরম দারিদ্র্যের: রাষ্ট্রপুঞ্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6019800" cy="2819400"/>
          </a:xfrm>
          <a:prstGeom prst="rect">
            <a:avLst/>
          </a:prstGeom>
          <a:noFill/>
        </p:spPr>
      </p:pic>
      <p:pic>
        <p:nvPicPr>
          <p:cNvPr id="37892" name="Picture 4" descr="http://shikshatotthow.com/2019/03/09/15521067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76600"/>
            <a:ext cx="640080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এক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নজরে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জলবায়ু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পরিবর্তনের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প্রভাব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5CB0A"/>
                </a:solidFill>
              </a:rPr>
              <a:t>১। </a:t>
            </a:r>
            <a:r>
              <a:rPr lang="en-US" b="1" dirty="0" err="1" smtClean="0">
                <a:solidFill>
                  <a:srgbClr val="05CB0A"/>
                </a:solidFill>
              </a:rPr>
              <a:t>ঝড়</a:t>
            </a:r>
            <a:r>
              <a:rPr lang="en-US" b="1" dirty="0" smtClean="0">
                <a:solidFill>
                  <a:srgbClr val="05CB0A"/>
                </a:solidFill>
              </a:rPr>
              <a:t> ও </a:t>
            </a:r>
            <a:r>
              <a:rPr lang="en-US" b="1" dirty="0" err="1" smtClean="0">
                <a:solidFill>
                  <a:srgbClr val="05CB0A"/>
                </a:solidFill>
              </a:rPr>
              <a:t>জলোচ্ছাস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২। </a:t>
            </a:r>
            <a:r>
              <a:rPr lang="en-US" b="1" dirty="0" err="1" smtClean="0">
                <a:solidFill>
                  <a:srgbClr val="05CB0A"/>
                </a:solidFill>
              </a:rPr>
              <a:t>লবনাক্ততা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৩। </a:t>
            </a:r>
            <a:r>
              <a:rPr lang="en-US" b="1" dirty="0" err="1" smtClean="0">
                <a:solidFill>
                  <a:srgbClr val="05CB0A"/>
                </a:solidFill>
              </a:rPr>
              <a:t>অতিবৃষ্টি</a:t>
            </a:r>
            <a:r>
              <a:rPr lang="en-US" b="1" dirty="0" smtClean="0">
                <a:solidFill>
                  <a:srgbClr val="05CB0A"/>
                </a:solidFill>
              </a:rPr>
              <a:t> ও </a:t>
            </a:r>
            <a:r>
              <a:rPr lang="en-US" b="1" dirty="0" err="1" smtClean="0">
                <a:solidFill>
                  <a:srgbClr val="05CB0A"/>
                </a:solidFill>
              </a:rPr>
              <a:t>জলাবদ্ধতা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৪। </a:t>
            </a:r>
            <a:r>
              <a:rPr lang="en-US" b="1" dirty="0" err="1" smtClean="0">
                <a:solidFill>
                  <a:srgbClr val="05CB0A"/>
                </a:solidFill>
              </a:rPr>
              <a:t>খরা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৫। </a:t>
            </a:r>
            <a:r>
              <a:rPr lang="en-US" b="1" dirty="0" err="1" smtClean="0">
                <a:solidFill>
                  <a:srgbClr val="05CB0A"/>
                </a:solidFill>
              </a:rPr>
              <a:t>কৃষিতে</a:t>
            </a:r>
            <a:r>
              <a:rPr lang="en-US" b="1" dirty="0" smtClean="0">
                <a:solidFill>
                  <a:srgbClr val="05CB0A"/>
                </a:solidFill>
              </a:rPr>
              <a:t> </a:t>
            </a:r>
            <a:r>
              <a:rPr lang="en-US" b="1" dirty="0" err="1" smtClean="0">
                <a:solidFill>
                  <a:srgbClr val="05CB0A"/>
                </a:solidFill>
              </a:rPr>
              <a:t>বিপর্যয়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৬। </a:t>
            </a:r>
            <a:r>
              <a:rPr lang="en-US" b="1" dirty="0" err="1" smtClean="0">
                <a:solidFill>
                  <a:srgbClr val="05CB0A"/>
                </a:solidFill>
              </a:rPr>
              <a:t>আবাসন</a:t>
            </a:r>
            <a:r>
              <a:rPr lang="en-US" b="1" dirty="0" smtClean="0">
                <a:solidFill>
                  <a:srgbClr val="05CB0A"/>
                </a:solidFill>
              </a:rPr>
              <a:t> </a:t>
            </a:r>
            <a:r>
              <a:rPr lang="en-US" b="1" dirty="0" err="1" smtClean="0">
                <a:solidFill>
                  <a:srgbClr val="05CB0A"/>
                </a:solidFill>
              </a:rPr>
              <a:t>সংকট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৭। </a:t>
            </a:r>
            <a:r>
              <a:rPr lang="en-US" b="1" dirty="0" err="1" smtClean="0">
                <a:solidFill>
                  <a:srgbClr val="05CB0A"/>
                </a:solidFill>
              </a:rPr>
              <a:t>দারিদ্র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৮। </a:t>
            </a:r>
            <a:r>
              <a:rPr lang="en-US" b="1" dirty="0" err="1" smtClean="0">
                <a:solidFill>
                  <a:srgbClr val="05CB0A"/>
                </a:solidFill>
              </a:rPr>
              <a:t>স্বাস্থ্যহীনতা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৯।নিরাপদ </a:t>
            </a:r>
            <a:r>
              <a:rPr lang="en-US" b="1" dirty="0" err="1" smtClean="0">
                <a:solidFill>
                  <a:srgbClr val="05CB0A"/>
                </a:solidFill>
              </a:rPr>
              <a:t>পানির</a:t>
            </a:r>
            <a:r>
              <a:rPr lang="en-US" b="1" dirty="0" smtClean="0">
                <a:solidFill>
                  <a:srgbClr val="05CB0A"/>
                </a:solidFill>
              </a:rPr>
              <a:t> </a:t>
            </a:r>
            <a:r>
              <a:rPr lang="en-US" b="1" dirty="0" err="1" smtClean="0">
                <a:solidFill>
                  <a:srgbClr val="05CB0A"/>
                </a:solidFill>
              </a:rPr>
              <a:t>সংকট</a:t>
            </a:r>
            <a:endParaRPr lang="en-US" b="1" dirty="0" smtClean="0">
              <a:solidFill>
                <a:srgbClr val="05CB0A"/>
              </a:solidFill>
            </a:endParaRPr>
          </a:p>
          <a:p>
            <a:r>
              <a:rPr lang="en-US" b="1" dirty="0" smtClean="0">
                <a:solidFill>
                  <a:srgbClr val="05CB0A"/>
                </a:solidFill>
              </a:rPr>
              <a:t>১০। </a:t>
            </a:r>
            <a:r>
              <a:rPr lang="en-US" b="1" dirty="0" err="1" smtClean="0">
                <a:solidFill>
                  <a:srgbClr val="05CB0A"/>
                </a:solidFill>
              </a:rPr>
              <a:t>মানবমৃত্যু</a:t>
            </a:r>
            <a:endParaRPr lang="en-US" b="1" dirty="0" smtClean="0">
              <a:solidFill>
                <a:srgbClr val="05CB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</a:rPr>
              <a:t>একক</a:t>
            </a:r>
            <a:r>
              <a:rPr lang="en-US" sz="6000" b="1" dirty="0" smtClean="0">
                <a:solidFill>
                  <a:srgbClr val="00B0F0"/>
                </a:solidFill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</a:rPr>
              <a:t>কাজ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</a:rPr>
              <a:t>বাংলাদেশে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বার্ষিক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গড়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বৃষ্টিপাত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কত</a:t>
            </a:r>
            <a:r>
              <a:rPr lang="en-US" sz="2400" b="1" dirty="0" smtClean="0">
                <a:solidFill>
                  <a:srgbClr val="FFFF00"/>
                </a:solidFill>
              </a:rPr>
              <a:t> ?</a:t>
            </a:r>
          </a:p>
          <a:p>
            <a:r>
              <a:rPr lang="en-US" sz="2400" b="1" dirty="0" smtClean="0"/>
              <a:t>ক) ১৮৩ </a:t>
            </a:r>
            <a:r>
              <a:rPr lang="en-US" sz="2400" b="1" dirty="0" err="1" smtClean="0"/>
              <a:t>সে.মি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খ) ১৯৩ </a:t>
            </a:r>
            <a:r>
              <a:rPr lang="en-US" sz="2400" b="1" dirty="0" err="1" smtClean="0"/>
              <a:t>সে.মি</a:t>
            </a:r>
            <a:endParaRPr lang="en-US" sz="2400" b="1" dirty="0" smtClean="0"/>
          </a:p>
          <a:p>
            <a:r>
              <a:rPr lang="en-US" sz="2400" b="1" dirty="0" smtClean="0"/>
              <a:t>গ) ২০৩ </a:t>
            </a:r>
            <a:r>
              <a:rPr lang="en-US" sz="2400" b="1" dirty="0" err="1" smtClean="0"/>
              <a:t>সে.মি</a:t>
            </a:r>
            <a:endParaRPr lang="en-US" sz="2400" b="1" dirty="0" smtClean="0"/>
          </a:p>
          <a:p>
            <a:r>
              <a:rPr lang="en-US" sz="2400" b="1" dirty="0" smtClean="0"/>
              <a:t>ঘ) ২১৩ </a:t>
            </a:r>
            <a:r>
              <a:rPr lang="en-US" sz="2400" b="1" dirty="0" err="1" smtClean="0"/>
              <a:t>সে.মি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</a:rPr>
              <a:t>নিচের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কোনটি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জলবায়ু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পরিবর্তনের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মনুষ্যসৃষ্ট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কারণ</a:t>
            </a:r>
            <a:r>
              <a:rPr lang="en-US" sz="2400" b="1" dirty="0" smtClean="0">
                <a:solidFill>
                  <a:srgbClr val="FFFF00"/>
                </a:solidFill>
              </a:rPr>
              <a:t> ?</a:t>
            </a:r>
          </a:p>
          <a:p>
            <a:r>
              <a:rPr lang="en-US" sz="2400" b="1" dirty="0" smtClean="0"/>
              <a:t>ক) </a:t>
            </a:r>
            <a:r>
              <a:rPr lang="en-US" sz="2400" b="1" dirty="0" err="1" smtClean="0"/>
              <a:t>অতিবৃষ্টি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বন্যা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খ)  </a:t>
            </a:r>
            <a:r>
              <a:rPr lang="en-US" sz="2400" b="1" dirty="0" err="1" smtClean="0"/>
              <a:t>অনাবৃষ্টি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খরা</a:t>
            </a:r>
            <a:endParaRPr lang="en-US" sz="2400" b="1" dirty="0" smtClean="0"/>
          </a:p>
          <a:p>
            <a:r>
              <a:rPr lang="en-US" sz="2400" b="1" dirty="0" smtClean="0"/>
              <a:t>গ) </a:t>
            </a:r>
            <a:r>
              <a:rPr lang="en-US" sz="2400" b="1" dirty="0" err="1" smtClean="0"/>
              <a:t>আগ্নেয়গিরির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লাভা</a:t>
            </a:r>
            <a:endParaRPr lang="en-US" sz="2400" b="1" dirty="0" smtClean="0"/>
          </a:p>
          <a:p>
            <a:r>
              <a:rPr lang="en-US" sz="2400" b="1" dirty="0" smtClean="0"/>
              <a:t>ঘ) </a:t>
            </a:r>
            <a:r>
              <a:rPr lang="en-US" sz="2400" b="1" dirty="0" err="1" smtClean="0"/>
              <a:t>বন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উজাড়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করা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দলীয়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solidFill>
                <a:srgbClr val="FFFF00"/>
              </a:solidFill>
            </a:endParaRPr>
          </a:p>
          <a:p>
            <a:endParaRPr lang="en-US" sz="4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জলবায়ু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পরিবর্তনের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প্রভাবসমুহ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লিখ</a:t>
            </a:r>
            <a:r>
              <a:rPr lang="en-US" sz="3600" b="1" dirty="0" smtClean="0">
                <a:solidFill>
                  <a:srgbClr val="FFFF00"/>
                </a:solidFill>
              </a:rPr>
              <a:t>।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মুল্যায়ন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CC00FF"/>
                </a:solidFill>
              </a:rPr>
              <a:t>১। </a:t>
            </a:r>
            <a:r>
              <a:rPr lang="en-US" sz="3600" b="1" dirty="0" err="1" smtClean="0">
                <a:solidFill>
                  <a:srgbClr val="CC00FF"/>
                </a:solidFill>
              </a:rPr>
              <a:t>জলবায়ু</a:t>
            </a:r>
            <a:r>
              <a:rPr lang="en-US" sz="3600" b="1" dirty="0" smtClean="0">
                <a:solidFill>
                  <a:srgbClr val="CC00FF"/>
                </a:solidFill>
              </a:rPr>
              <a:t> </a:t>
            </a:r>
            <a:r>
              <a:rPr lang="en-US" sz="3600" b="1" dirty="0" err="1" smtClean="0">
                <a:solidFill>
                  <a:srgbClr val="CC00FF"/>
                </a:solidFill>
              </a:rPr>
              <a:t>বলতে</a:t>
            </a:r>
            <a:r>
              <a:rPr lang="en-US" sz="3600" b="1" dirty="0" smtClean="0">
                <a:solidFill>
                  <a:srgbClr val="CC00FF"/>
                </a:solidFill>
              </a:rPr>
              <a:t> </a:t>
            </a:r>
            <a:r>
              <a:rPr lang="en-US" sz="3600" b="1" dirty="0" err="1" smtClean="0">
                <a:solidFill>
                  <a:srgbClr val="CC00FF"/>
                </a:solidFill>
              </a:rPr>
              <a:t>বুঝায়</a:t>
            </a:r>
            <a:r>
              <a:rPr lang="en-US" sz="3600" b="1" dirty="0" smtClean="0">
                <a:solidFill>
                  <a:srgbClr val="CC00FF"/>
                </a:solidFill>
              </a:rPr>
              <a:t>------------------।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ক ) </a:t>
            </a:r>
            <a:r>
              <a:rPr lang="en-US" sz="2800" b="1" dirty="0" err="1" smtClean="0">
                <a:solidFill>
                  <a:srgbClr val="00B0F0"/>
                </a:solidFill>
              </a:rPr>
              <a:t>স্বল্প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সময়ের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বায়ুমন্ডলিয়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অবস্থাকে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খ ) </a:t>
            </a:r>
            <a:r>
              <a:rPr lang="en-US" sz="2800" b="1" dirty="0" err="1" smtClean="0">
                <a:solidFill>
                  <a:srgbClr val="00B0F0"/>
                </a:solidFill>
              </a:rPr>
              <a:t>প্রতিদিনের</a:t>
            </a:r>
            <a:r>
              <a:rPr lang="en-US" sz="2800" b="1" dirty="0" smtClean="0">
                <a:solidFill>
                  <a:srgbClr val="00B0F0"/>
                </a:solidFill>
              </a:rPr>
              <a:t>  </a:t>
            </a:r>
            <a:r>
              <a:rPr lang="en-US" sz="2800" b="1" dirty="0" err="1" smtClean="0">
                <a:solidFill>
                  <a:srgbClr val="00B0F0"/>
                </a:solidFill>
              </a:rPr>
              <a:t>বায়ুমন্ডলিয়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অবস্থাকে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গ ) ৫ </a:t>
            </a:r>
            <a:r>
              <a:rPr lang="en-US" sz="2800" b="1" dirty="0" err="1" smtClean="0">
                <a:solidFill>
                  <a:srgbClr val="00B0F0"/>
                </a:solidFill>
              </a:rPr>
              <a:t>থেকে</a:t>
            </a:r>
            <a:r>
              <a:rPr lang="en-US" sz="2800" b="1" dirty="0" smtClean="0">
                <a:solidFill>
                  <a:srgbClr val="00B0F0"/>
                </a:solidFill>
              </a:rPr>
              <a:t> ৬ </a:t>
            </a:r>
            <a:r>
              <a:rPr lang="en-US" sz="2800" b="1" dirty="0" err="1" smtClean="0">
                <a:solidFill>
                  <a:srgbClr val="00B0F0"/>
                </a:solidFill>
              </a:rPr>
              <a:t>বছরের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আবহাওয়ার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গড়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অবস্থাকে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ঘ ) ২০ </a:t>
            </a:r>
            <a:r>
              <a:rPr lang="en-US" sz="2800" b="1" dirty="0" err="1" smtClean="0">
                <a:solidFill>
                  <a:srgbClr val="00B0F0"/>
                </a:solidFill>
              </a:rPr>
              <a:t>থেকে</a:t>
            </a:r>
            <a:r>
              <a:rPr lang="en-US" sz="2800" b="1" dirty="0" smtClean="0">
                <a:solidFill>
                  <a:srgbClr val="00B0F0"/>
                </a:solidFill>
              </a:rPr>
              <a:t> ৩০ </a:t>
            </a:r>
            <a:r>
              <a:rPr lang="en-US" sz="2800" b="1" dirty="0" err="1" smtClean="0">
                <a:solidFill>
                  <a:srgbClr val="00B0F0"/>
                </a:solidFill>
              </a:rPr>
              <a:t>বছরের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আবহাওয়ার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গড়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অবস্থাকে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800" b="1" smtClean="0">
              <a:solidFill>
                <a:srgbClr val="35D61A"/>
              </a:solidFill>
            </a:endParaRPr>
          </a:p>
          <a:p>
            <a:pPr>
              <a:buNone/>
            </a:pPr>
            <a:r>
              <a:rPr lang="en-US" sz="2800" b="1" smtClean="0">
                <a:solidFill>
                  <a:srgbClr val="35D61A"/>
                </a:solidFill>
              </a:rPr>
              <a:t>২</a:t>
            </a:r>
            <a:r>
              <a:rPr lang="en-US" sz="2800" b="1" dirty="0" smtClean="0">
                <a:solidFill>
                  <a:srgbClr val="35D61A"/>
                </a:solidFill>
              </a:rPr>
              <a:t>। </a:t>
            </a:r>
            <a:r>
              <a:rPr lang="en-US" sz="2800" b="1" dirty="0" err="1" smtClean="0">
                <a:solidFill>
                  <a:srgbClr val="35D61A"/>
                </a:solidFill>
              </a:rPr>
              <a:t>জলবায়ু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  <a:r>
              <a:rPr lang="en-US" sz="2800" b="1" dirty="0" err="1" smtClean="0">
                <a:solidFill>
                  <a:srgbClr val="35D61A"/>
                </a:solidFill>
              </a:rPr>
              <a:t>পরিবর্তনের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  <a:r>
              <a:rPr lang="en-US" sz="2800" b="1" dirty="0" err="1" smtClean="0">
                <a:solidFill>
                  <a:srgbClr val="35D61A"/>
                </a:solidFill>
              </a:rPr>
              <a:t>প্রভাবে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  <a:r>
              <a:rPr lang="en-US" sz="2800" b="1" dirty="0" err="1" smtClean="0">
                <a:solidFill>
                  <a:srgbClr val="35D61A"/>
                </a:solidFill>
              </a:rPr>
              <a:t>নিচের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  <a:r>
              <a:rPr lang="en-US" sz="2800" b="1" dirty="0" err="1" smtClean="0">
                <a:solidFill>
                  <a:srgbClr val="35D61A"/>
                </a:solidFill>
              </a:rPr>
              <a:t>কোনটি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35D61A"/>
                </a:solidFill>
              </a:rPr>
              <a:t>      </a:t>
            </a:r>
            <a:r>
              <a:rPr lang="en-US" sz="2800" b="1" dirty="0" err="1" smtClean="0">
                <a:solidFill>
                  <a:srgbClr val="35D61A"/>
                </a:solidFill>
              </a:rPr>
              <a:t>ঘটে</a:t>
            </a:r>
            <a:r>
              <a:rPr lang="en-US" sz="2800" b="1" dirty="0" smtClean="0">
                <a:solidFill>
                  <a:srgbClr val="35D61A"/>
                </a:solidFill>
              </a:rPr>
              <a:t> </a:t>
            </a:r>
            <a:r>
              <a:rPr lang="en-US" sz="2800" b="1" dirty="0" err="1" smtClean="0">
                <a:solidFill>
                  <a:srgbClr val="35D61A"/>
                </a:solidFill>
              </a:rPr>
              <a:t>থাকে</a:t>
            </a:r>
            <a:r>
              <a:rPr lang="en-US" sz="2800" b="1" dirty="0" smtClean="0">
                <a:solidFill>
                  <a:srgbClr val="35D61A"/>
                </a:solidFill>
              </a:rPr>
              <a:t> 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ক ) </a:t>
            </a:r>
            <a:r>
              <a:rPr lang="en-US" sz="2800" b="1" dirty="0" err="1" smtClean="0">
                <a:solidFill>
                  <a:srgbClr val="00B0F0"/>
                </a:solidFill>
              </a:rPr>
              <a:t>নাতিশিতোষ্ণ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আবহাওয়া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বিরাজ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করে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খ )  </a:t>
            </a:r>
            <a:r>
              <a:rPr lang="en-US" sz="2800" b="1" dirty="0" err="1" smtClean="0">
                <a:solidFill>
                  <a:srgbClr val="00B0F0"/>
                </a:solidFill>
              </a:rPr>
              <a:t>নিরক্ষরতার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হার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বেড়ে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যায়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গ )  </a:t>
            </a:r>
            <a:r>
              <a:rPr lang="en-US" sz="2800" b="1" dirty="0" err="1" smtClean="0">
                <a:solidFill>
                  <a:srgbClr val="00B0F0"/>
                </a:solidFill>
              </a:rPr>
              <a:t>নিরাপদ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পানির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সংকট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দেখা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দেয়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ঘ )  </a:t>
            </a:r>
            <a:r>
              <a:rPr lang="en-US" sz="2800" b="1" dirty="0" err="1" smtClean="0">
                <a:solidFill>
                  <a:srgbClr val="00B0F0"/>
                </a:solidFill>
              </a:rPr>
              <a:t>মানুষ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পূর্বের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তুলনায়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পরিশ্রমি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হয়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35D61A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35D61A"/>
              </a:solidFill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39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n-BD" sz="5400" b="1" dirty="0" smtClean="0"/>
              <a:t>বাড়ির কাজ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/>
              <a:t>জলবায়ু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পরিবর্তনজনিত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সমস্যা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মোকাবেলায়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সমাজকর্মির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ভূমিকা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আলোচনা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</a:t>
            </a:r>
            <a:r>
              <a:rPr lang="en-US" sz="4000" b="1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0162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সহায়ক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গ্রন্থাবলী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6002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ড.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আবদুর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রাজ্জাক</a:t>
            </a:r>
            <a:endParaRPr lang="en-US" sz="28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মাহফুজুর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8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দ্বাদশশ্রেণি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প্রফেসর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আতিকুর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295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7912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</a:rPr>
              <a:t>পাঠ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</a:rPr>
              <a:t>পরিচিতি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FFFF00"/>
                </a:solidFill>
              </a:rPr>
              <a:t>সমাজকর্ম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দ্বিতীয়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পত্র</a:t>
            </a:r>
            <a:r>
              <a:rPr lang="en-US" sz="6000" dirty="0" smtClean="0">
                <a:solidFill>
                  <a:srgbClr val="C00000"/>
                </a:solidFill>
              </a:rPr>
              <a:t/>
            </a:r>
            <a:br>
              <a:rPr lang="en-US" sz="6000" dirty="0" smtClean="0">
                <a:solidFill>
                  <a:srgbClr val="C00000"/>
                </a:solidFill>
              </a:rPr>
            </a:br>
            <a:r>
              <a:rPr lang="en-US" b="1" dirty="0" err="1" smtClean="0">
                <a:solidFill>
                  <a:srgbClr val="7030A0"/>
                </a:solidFill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</a:rPr>
              <a:t> - </a:t>
            </a:r>
            <a:r>
              <a:rPr lang="en-US" b="1" dirty="0" err="1" smtClean="0">
                <a:solidFill>
                  <a:srgbClr val="7030A0"/>
                </a:solidFill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শ্রেণি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5400" b="1" dirty="0" err="1" smtClean="0"/>
              <a:t>তৃতীয়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অধ্যায়</a:t>
            </a:r>
            <a:endParaRPr lang="en-US" sz="5400" b="1" dirty="0" smtClean="0"/>
          </a:p>
          <a:p>
            <a:pPr algn="ctr">
              <a:buNone/>
            </a:pPr>
            <a:r>
              <a:rPr lang="en-US" sz="4000" b="1" dirty="0" err="1" smtClean="0">
                <a:solidFill>
                  <a:srgbClr val="FFFF00"/>
                </a:solidFill>
              </a:rPr>
              <a:t>সামাজিক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সমস্যা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সমাধানে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সমাজকর্ম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অনুশীলণ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867400" cy="944562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</a:rPr>
              <a:t>পূর্বজ্ঞান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যাচাই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086600" cy="26694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038600"/>
            <a:ext cx="701040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94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ownload cycl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7391400" cy="2971800"/>
          </a:xfrm>
          <a:prstGeom prst="rect">
            <a:avLst/>
          </a:prstGeom>
          <a:noFill/>
        </p:spPr>
      </p:pic>
      <p:pic>
        <p:nvPicPr>
          <p:cNvPr id="1028" name="Picture 4" descr="Kolkata Weather, Kolkata Rain: Watch: Heavy Rains Lash West Bengal,  Waterlogging In Parts Of Kolk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657600"/>
            <a:ext cx="7315200" cy="2907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467600" cy="2895600"/>
          </a:xfrm>
          <a:prstGeom prst="rect">
            <a:avLst/>
          </a:prstGeom>
        </p:spPr>
      </p:pic>
      <p:pic>
        <p:nvPicPr>
          <p:cNvPr id="3" name="Picture 6" descr="Dead oak tree forest in the New Forest National Park, Hampshire, England,  UK Stock Photo - Alam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810000"/>
            <a:ext cx="7543800" cy="284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2484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</a:rPr>
              <a:t>পাঠ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ঘোষণা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00FF00"/>
                </a:solidFill>
              </a:rPr>
              <a:t> </a:t>
            </a:r>
            <a:r>
              <a:rPr lang="en-US" sz="5400" b="1" dirty="0" err="1" smtClean="0">
                <a:solidFill>
                  <a:srgbClr val="00FF00"/>
                </a:solidFill>
              </a:rPr>
              <a:t>জলবায়ু</a:t>
            </a:r>
            <a:r>
              <a:rPr lang="en-US" sz="5400" b="1" dirty="0" smtClean="0">
                <a:solidFill>
                  <a:srgbClr val="00FF00"/>
                </a:solidFill>
              </a:rPr>
              <a:t> </a:t>
            </a:r>
            <a:r>
              <a:rPr lang="en-US" sz="5400" b="1" dirty="0" err="1" smtClean="0">
                <a:solidFill>
                  <a:srgbClr val="00FF00"/>
                </a:solidFill>
              </a:rPr>
              <a:t>পরিবর্তনের</a:t>
            </a:r>
            <a:r>
              <a:rPr lang="en-US" sz="5400" b="1" dirty="0" smtClean="0">
                <a:solidFill>
                  <a:srgbClr val="00FF00"/>
                </a:solidFill>
              </a:rPr>
              <a:t> </a:t>
            </a:r>
            <a:r>
              <a:rPr lang="en-US" sz="5400" b="1" dirty="0" err="1" smtClean="0">
                <a:solidFill>
                  <a:srgbClr val="00FF00"/>
                </a:solidFill>
              </a:rPr>
              <a:t>ধারণা</a:t>
            </a:r>
            <a:r>
              <a:rPr lang="en-US" sz="5400" b="1" dirty="0" smtClean="0">
                <a:solidFill>
                  <a:srgbClr val="00FF00"/>
                </a:solidFill>
              </a:rPr>
              <a:t> ও </a:t>
            </a:r>
            <a:r>
              <a:rPr lang="en-US" sz="5400" b="1" dirty="0" err="1" smtClean="0">
                <a:solidFill>
                  <a:srgbClr val="00FF00"/>
                </a:solidFill>
              </a:rPr>
              <a:t>কারণ</a:t>
            </a:r>
            <a:endParaRPr lang="en-US" sz="66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198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</a:rPr>
              <a:t>শিখন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ফল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11DF38"/>
                </a:solidFill>
              </a:rPr>
              <a:t>১। জলবায়ু পরিবর্ত</a:t>
            </a:r>
            <a:r>
              <a:rPr lang="en-US" sz="4000" b="1" dirty="0" err="1" smtClean="0">
                <a:solidFill>
                  <a:srgbClr val="11DF38"/>
                </a:solidFill>
              </a:rPr>
              <a:t>নের</a:t>
            </a:r>
            <a:r>
              <a:rPr lang="en-US" sz="4000" b="1" dirty="0" smtClean="0">
                <a:solidFill>
                  <a:srgbClr val="11DF38"/>
                </a:solidFill>
              </a:rPr>
              <a:t> </a:t>
            </a:r>
            <a:r>
              <a:rPr lang="en-US" sz="4000" b="1" dirty="0" err="1" smtClean="0">
                <a:solidFill>
                  <a:srgbClr val="11DF38"/>
                </a:solidFill>
              </a:rPr>
              <a:t>ধারণা</a:t>
            </a:r>
            <a:endParaRPr lang="en-US" sz="4000" b="1" dirty="0" smtClean="0">
              <a:solidFill>
                <a:srgbClr val="11DF38"/>
              </a:solidFill>
            </a:endParaRPr>
          </a:p>
          <a:p>
            <a:r>
              <a:rPr lang="en-US" sz="4000" b="1" dirty="0" smtClean="0">
                <a:solidFill>
                  <a:srgbClr val="11DF38"/>
                </a:solidFill>
              </a:rPr>
              <a:t>     </a:t>
            </a:r>
            <a:r>
              <a:rPr lang="en-US" sz="4000" b="1" dirty="0" err="1" smtClean="0">
                <a:solidFill>
                  <a:srgbClr val="11DF38"/>
                </a:solidFill>
              </a:rPr>
              <a:t>ব্যাখ্যা</a:t>
            </a:r>
            <a:r>
              <a:rPr lang="en-US" sz="4000" b="1" dirty="0" smtClean="0">
                <a:solidFill>
                  <a:srgbClr val="11DF38"/>
                </a:solidFill>
              </a:rPr>
              <a:t> </a:t>
            </a:r>
            <a:r>
              <a:rPr lang="en-US" sz="4000" b="1" dirty="0" err="1" smtClean="0">
                <a:solidFill>
                  <a:srgbClr val="11DF38"/>
                </a:solidFill>
              </a:rPr>
              <a:t>করতে</a:t>
            </a:r>
            <a:r>
              <a:rPr lang="en-US" sz="4000" b="1" dirty="0" smtClean="0">
                <a:solidFill>
                  <a:srgbClr val="11DF38"/>
                </a:solidFill>
              </a:rPr>
              <a:t> </a:t>
            </a:r>
            <a:r>
              <a:rPr lang="en-US" sz="4000" b="1" dirty="0" err="1" smtClean="0">
                <a:solidFill>
                  <a:srgbClr val="11DF38"/>
                </a:solidFill>
              </a:rPr>
              <a:t>পারবে</a:t>
            </a:r>
            <a:r>
              <a:rPr lang="en-US" sz="4000" b="1" dirty="0" smtClean="0">
                <a:solidFill>
                  <a:srgbClr val="11DF38"/>
                </a:solidFill>
              </a:rPr>
              <a:t>।</a:t>
            </a:r>
            <a:r>
              <a:rPr lang="bn-BD" sz="4000" b="1" dirty="0" smtClean="0">
                <a:solidFill>
                  <a:srgbClr val="11DF38"/>
                </a:solidFill>
              </a:rPr>
              <a:t>         </a:t>
            </a:r>
            <a:endParaRPr lang="en-US" sz="4000" b="1" dirty="0" smtClean="0">
              <a:solidFill>
                <a:srgbClr val="11DF38"/>
              </a:solidFill>
            </a:endParaRPr>
          </a:p>
          <a:p>
            <a:r>
              <a:rPr lang="en-US" sz="4000" b="1" dirty="0" smtClean="0">
                <a:solidFill>
                  <a:srgbClr val="11DF38"/>
                </a:solidFill>
              </a:rPr>
              <a:t>২। </a:t>
            </a:r>
            <a:r>
              <a:rPr lang="bn-BD" sz="4000" b="1" dirty="0" smtClean="0">
                <a:solidFill>
                  <a:srgbClr val="11DF38"/>
                </a:solidFill>
              </a:rPr>
              <a:t>জলবায়ু পরিবর্তনের </a:t>
            </a:r>
            <a:endParaRPr lang="en-US" sz="4000" b="1" dirty="0" smtClean="0">
              <a:solidFill>
                <a:srgbClr val="11DF38"/>
              </a:solidFill>
            </a:endParaRPr>
          </a:p>
          <a:p>
            <a:r>
              <a:rPr lang="en-US" sz="4000" b="1" dirty="0" smtClean="0">
                <a:solidFill>
                  <a:srgbClr val="11DF38"/>
                </a:solidFill>
              </a:rPr>
              <a:t>      </a:t>
            </a:r>
            <a:r>
              <a:rPr lang="bn-BD" sz="4000" b="1" dirty="0" smtClean="0">
                <a:solidFill>
                  <a:srgbClr val="11DF38"/>
                </a:solidFill>
              </a:rPr>
              <a:t>প্রভাব</a:t>
            </a:r>
            <a:r>
              <a:rPr lang="en-US" sz="4000" b="1" dirty="0" err="1" smtClean="0">
                <a:solidFill>
                  <a:srgbClr val="11DF38"/>
                </a:solidFill>
              </a:rPr>
              <a:t>সমুহ</a:t>
            </a:r>
            <a:r>
              <a:rPr lang="en-US" sz="4000" b="1" dirty="0" smtClean="0">
                <a:solidFill>
                  <a:srgbClr val="11DF38"/>
                </a:solidFill>
              </a:rPr>
              <a:t> </a:t>
            </a:r>
            <a:r>
              <a:rPr lang="en-US" sz="4000" b="1" dirty="0" err="1" smtClean="0">
                <a:solidFill>
                  <a:srgbClr val="11DF38"/>
                </a:solidFill>
              </a:rPr>
              <a:t>ব্যাখ্যা</a:t>
            </a:r>
            <a:r>
              <a:rPr lang="en-US" sz="4000" b="1" dirty="0" smtClean="0">
                <a:solidFill>
                  <a:srgbClr val="11DF38"/>
                </a:solidFill>
              </a:rPr>
              <a:t> </a:t>
            </a:r>
            <a:r>
              <a:rPr lang="en-US" sz="4000" b="1" dirty="0" err="1" smtClean="0">
                <a:solidFill>
                  <a:srgbClr val="11DF38"/>
                </a:solidFill>
              </a:rPr>
              <a:t>করতে</a:t>
            </a:r>
            <a:endParaRPr lang="en-US" sz="4000" b="1" dirty="0" smtClean="0">
              <a:solidFill>
                <a:srgbClr val="11DF38"/>
              </a:solidFill>
            </a:endParaRPr>
          </a:p>
          <a:p>
            <a:r>
              <a:rPr lang="en-US" sz="4000" b="1" dirty="0" smtClean="0">
                <a:solidFill>
                  <a:srgbClr val="11DF38"/>
                </a:solidFill>
              </a:rPr>
              <a:t>      </a:t>
            </a:r>
            <a:r>
              <a:rPr lang="bn-BD" sz="4000" b="1" dirty="0" smtClean="0">
                <a:solidFill>
                  <a:srgbClr val="11DF38"/>
                </a:solidFill>
              </a:rPr>
              <a:t> পারবে।</a:t>
            </a:r>
          </a:p>
        </p:txBody>
      </p:sp>
    </p:spTree>
    <p:extLst>
      <p:ext uri="{BB962C8B-B14F-4D97-AF65-F5344CB8AC3E}">
        <p14:creationId xmlns="" xmlns:p14="http://schemas.microsoft.com/office/powerpoint/2010/main" val="36429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solidFill>
                  <a:srgbClr val="0070C0"/>
                </a:solidFill>
              </a:rPr>
              <a:t>জলবায়ু পরিবর্তন </a:t>
            </a:r>
            <a:r>
              <a:rPr lang="en-US" b="1" dirty="0" err="1" smtClean="0">
                <a:solidFill>
                  <a:srgbClr val="0070C0"/>
                </a:solidFill>
              </a:rPr>
              <a:t>ধারণা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5240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</a:rPr>
              <a:t>সাধারনভাবে জলবায়ু পরিবর্তন বলতে  পৃ্থিবীর আবহাওয়ার স্তরগত পরিবর্তন বোঝায় । </a:t>
            </a:r>
          </a:p>
          <a:p>
            <a:endParaRPr lang="bn-BD" sz="3600" b="1" dirty="0" smtClean="0">
              <a:solidFill>
                <a:srgbClr val="FFFF00"/>
              </a:solidFill>
            </a:endParaRPr>
          </a:p>
          <a:p>
            <a:r>
              <a:rPr lang="bn-BD" sz="3600" b="1" dirty="0" smtClean="0">
                <a:solidFill>
                  <a:srgbClr val="FFFF00"/>
                </a:solidFill>
              </a:rPr>
              <a:t>মূলত  জলবায়ু  হলো কোনো এলাকার  কমপক্ষে ৩০-৪০ বছরের গড় আবহাওয়া,</a:t>
            </a:r>
          </a:p>
          <a:p>
            <a:r>
              <a:rPr lang="bn-BD" sz="3600" b="1" dirty="0" smtClean="0">
                <a:solidFill>
                  <a:srgbClr val="FFFF00"/>
                </a:solidFill>
              </a:rPr>
              <a:t>আর জলবায়ু পরিবর্তন  বলতে ঐ সময়ে আবহাওয়ার বারবার </a:t>
            </a:r>
            <a:r>
              <a:rPr lang="bn-BD" sz="3600" b="1" dirty="0" smtClean="0">
                <a:solidFill>
                  <a:srgbClr val="FFFF00"/>
                </a:solidFill>
              </a:rPr>
              <a:t>পরিবর্তন  </a:t>
            </a:r>
            <a:r>
              <a:rPr lang="bn-BD" sz="3600" b="1" dirty="0" smtClean="0">
                <a:solidFill>
                  <a:srgbClr val="FFFF00"/>
                </a:solidFill>
              </a:rPr>
              <a:t>হওয়াকে বোঝায় ।</a:t>
            </a:r>
            <a:endParaRPr lang="bn-BD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7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473</TotalTime>
  <Words>315</Words>
  <Application>Microsoft Office PowerPoint</Application>
  <PresentationFormat>On-screen Show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Slide 1</vt:lpstr>
      <vt:lpstr>Slide 2</vt:lpstr>
      <vt:lpstr>পাঠ পরিচিতি</vt:lpstr>
      <vt:lpstr>পূর্বজ্ঞান যাচাই</vt:lpstr>
      <vt:lpstr>Slide 5</vt:lpstr>
      <vt:lpstr>Slide 6</vt:lpstr>
      <vt:lpstr>পাঠ ঘোষণা</vt:lpstr>
      <vt:lpstr>শিখন ফল</vt:lpstr>
      <vt:lpstr>জলবায়ু পরিবর্তন ধারণা</vt:lpstr>
      <vt:lpstr>Slide 10</vt:lpstr>
      <vt:lpstr>Slide 11</vt:lpstr>
      <vt:lpstr>Slide 12</vt:lpstr>
      <vt:lpstr>Slide 13</vt:lpstr>
      <vt:lpstr>Slide 14</vt:lpstr>
      <vt:lpstr>Slide 15</vt:lpstr>
      <vt:lpstr>এক নজরে জলবায়ু পরিবর্তনের প্রভাব</vt:lpstr>
      <vt:lpstr>একক কাজ</vt:lpstr>
      <vt:lpstr>দলীয় কাজ</vt:lpstr>
      <vt:lpstr>মুল্যায়ন</vt:lpstr>
      <vt:lpstr>বাড়ির কাজ</vt:lpstr>
      <vt:lpstr>সহায়ক গ্রন্থাবলী</vt:lpstr>
      <vt:lpstr>Slide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ismail - [2010]</dc:creator>
  <cp:lastModifiedBy>USER</cp:lastModifiedBy>
  <cp:revision>112</cp:revision>
  <dcterms:created xsi:type="dcterms:W3CDTF">2019-11-09T13:04:54Z</dcterms:created>
  <dcterms:modified xsi:type="dcterms:W3CDTF">2021-10-20T12:16:49Z</dcterms:modified>
</cp:coreProperties>
</file>