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0" r:id="rId2"/>
    <p:sldId id="281" r:id="rId3"/>
    <p:sldId id="283" r:id="rId4"/>
    <p:sldId id="284" r:id="rId5"/>
    <p:sldId id="282" r:id="rId6"/>
    <p:sldId id="286" r:id="rId7"/>
    <p:sldId id="285" r:id="rId8"/>
    <p:sldId id="287" r:id="rId9"/>
    <p:sldId id="267" r:id="rId10"/>
    <p:sldId id="268" r:id="rId11"/>
    <p:sldId id="275" r:id="rId12"/>
    <p:sldId id="270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0F58"/>
    <a:srgbClr val="403052"/>
    <a:srgbClr val="9B8C71"/>
    <a:srgbClr val="9386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2" autoAdjust="0"/>
    <p:restoredTop sz="94638" autoAdjust="0"/>
  </p:normalViewPr>
  <p:slideViewPr>
    <p:cSldViewPr>
      <p:cViewPr varScale="1">
        <p:scale>
          <a:sx n="65" d="100"/>
          <a:sy n="65" d="100"/>
        </p:scale>
        <p:origin x="81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C1760-2311-4352-81ED-82F2EDD07020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227B7-0036-40CE-B6B7-2F12A6B916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03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7" Type="http://schemas.openxmlformats.org/officeDocument/2006/relationships/image" Target="../media/image1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31.gif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17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2.jpg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-152400" y="152400"/>
            <a:ext cx="9282545" cy="6477000"/>
            <a:chOff x="-18424" y="304799"/>
            <a:chExt cx="8950442" cy="624840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979" y="304799"/>
              <a:ext cx="8699926" cy="62484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11979" y="304799"/>
              <a:ext cx="8720039" cy="6248400"/>
            </a:xfrm>
            <a:prstGeom prst="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-18424" y="2514599"/>
              <a:ext cx="7835013" cy="34163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spc="50" dirty="0" err="1" smtClean="0">
                  <a:ln w="0"/>
                  <a:solidFill>
                    <a:srgbClr val="FF00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আজকের</a:t>
              </a:r>
              <a:endParaRPr lang="en-US" sz="54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5400" b="1" spc="50" dirty="0" smtClean="0">
                  <a:ln w="0"/>
                  <a:solidFill>
                    <a:srgbClr val="FF00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      </a:t>
              </a:r>
              <a:r>
                <a:rPr lang="en-US" sz="5400" b="1" spc="50" dirty="0" err="1" smtClean="0">
                  <a:ln w="0"/>
                  <a:solidFill>
                    <a:srgbClr val="FF00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ক্লাসে</a:t>
              </a:r>
              <a:r>
                <a:rPr lang="en-US" sz="5400" b="1" spc="50" dirty="0" smtClean="0">
                  <a:ln w="0"/>
                  <a:solidFill>
                    <a:srgbClr val="FF00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en-US" sz="5400" b="1" spc="50" dirty="0" smtClean="0">
                  <a:ln w="0"/>
                  <a:solidFill>
                    <a:srgbClr val="FF00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                </a:t>
              </a:r>
              <a:r>
                <a:rPr lang="en-US" sz="5400" b="1" spc="50" dirty="0" err="1" smtClean="0">
                  <a:ln w="0"/>
                  <a:solidFill>
                    <a:srgbClr val="FF00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সবাইকে</a:t>
              </a:r>
              <a:endParaRPr lang="en-US" sz="54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5400" b="1" spc="50" dirty="0" smtClean="0">
                  <a:ln w="0"/>
                  <a:solidFill>
                    <a:srgbClr val="FF00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                            </a:t>
              </a:r>
              <a:r>
                <a:rPr lang="en-US" sz="5400" b="1" spc="50" dirty="0" err="1" smtClean="0">
                  <a:ln w="0"/>
                  <a:solidFill>
                    <a:srgbClr val="FF00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স্বাগতম</a:t>
              </a:r>
              <a:r>
                <a:rPr lang="en-US" sz="5400" b="1" spc="50" dirty="0" smtClean="0">
                  <a:ln w="0"/>
                  <a:solidFill>
                    <a:srgbClr val="FF00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5400" b="1" cap="none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70" y="154858"/>
            <a:ext cx="1127858" cy="6096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5800" y="120445"/>
            <a:ext cx="838200" cy="838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62200" y="601630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Brush Script MT" panose="03060802040406070304" pitchFamily="66" charset="0"/>
              </a:rPr>
              <a:t>mamun</a:t>
            </a:r>
            <a:endParaRPr lang="en-US" dirty="0">
              <a:solidFill>
                <a:srgbClr val="FF0000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67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375907" y="2362200"/>
            <a:ext cx="4578512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2800" b="1" cap="none" spc="50" dirty="0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পৃথিবীকে কেন্দ্র করে </a:t>
            </a:r>
            <a:r>
              <a:rPr lang="bn-BD" sz="2800" b="1" spc="50" dirty="0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 </a:t>
            </a:r>
            <a:r>
              <a:rPr lang="bn-BD" sz="2800" b="1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অক্ষরেখা </a:t>
            </a:r>
            <a:endParaRPr lang="bn-BD" sz="2800" b="1" spc="50" dirty="0" smtClean="0">
              <a:ln w="0"/>
              <a:solidFill>
                <a:srgbClr val="7030A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spc="50" dirty="0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বরাবর চাঁদের একবার ঘুরে আসাকে </a:t>
            </a:r>
          </a:p>
          <a:p>
            <a:pPr algn="ctr"/>
            <a:r>
              <a:rPr lang="bn-BD" sz="2800" b="1" spc="50" dirty="0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 চাঁদের আবর্তন।পৃথিবীকে একবার</a:t>
            </a:r>
          </a:p>
          <a:p>
            <a:pPr algn="ctr"/>
            <a:r>
              <a:rPr lang="bn-BD" sz="2800" b="1" spc="50" dirty="0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ঘুরে আসতে চাঁদের ২৮দিন সময় লাগে।</a:t>
            </a:r>
            <a:endParaRPr lang="bn-BD" sz="2800" b="1" cap="none" spc="50" dirty="0" smtClean="0">
              <a:ln w="0"/>
              <a:solidFill>
                <a:srgbClr val="7030A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5135" y="264212"/>
            <a:ext cx="8669284" cy="5858799"/>
            <a:chOff x="152400" y="-557094"/>
            <a:chExt cx="8802019" cy="629173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304800"/>
              <a:ext cx="4190170" cy="5429837"/>
            </a:xfrm>
            <a:prstGeom prst="rect">
              <a:avLst/>
            </a:prstGeom>
            <a:ln w="57150">
              <a:solidFill>
                <a:schemeClr val="accent2"/>
              </a:solidFill>
            </a:ln>
          </p:spPr>
        </p:pic>
        <p:sp>
          <p:nvSpPr>
            <p:cNvPr id="5" name="Rectangle 4"/>
            <p:cNvSpPr/>
            <p:nvPr/>
          </p:nvSpPr>
          <p:spPr>
            <a:xfrm>
              <a:off x="2139538" y="-557094"/>
              <a:ext cx="4332535" cy="76019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BD" sz="4000" b="1" u="sng" cap="none" spc="50" dirty="0" smtClean="0">
                  <a:ln w="0"/>
                  <a:solidFill>
                    <a:schemeClr val="accent6">
                      <a:lumMod val="50000"/>
                    </a:schemeClr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চাঁদের আবর্তন 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4534819" y="304800"/>
              <a:ext cx="4419600" cy="5429837"/>
            </a:xfrm>
            <a:prstGeom prst="rect">
              <a:avLst/>
            </a:prstGeom>
            <a:no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8320898" y="5365305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Brush Script MT" panose="03060802040406070304" pitchFamily="66" charset="0"/>
              </a:rPr>
              <a:t>mamun</a:t>
            </a:r>
            <a:endParaRPr lang="en-US" dirty="0">
              <a:solidFill>
                <a:srgbClr val="FF0000"/>
              </a:solidFill>
              <a:latin typeface="Brush Script MT" panose="030608020404060703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497"/>
            <a:ext cx="865707" cy="4694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0575" y="-29497"/>
            <a:ext cx="609653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89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70" y="0"/>
            <a:ext cx="8404567" cy="6705600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371600" y="4114800"/>
            <a:ext cx="6705600" cy="10668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200" b="1" spc="50" dirty="0" smtClean="0">
                <a:ln w="0"/>
                <a:solidFill>
                  <a:schemeClr val="bg1">
                    <a:lumMod val="8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উপগ্রহ হলো সেই বস্তু যা কোন গ্রহকে কেন্দ্র করে আবর্তিত হয়</a:t>
            </a:r>
            <a:r>
              <a:rPr lang="bn-BD" sz="3200" b="1" cap="none" spc="50" dirty="0" smtClean="0">
                <a:ln w="0"/>
                <a:solidFill>
                  <a:schemeClr val="bg1">
                    <a:lumMod val="8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5" name="Rectangle 4"/>
          <p:cNvSpPr/>
          <p:nvPr/>
        </p:nvSpPr>
        <p:spPr>
          <a:xfrm>
            <a:off x="2667000" y="762000"/>
            <a:ext cx="48006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6000" b="1" cap="none" spc="50" dirty="0" smtClean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উপগ্রহ কি?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63" y="364038"/>
            <a:ext cx="865707" cy="4694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8736" y="293927"/>
            <a:ext cx="609653" cy="60965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984685" y="6336268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Brush Script MT" panose="03060802040406070304" pitchFamily="66" charset="0"/>
              </a:rPr>
              <a:t>mamun</a:t>
            </a:r>
            <a:endParaRPr lang="en-US" dirty="0">
              <a:solidFill>
                <a:srgbClr val="FF0000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3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4800" y="247838"/>
            <a:ext cx="8610600" cy="58674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678181" y="751681"/>
            <a:ext cx="4413753" cy="2828942"/>
            <a:chOff x="2567149" y="983636"/>
            <a:chExt cx="4413753" cy="282894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42" b="98246" l="10000" r="92381">
                          <a14:foregroundMark x1="41905" y1="85965" x2="92381" y2="77778"/>
                          <a14:foregroundMark x1="21429" y1="93567" x2="66667" y2="94152"/>
                          <a14:foregroundMark x1="15238" y1="90058" x2="40952" y2="9824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0772" y="983636"/>
              <a:ext cx="2117318" cy="1724102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567149" y="2981581"/>
              <a:ext cx="4413753" cy="830997"/>
            </a:xfrm>
            <a:prstGeom prst="rect">
              <a:avLst/>
            </a:prstGeom>
            <a:no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1" spc="50" dirty="0" err="1" smtClean="0">
                  <a:ln w="0"/>
                  <a:solidFill>
                    <a:srgbClr val="7030A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জোড়ায়</a:t>
              </a:r>
              <a:r>
                <a:rPr lang="bn-BD" sz="4800" b="1" cap="none" spc="50" dirty="0" smtClean="0">
                  <a:ln w="0"/>
                  <a:solidFill>
                    <a:srgbClr val="7030A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কাজ 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3198616" y="4030770"/>
            <a:ext cx="337288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400" b="1" cap="none" spc="50" dirty="0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উপগ্রহ কি 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74877"/>
            <a:ext cx="865707" cy="4694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5747" y="247838"/>
            <a:ext cx="609653" cy="60965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248232" y="5745906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Brush Script MT" panose="03060802040406070304" pitchFamily="66" charset="0"/>
              </a:rPr>
              <a:t>mamun</a:t>
            </a:r>
            <a:endParaRPr lang="en-US" dirty="0">
              <a:solidFill>
                <a:srgbClr val="FF0000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77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57199" y="461130"/>
            <a:ext cx="3547766" cy="3286095"/>
            <a:chOff x="914016" y="974944"/>
            <a:chExt cx="3547766" cy="3286095"/>
          </a:xfrm>
        </p:grpSpPr>
        <p:sp>
          <p:nvSpPr>
            <p:cNvPr id="3" name="Rectangle 2"/>
            <p:cNvSpPr/>
            <p:nvPr/>
          </p:nvSpPr>
          <p:spPr>
            <a:xfrm>
              <a:off x="914016" y="2937600"/>
              <a:ext cx="3547766" cy="13234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1" u="sng" cap="none" spc="50" dirty="0" err="1" smtClean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পাঠ্য</a:t>
              </a:r>
              <a:r>
                <a:rPr lang="en-US" sz="4000" b="1" u="sng" spc="50" dirty="0" err="1" smtClean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বইয়ের</a:t>
              </a:r>
              <a:r>
                <a:rPr lang="en-US" sz="4000" b="1" u="sng" spc="50" dirty="0" smtClean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en-US" sz="4000" b="1" u="sng" spc="50" dirty="0" err="1" smtClean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সঙ্গে</a:t>
              </a:r>
              <a:r>
                <a:rPr lang="en-US" sz="4000" b="1" u="sng" spc="50" dirty="0" smtClean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000" b="1" u="sng" cap="none" spc="50" dirty="0" smtClean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সংযোগ 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backgroundMark x1="39765" y1="11785" x2="46141" y2="3198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0738" y="974944"/>
              <a:ext cx="2974040" cy="148203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4572000" y="1202145"/>
            <a:ext cx="3733800" cy="4970055"/>
            <a:chOff x="4572000" y="228600"/>
            <a:chExt cx="4308448" cy="5791200"/>
          </a:xfrm>
        </p:grpSpPr>
        <p:grpSp>
          <p:nvGrpSpPr>
            <p:cNvPr id="8" name="Group 7"/>
            <p:cNvGrpSpPr/>
            <p:nvPr/>
          </p:nvGrpSpPr>
          <p:grpSpPr>
            <a:xfrm>
              <a:off x="4572000" y="263199"/>
              <a:ext cx="4308448" cy="5723520"/>
              <a:chOff x="5105400" y="-73398"/>
              <a:chExt cx="3810000" cy="6245598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481" t="14445" r="14444" b="6667"/>
              <a:stretch/>
            </p:blipFill>
            <p:spPr>
              <a:xfrm>
                <a:off x="5105400" y="762000"/>
                <a:ext cx="3810000" cy="541020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834" t="40000" r="2500" b="34444"/>
              <a:stretch/>
            </p:blipFill>
            <p:spPr>
              <a:xfrm>
                <a:off x="5105400" y="-73398"/>
                <a:ext cx="3810000" cy="835398"/>
              </a:xfrm>
              <a:prstGeom prst="rect">
                <a:avLst/>
              </a:prstGeom>
            </p:spPr>
          </p:pic>
        </p:grpSp>
        <p:sp>
          <p:nvSpPr>
            <p:cNvPr id="9" name="Rectangle 8"/>
            <p:cNvSpPr/>
            <p:nvPr/>
          </p:nvSpPr>
          <p:spPr>
            <a:xfrm>
              <a:off x="4572000" y="228600"/>
              <a:ext cx="4267200" cy="579120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46" y="65267"/>
            <a:ext cx="865707" cy="4694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28251" y="-4844"/>
            <a:ext cx="615749" cy="60965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305800" y="5657842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Brush Script MT" panose="03060802040406070304" pitchFamily="66" charset="0"/>
              </a:rPr>
              <a:t>mamun</a:t>
            </a:r>
            <a:endParaRPr lang="en-US" dirty="0">
              <a:solidFill>
                <a:srgbClr val="FF0000"/>
              </a:solidFill>
              <a:latin typeface="Brush Script MT" panose="030608020404060703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346" y="4615934"/>
            <a:ext cx="41666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/>
              </a:rPr>
              <a:t>তোমাদের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পাঠ্য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বইয়ের</a:t>
            </a:r>
            <a:r>
              <a:rPr lang="en-US" sz="3200" dirty="0" smtClean="0">
                <a:latin typeface="NikoshBAN" panose="02000000000000000000"/>
              </a:rPr>
              <a:t> ৫৯- ৬০ </a:t>
            </a:r>
            <a:r>
              <a:rPr lang="en-US" sz="3200" dirty="0" err="1" smtClean="0">
                <a:latin typeface="NikoshBAN" panose="02000000000000000000"/>
              </a:rPr>
              <a:t>পৃষ্ঠা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বের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করে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মনোযোগ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সহকারে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পড়</a:t>
            </a:r>
            <a:r>
              <a:rPr lang="en-US" sz="3200" dirty="0" smtClean="0">
                <a:latin typeface="NikoshBAN" panose="02000000000000000000"/>
              </a:rPr>
              <a:t>  </a:t>
            </a:r>
            <a:endParaRPr lang="en-US" sz="3200" dirty="0"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416933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" y="352278"/>
            <a:ext cx="8686800" cy="64295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FF0000"/>
                </a:solidFill>
                <a:latin typeface="Brush Script MT" panose="03060802040406070304" pitchFamily="66" charset="0"/>
              </a:rPr>
              <a:t>mamun</a:t>
            </a:r>
            <a:endParaRPr lang="en-US" dirty="0">
              <a:solidFill>
                <a:srgbClr val="FF0000"/>
              </a:solidFill>
              <a:latin typeface="Brush Script MT" panose="030608020404060703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7465" y="1402396"/>
            <a:ext cx="6577101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200" b="1" cap="none" spc="50" dirty="0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 উত্তর লিখঃ </a:t>
            </a:r>
          </a:p>
        </p:txBody>
      </p:sp>
      <p:sp>
        <p:nvSpPr>
          <p:cNvPr id="3" name="Rectangle 2"/>
          <p:cNvSpPr/>
          <p:nvPr/>
        </p:nvSpPr>
        <p:spPr>
          <a:xfrm>
            <a:off x="3394550" y="332613"/>
            <a:ext cx="2331008" cy="646331"/>
          </a:xfrm>
          <a:prstGeom prst="rect">
            <a:avLst/>
          </a:prstGeom>
          <a:solidFill>
            <a:srgbClr val="B10F58"/>
          </a:solidFill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600" b="1" cap="none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</p:txBody>
      </p:sp>
      <p:sp>
        <p:nvSpPr>
          <p:cNvPr id="5" name="Rectangle 4"/>
          <p:cNvSpPr/>
          <p:nvPr/>
        </p:nvSpPr>
        <p:spPr>
          <a:xfrm>
            <a:off x="595981" y="2571668"/>
            <a:ext cx="798007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spc="5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b="1" cap="none" spc="5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cap="none" spc="5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চাঁদের আবর্তন সম্পর্কে লিখ । </a:t>
            </a:r>
          </a:p>
        </p:txBody>
      </p:sp>
      <p:sp>
        <p:nvSpPr>
          <p:cNvPr id="6" name="Rectangle 5"/>
          <p:cNvSpPr/>
          <p:nvPr/>
        </p:nvSpPr>
        <p:spPr>
          <a:xfrm>
            <a:off x="595980" y="4206561"/>
            <a:ext cx="8319419" cy="13234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pc="50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4000" b="1" cap="none" spc="50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চাঁদের ঘুর্ণন প্রক্রিয়া সম্পর্কে লিখ।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72939"/>
            <a:ext cx="865707" cy="4694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8176" y="389991"/>
            <a:ext cx="615749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73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3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0" y="1479155"/>
            <a:ext cx="3320714" cy="156966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800" b="1" cap="none" spc="50" dirty="0" smtClean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</a:p>
        </p:txBody>
      </p:sp>
      <p:sp>
        <p:nvSpPr>
          <p:cNvPr id="6" name="Rectangle 5"/>
          <p:cNvSpPr/>
          <p:nvPr/>
        </p:nvSpPr>
        <p:spPr>
          <a:xfrm>
            <a:off x="1895664" y="3617240"/>
            <a:ext cx="6165470" cy="132343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cap="none" spc="50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চাঁদের ঘুর্ণন প্রক্রিয়ার ছবি</a:t>
            </a:r>
            <a:endParaRPr lang="en-US" sz="4000" b="1" cap="none" spc="50" dirty="0" smtClean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b="1" cap="none" spc="50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এঁকে নিয়ে আসবে।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4800" y="228600"/>
            <a:ext cx="8534400" cy="5715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893" y="1510524"/>
            <a:ext cx="1479672" cy="15387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04800"/>
            <a:ext cx="865707" cy="4694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1637" y="304800"/>
            <a:ext cx="615749" cy="6096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135161" y="5606223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Brush Script MT" panose="03060802040406070304" pitchFamily="66" charset="0"/>
              </a:rPr>
              <a:t>mamun</a:t>
            </a:r>
            <a:endParaRPr lang="en-US" dirty="0">
              <a:solidFill>
                <a:srgbClr val="FF0000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12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52400" y="152400"/>
            <a:ext cx="8991599" cy="6553200"/>
            <a:chOff x="152401" y="152400"/>
            <a:chExt cx="8707394" cy="58674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1" y="152400"/>
              <a:ext cx="8707394" cy="58674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946556"/>
              <a:ext cx="3652355" cy="335068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946556"/>
              <a:ext cx="2002612" cy="200261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8774" y="4114800"/>
              <a:ext cx="1628002" cy="1628002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-2130050" y="421482"/>
            <a:ext cx="10657085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endParaRPr lang="en-US" sz="54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</a:t>
            </a:r>
            <a:r>
              <a:rPr lang="bn-BD" sz="5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এখানেই </a:t>
            </a:r>
            <a:endParaRPr lang="en-US" sz="5400" b="1" dirty="0" smtClean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</a:t>
            </a:r>
            <a:r>
              <a:rPr lang="bn-BD" sz="5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     শেষ করছি। </a:t>
            </a:r>
            <a:r>
              <a:rPr lang="en-US" sz="5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289532" y="4362876"/>
            <a:ext cx="86457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 হবে আগামী ক্লাসে। 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5786" y="152400"/>
            <a:ext cx="615749" cy="6096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1" y="235909"/>
            <a:ext cx="865707" cy="4694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137496" y="5650468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Brush Script MT" panose="03060802040406070304" pitchFamily="66" charset="0"/>
              </a:rPr>
              <a:t>mamun</a:t>
            </a:r>
            <a:endParaRPr lang="en-US" dirty="0">
              <a:solidFill>
                <a:srgbClr val="FF0000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697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0631"/>
            <a:ext cx="8989142" cy="6705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rgbClr val="FF0000"/>
                </a:solidFill>
                <a:latin typeface="Brush Script MT" panose="03060802040406070304" pitchFamily="66" charset="0"/>
              </a:rPr>
              <a:t>mamun</a:t>
            </a:r>
            <a:endParaRPr lang="en-US" dirty="0">
              <a:solidFill>
                <a:srgbClr val="FF0000"/>
              </a:solidFill>
              <a:latin typeface="Brush Script MT" panose="03060802040406070304" pitchFamily="66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-105690" y="609600"/>
            <a:ext cx="8944889" cy="6156811"/>
            <a:chOff x="49168" y="711369"/>
            <a:chExt cx="8944889" cy="6156811"/>
          </a:xfrm>
        </p:grpSpPr>
        <p:grpSp>
          <p:nvGrpSpPr>
            <p:cNvPr id="14" name="Group 13"/>
            <p:cNvGrpSpPr/>
            <p:nvPr/>
          </p:nvGrpSpPr>
          <p:grpSpPr>
            <a:xfrm>
              <a:off x="49168" y="711369"/>
              <a:ext cx="8944889" cy="6156811"/>
              <a:chOff x="49168" y="711369"/>
              <a:chExt cx="8944889" cy="6156811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49168" y="2885572"/>
                <a:ext cx="4747066" cy="224676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:r>
                  <a:rPr lang="en-US" sz="2800" b="1" dirty="0" err="1" smtClean="0">
                    <a:ln/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মোঃ</a:t>
                </a:r>
                <a:r>
                  <a:rPr lang="en-US" sz="2800" b="1" dirty="0" smtClean="0">
                    <a:ln/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ln/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মামুনুর</a:t>
                </a:r>
                <a:r>
                  <a:rPr lang="en-US" sz="2800" b="1" dirty="0" smtClean="0">
                    <a:ln/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ln/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রশীদ</a:t>
                </a:r>
                <a:endParaRPr lang="en-US" sz="2800" b="1" dirty="0">
                  <a:ln/>
                  <a:solidFill>
                    <a:schemeClr val="accent4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en-US" sz="2800" b="1" dirty="0" err="1" smtClean="0">
                    <a:ln/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প্রধান</a:t>
                </a:r>
                <a:r>
                  <a:rPr lang="bn-BD" sz="2800" b="1" dirty="0" smtClean="0">
                    <a:ln/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 শিক্ষক,</a:t>
                </a:r>
                <a:endParaRPr lang="en-US" sz="2800" b="1" dirty="0" smtClean="0">
                  <a:ln/>
                  <a:solidFill>
                    <a:schemeClr val="accent4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en-US" sz="2800" b="1" dirty="0" err="1" smtClean="0">
                    <a:ln/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বিরামপুর</a:t>
                </a:r>
                <a:r>
                  <a:rPr lang="en-US" sz="2800" b="1" dirty="0" smtClean="0">
                    <a:ln/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ln/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রেল</a:t>
                </a:r>
                <a:r>
                  <a:rPr lang="en-US" sz="2800" b="1" dirty="0" smtClean="0">
                    <a:ln/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ln/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কলোনী</a:t>
                </a:r>
                <a:r>
                  <a:rPr lang="en-US" sz="2800" b="1" dirty="0" smtClean="0">
                    <a:ln/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800" b="1" dirty="0" smtClean="0">
                    <a:ln/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 সরকারি প্রাথমিক বিদ্যালয়,</a:t>
                </a:r>
              </a:p>
              <a:p>
                <a:pPr algn="ctr"/>
                <a:r>
                  <a:rPr lang="en-US" sz="2800" b="1" dirty="0" err="1" smtClean="0">
                    <a:ln/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বিরামপুর</a:t>
                </a:r>
                <a:r>
                  <a:rPr lang="bn-BD" sz="2800" b="1" dirty="0" smtClean="0">
                    <a:ln/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smtClean="0">
                    <a:ln/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en-US" sz="2800" b="1" dirty="0" err="1" smtClean="0">
                    <a:ln/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দিনাজপুর</a:t>
                </a:r>
                <a:r>
                  <a:rPr lang="en-US" sz="2800" b="1" dirty="0" smtClean="0">
                    <a:ln/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800" b="1" dirty="0" smtClean="0">
                    <a:ln/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। </a:t>
                </a: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4537586" y="2897862"/>
                <a:ext cx="4456471" cy="397031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glow" dir="tl">
                    <a:rot lat="0" lon="0" rev="5400000"/>
                  </a:lightRig>
                </a:scene3d>
                <a:sp3d contourW="12700">
                  <a:bevelT w="25400" h="25400"/>
                  <a:contourClr>
                    <a:schemeClr val="accent6">
                      <a:shade val="73000"/>
                    </a:schemeClr>
                  </a:contourClr>
                </a:sp3d>
              </a:bodyPr>
              <a:lstStyle/>
              <a:p>
                <a:pPr algn="ctr"/>
                <a:r>
                  <a:rPr lang="bn-BD" sz="3600" b="1" dirty="0" smtClean="0">
                    <a:ln w="12700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</a:ln>
                    <a:pattFill prst="dkUpDiag">
                      <a:fgClr>
                        <a:schemeClr val="tx2"/>
                      </a:fgClr>
                      <a:bgClr>
                        <a:schemeClr val="tx2">
                          <a:lumMod val="20000"/>
                          <a:lumOff val="80000"/>
                        </a:schemeClr>
                      </a:bgClr>
                    </a:pattFill>
                    <a:effectLst>
                      <a:outerShdw dist="38100" dir="2640000" algn="bl" rotWithShape="0">
                        <a:schemeClr val="tx2">
                          <a:lumMod val="75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শ্রেণিঃ পঞ্চম</a:t>
                </a:r>
              </a:p>
              <a:p>
                <a:pPr algn="ctr"/>
                <a:r>
                  <a:rPr lang="bn-BD" sz="3600" b="1" dirty="0" smtClean="0">
                    <a:ln w="12700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</a:ln>
                    <a:pattFill prst="dkUpDiag">
                      <a:fgClr>
                        <a:schemeClr val="tx2"/>
                      </a:fgClr>
                      <a:bgClr>
                        <a:schemeClr val="tx2">
                          <a:lumMod val="20000"/>
                          <a:lumOff val="80000"/>
                        </a:schemeClr>
                      </a:bgClr>
                    </a:pattFill>
                    <a:effectLst>
                      <a:outerShdw dist="38100" dir="2640000" algn="bl" rotWithShape="0">
                        <a:schemeClr val="tx2">
                          <a:lumMod val="75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বিষয়ঃ প্রাথমিক বিজ্ঞান</a:t>
                </a:r>
              </a:p>
              <a:p>
                <a:pPr algn="ctr"/>
                <a:r>
                  <a:rPr lang="bn-BD" sz="3600" b="1" dirty="0" smtClean="0">
                    <a:ln w="12700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</a:ln>
                    <a:pattFill prst="dkUpDiag">
                      <a:fgClr>
                        <a:schemeClr val="tx2"/>
                      </a:fgClr>
                      <a:bgClr>
                        <a:schemeClr val="tx2">
                          <a:lumMod val="20000"/>
                          <a:lumOff val="80000"/>
                        </a:schemeClr>
                      </a:bgClr>
                    </a:pattFill>
                    <a:effectLst>
                      <a:outerShdw dist="38100" dir="2640000" algn="bl" rotWithShape="0">
                        <a:schemeClr val="tx2">
                          <a:lumMod val="75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অধ্যায়ঃ ০৮</a:t>
                </a:r>
                <a:endParaRPr lang="en-US" sz="3600" b="1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en-US" sz="3600" b="1" dirty="0" err="1" smtClean="0">
                    <a:ln w="12700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</a:ln>
                    <a:pattFill prst="dkUpDiag">
                      <a:fgClr>
                        <a:schemeClr val="tx2"/>
                      </a:fgClr>
                      <a:bgClr>
                        <a:schemeClr val="tx2">
                          <a:lumMod val="20000"/>
                          <a:lumOff val="80000"/>
                        </a:schemeClr>
                      </a:bgClr>
                    </a:pattFill>
                    <a:effectLst>
                      <a:outerShdw dist="38100" dir="2640000" algn="bl" rotWithShape="0">
                        <a:schemeClr val="tx2">
                          <a:lumMod val="75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মহাবিশ্ব</a:t>
                </a:r>
                <a:r>
                  <a:rPr lang="en-US" sz="3600" b="1" dirty="0" smtClean="0">
                    <a:ln w="12700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</a:ln>
                    <a:pattFill prst="dkUpDiag">
                      <a:fgClr>
                        <a:schemeClr val="tx2"/>
                      </a:fgClr>
                      <a:bgClr>
                        <a:schemeClr val="tx2">
                          <a:lumMod val="20000"/>
                          <a:lumOff val="80000"/>
                        </a:schemeClr>
                      </a:bgClr>
                    </a:pattFill>
                    <a:effectLst>
                      <a:outerShdw dist="38100" dir="2640000" algn="bl" rotWithShape="0">
                        <a:schemeClr val="tx2">
                          <a:lumMod val="75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( </a:t>
                </a:r>
                <a:r>
                  <a:rPr lang="en-US" sz="3600" b="1" dirty="0" err="1" smtClean="0">
                    <a:ln w="12700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</a:ln>
                    <a:pattFill prst="dkUpDiag">
                      <a:fgClr>
                        <a:schemeClr val="tx2"/>
                      </a:fgClr>
                      <a:bgClr>
                        <a:schemeClr val="tx2">
                          <a:lumMod val="20000"/>
                          <a:lumOff val="80000"/>
                        </a:schemeClr>
                      </a:bgClr>
                    </a:pattFill>
                    <a:effectLst>
                      <a:outerShdw dist="38100" dir="2640000" algn="bl" rotWithShape="0">
                        <a:schemeClr val="tx2">
                          <a:lumMod val="75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চাঁদের</a:t>
                </a:r>
                <a:r>
                  <a:rPr lang="en-US" sz="3600" b="1" dirty="0" smtClean="0">
                    <a:ln w="12700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</a:ln>
                    <a:pattFill prst="dkUpDiag">
                      <a:fgClr>
                        <a:schemeClr val="tx2"/>
                      </a:fgClr>
                      <a:bgClr>
                        <a:schemeClr val="tx2">
                          <a:lumMod val="20000"/>
                          <a:lumOff val="80000"/>
                        </a:schemeClr>
                      </a:bgClr>
                    </a:pattFill>
                    <a:effectLst>
                      <a:outerShdw dist="38100" dir="2640000" algn="bl" rotWithShape="0">
                        <a:schemeClr val="tx2">
                          <a:lumMod val="75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 smtClean="0">
                    <a:ln w="12700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</a:ln>
                    <a:pattFill prst="dkUpDiag">
                      <a:fgClr>
                        <a:schemeClr val="tx2"/>
                      </a:fgClr>
                      <a:bgClr>
                        <a:schemeClr val="tx2">
                          <a:lumMod val="20000"/>
                          <a:lumOff val="80000"/>
                        </a:schemeClr>
                      </a:bgClr>
                    </a:pattFill>
                    <a:effectLst>
                      <a:outerShdw dist="38100" dir="2640000" algn="bl" rotWithShape="0">
                        <a:schemeClr val="tx2">
                          <a:lumMod val="75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দশা</a:t>
                </a:r>
                <a:r>
                  <a:rPr lang="en-US" sz="3600" b="1" dirty="0" smtClean="0">
                    <a:ln w="12700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</a:ln>
                    <a:pattFill prst="dkUpDiag">
                      <a:fgClr>
                        <a:schemeClr val="tx2"/>
                      </a:fgClr>
                      <a:bgClr>
                        <a:schemeClr val="tx2">
                          <a:lumMod val="20000"/>
                          <a:lumOff val="80000"/>
                        </a:schemeClr>
                      </a:bgClr>
                    </a:pattFill>
                    <a:effectLst>
                      <a:outerShdw dist="38100" dir="2640000" algn="bl" rotWithShape="0">
                        <a:schemeClr val="tx2">
                          <a:lumMod val="75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) </a:t>
                </a:r>
                <a:r>
                  <a:rPr lang="bn-BD" sz="3600" b="1" dirty="0" smtClean="0">
                    <a:ln w="12700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</a:ln>
                    <a:pattFill prst="dkUpDiag">
                      <a:fgClr>
                        <a:schemeClr val="tx2"/>
                      </a:fgClr>
                      <a:bgClr>
                        <a:schemeClr val="tx2">
                          <a:lumMod val="20000"/>
                          <a:lumOff val="80000"/>
                        </a:schemeClr>
                      </a:bgClr>
                    </a:pattFill>
                    <a:effectLst>
                      <a:outerShdw dist="38100" dir="2640000" algn="bl" rotWithShape="0">
                        <a:schemeClr val="tx2">
                          <a:lumMod val="75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  </a:t>
                </a:r>
              </a:p>
              <a:p>
                <a:pPr algn="ctr"/>
                <a:endParaRPr lang="bn-BD" sz="3600" b="1" dirty="0" smtClean="0">
                  <a:ln w="11430"/>
                  <a:solidFill>
                    <a:schemeClr val="bg2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en-US" sz="3600" b="1" cap="none" spc="0" dirty="0">
                  <a:ln w="11430"/>
                  <a:solidFill>
                    <a:schemeClr val="bg2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500" t="11666" r="26250" b="11666"/>
              <a:stretch/>
            </p:blipFill>
            <p:spPr>
              <a:xfrm>
                <a:off x="6019800" y="711369"/>
                <a:ext cx="1725901" cy="2145714"/>
              </a:xfrm>
              <a:prstGeom prst="roundRect">
                <a:avLst>
                  <a:gd name="adj" fmla="val 4167"/>
                </a:avLst>
              </a:prstGeom>
              <a:solidFill>
                <a:srgbClr val="FFFFFF"/>
              </a:solidFill>
              <a:ln w="76200" cap="sq">
                <a:solidFill>
                  <a:srgbClr val="292929"/>
                </a:solidFill>
                <a:miter lim="800000"/>
              </a:ln>
              <a:effectLst>
                <a:reflection blurRad="12700" stA="28000" endPos="28000" dist="5000" dir="5400000" sy="-100000" algn="bl" rotWithShape="0"/>
              </a:effectLst>
              <a:scene3d>
                <a:camera prst="orthographicFront"/>
                <a:lightRig rig="threePt" dir="t">
                  <a:rot lat="0" lon="0" rev="2700000"/>
                </a:lightRig>
              </a:scene3d>
              <a:sp3d>
                <a:bevelT h="38100"/>
                <a:contourClr>
                  <a:srgbClr val="C0C0C0"/>
                </a:contourClr>
              </a:sp3d>
            </p:spPr>
          </p:pic>
        </p:grpSp>
        <p:cxnSp>
          <p:nvCxnSpPr>
            <p:cNvPr id="6" name="Straight Arrow Connector 5"/>
            <p:cNvCxnSpPr/>
            <p:nvPr/>
          </p:nvCxnSpPr>
          <p:spPr>
            <a:xfrm flipV="1">
              <a:off x="4724400" y="711370"/>
              <a:ext cx="0" cy="4811999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4876800" y="1207801"/>
              <a:ext cx="0" cy="4811999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4572000" y="1207801"/>
              <a:ext cx="0" cy="4811999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799" y="58379"/>
            <a:ext cx="1020433" cy="10204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1" y="58379"/>
            <a:ext cx="1126836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43" y="834463"/>
            <a:ext cx="1374057" cy="159635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571178" y="5935237"/>
            <a:ext cx="7346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Brush Script MT" panose="03060802040406070304" pitchFamily="66" charset="0"/>
              </a:rPr>
              <a:t>mamun</a:t>
            </a:r>
            <a:endParaRPr lang="en-US" dirty="0">
              <a:solidFill>
                <a:srgbClr val="FF0000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057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58096" y="20655"/>
            <a:ext cx="8839201" cy="668514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6" y="227132"/>
            <a:ext cx="4648201" cy="5867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15484" y="264570"/>
            <a:ext cx="39485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 গুলো দেখি</a:t>
            </a:r>
            <a:r>
              <a:rPr lang="bn-BD" sz="36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... </a:t>
            </a:r>
            <a:endParaRPr lang="bn-BD" sz="36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4502518"/>
            <a:ext cx="3111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 দেখতে পাচ্ছো? </a:t>
            </a:r>
            <a:endParaRPr lang="bn-BD" sz="3600" b="1" dirty="0">
              <a:ln w="11430"/>
              <a:solidFill>
                <a:schemeClr val="bg1">
                  <a:lumMod val="9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73217" y="3869561"/>
            <a:ext cx="15103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সৌরজগৎ</a:t>
            </a:r>
            <a:endParaRPr lang="bn-BD" sz="3600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178" y="426208"/>
            <a:ext cx="3815124" cy="268034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966" y="3301349"/>
            <a:ext cx="2985452" cy="26694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25" name="Straight Arrow Connector 24"/>
          <p:cNvCxnSpPr/>
          <p:nvPr/>
        </p:nvCxnSpPr>
        <p:spPr>
          <a:xfrm flipH="1" flipV="1">
            <a:off x="5875765" y="1862542"/>
            <a:ext cx="273342" cy="2717454"/>
          </a:xfrm>
          <a:prstGeom prst="straightConnector1">
            <a:avLst/>
          </a:prstGeom>
          <a:ln>
            <a:solidFill>
              <a:srgbClr val="B10F5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6441360" y="1283247"/>
            <a:ext cx="1180058" cy="3286291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6496387" y="2990817"/>
            <a:ext cx="1168910" cy="169977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073942" y="1862542"/>
            <a:ext cx="8018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b="1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সূর্য </a:t>
            </a:r>
            <a:endParaRPr lang="bn-BD" sz="4000" b="1" dirty="0">
              <a:ln w="11430"/>
              <a:solidFill>
                <a:schemeClr val="bg1">
                  <a:lumMod val="9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05162" y="2837667"/>
            <a:ext cx="11689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b="1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 </a:t>
            </a:r>
            <a:endParaRPr lang="bn-BD" sz="3600" b="1" dirty="0">
              <a:ln w="11430"/>
              <a:solidFill>
                <a:schemeClr val="bg1">
                  <a:lumMod val="9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062570" y="774876"/>
            <a:ext cx="7216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b="1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চাঁদ</a:t>
            </a:r>
            <a:endParaRPr lang="bn-BD" sz="4000" b="1" dirty="0">
              <a:ln w="11430"/>
              <a:solidFill>
                <a:schemeClr val="bg1">
                  <a:lumMod val="9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24432" y="5691378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Brush Script MT" panose="03060802040406070304" pitchFamily="66" charset="0"/>
              </a:rPr>
              <a:t>mamun</a:t>
            </a:r>
            <a:endParaRPr lang="en-US" dirty="0">
              <a:solidFill>
                <a:srgbClr val="FF0000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90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  <p:bldP spid="2" grpId="1"/>
      <p:bldP spid="16" grpId="0"/>
      <p:bldP spid="16" grpId="1"/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38600" y="1538722"/>
            <a:ext cx="218200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000" b="1" u="sng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মহাবিশ্ব </a:t>
            </a:r>
            <a:endParaRPr lang="bn-BD" sz="6000" b="1" u="sng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4183926"/>
            <a:ext cx="83681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4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চাঁদের দশাসমুহ বা অবস্থার পরিবর্তন । </a:t>
            </a:r>
            <a:r>
              <a:rPr lang="bn-BD" sz="48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48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8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285050" y="86423"/>
            <a:ext cx="5507100" cy="1676400"/>
            <a:chOff x="637309" y="423091"/>
            <a:chExt cx="5507100" cy="1676400"/>
          </a:xfrm>
        </p:grpSpPr>
        <p:sp>
          <p:nvSpPr>
            <p:cNvPr id="2" name="Rectangle 1"/>
            <p:cNvSpPr/>
            <p:nvPr/>
          </p:nvSpPr>
          <p:spPr>
            <a:xfrm>
              <a:off x="2715264" y="845792"/>
              <a:ext cx="342914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sz="4800" b="1" dirty="0" smtClean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আজকের পাঠঃ  </a:t>
              </a:r>
              <a:r>
                <a:rPr lang="en-US" sz="4800" b="1" dirty="0" smtClean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bn-BD" sz="4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4118" r="97941">
                          <a14:foregroundMark x1="48235" y1="1591" x2="58676" y2="3182"/>
                          <a14:foregroundMark x1="58676" y1="3182" x2="58088" y2="0"/>
                          <a14:foregroundMark x1="48676" y1="1591" x2="47941" y2="0"/>
                          <a14:foregroundMark x1="48088" y1="1818" x2="48529" y2="15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309" y="423091"/>
              <a:ext cx="2590800" cy="1676400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2895600" y="2734153"/>
            <a:ext cx="3584664" cy="1150849"/>
            <a:chOff x="789709" y="3456512"/>
            <a:chExt cx="3584664" cy="115084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00" r="26000" b="51421"/>
            <a:stretch/>
          </p:blipFill>
          <p:spPr>
            <a:xfrm>
              <a:off x="789709" y="3456512"/>
              <a:ext cx="1143000" cy="115084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2" name="Rectangle 11"/>
            <p:cNvSpPr/>
            <p:nvPr/>
          </p:nvSpPr>
          <p:spPr>
            <a:xfrm>
              <a:off x="1422923" y="3644384"/>
              <a:ext cx="2951450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sz="4800" b="1" dirty="0" smtClean="0">
                  <a:ln w="11430"/>
                  <a:solidFill>
                    <a:srgbClr val="00206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পাঠ্যাংশঃ</a:t>
              </a:r>
              <a:r>
                <a:rPr lang="bn-BD" sz="4800" b="1" dirty="0" smtClean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bn-BD" sz="4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5880" y="0"/>
            <a:ext cx="1018120" cy="10181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4581" y="-100592"/>
            <a:ext cx="862781" cy="46636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282920" y="6324600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Brush Script MT" panose="03060802040406070304" pitchFamily="66" charset="0"/>
              </a:rPr>
              <a:t>mamun</a:t>
            </a:r>
            <a:endParaRPr lang="en-US" dirty="0">
              <a:solidFill>
                <a:srgbClr val="FF0000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80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58307" y="152400"/>
            <a:ext cx="9144000" cy="6705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FF0000"/>
                </a:solidFill>
                <a:latin typeface="Brush Script MT" panose="03060802040406070304" pitchFamily="66" charset="0"/>
              </a:rPr>
              <a:t>mamun</a:t>
            </a:r>
            <a:endParaRPr lang="en-US" dirty="0">
              <a:solidFill>
                <a:srgbClr val="FF0000"/>
              </a:solidFill>
              <a:latin typeface="Brush Script MT" panose="03060802040406070304" pitchFamily="66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78875" y="2452227"/>
            <a:ext cx="8206247" cy="2949135"/>
            <a:chOff x="956035" y="2477449"/>
            <a:chExt cx="8206247" cy="2949135"/>
          </a:xfrm>
        </p:grpSpPr>
        <p:grpSp>
          <p:nvGrpSpPr>
            <p:cNvPr id="13" name="Group 12"/>
            <p:cNvGrpSpPr/>
            <p:nvPr/>
          </p:nvGrpSpPr>
          <p:grpSpPr>
            <a:xfrm>
              <a:off x="956035" y="2477449"/>
              <a:ext cx="8206247" cy="1200329"/>
              <a:chOff x="-134215" y="2228834"/>
              <a:chExt cx="8206247" cy="1200329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1049342" y="2228834"/>
                <a:ext cx="702269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600" b="1" dirty="0" err="1" smtClean="0">
                    <a:ln w="11430"/>
                    <a:solidFill>
                      <a:srgbClr val="FFFF00"/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চাঁদের</a:t>
                </a:r>
                <a:r>
                  <a:rPr lang="en-US" sz="3600" b="1" dirty="0" smtClean="0">
                    <a:ln w="11430"/>
                    <a:solidFill>
                      <a:srgbClr val="FFFF00"/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 smtClean="0">
                    <a:ln w="11430"/>
                    <a:solidFill>
                      <a:srgbClr val="FFFF00"/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দশা</a:t>
                </a:r>
                <a:r>
                  <a:rPr lang="en-US" sz="3600" b="1" dirty="0" smtClean="0">
                    <a:ln w="11430"/>
                    <a:solidFill>
                      <a:srgbClr val="FFFF00"/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 smtClean="0">
                    <a:ln w="11430"/>
                    <a:solidFill>
                      <a:srgbClr val="FFFF00"/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সম্পর্কে</a:t>
                </a:r>
                <a:r>
                  <a:rPr lang="en-US" sz="3600" b="1" dirty="0" smtClean="0">
                    <a:ln w="11430"/>
                    <a:solidFill>
                      <a:srgbClr val="FFFF00"/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600" b="1" dirty="0" smtClean="0">
                    <a:ln w="11430"/>
                    <a:solidFill>
                      <a:srgbClr val="FFFF00"/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বলতে পারবে। </a:t>
                </a:r>
                <a:endParaRPr lang="bn-BD" sz="3600" b="1" dirty="0">
                  <a:ln w="11430"/>
                  <a:solidFill>
                    <a:srgbClr val="FFFF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" name="Isosceles Triangle 3"/>
              <p:cNvSpPr/>
              <p:nvPr/>
            </p:nvSpPr>
            <p:spPr>
              <a:xfrm rot="5400000">
                <a:off x="45579" y="2111706"/>
                <a:ext cx="478612" cy="838199"/>
              </a:xfrm>
              <a:prstGeom prst="triangl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1052652" y="3672258"/>
              <a:ext cx="7184921" cy="1754326"/>
              <a:chOff x="-37598" y="2873723"/>
              <a:chExt cx="7184921" cy="1754326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887111" y="2873723"/>
                <a:ext cx="6260212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600" b="1" dirty="0" err="1" smtClean="0">
                    <a:ln w="11430"/>
                    <a:solidFill>
                      <a:srgbClr val="7030A0"/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চাঁদের</a:t>
                </a:r>
                <a:r>
                  <a:rPr lang="en-US" sz="3600" b="1" dirty="0" smtClean="0">
                    <a:ln w="11430"/>
                    <a:solidFill>
                      <a:srgbClr val="7030A0"/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600" b="1" dirty="0" smtClean="0">
                    <a:ln w="11430"/>
                    <a:solidFill>
                      <a:srgbClr val="7030A0"/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আবর্তন ও ঘুর্ণন </a:t>
                </a:r>
                <a:r>
                  <a:rPr lang="en-US" sz="3600" b="1" dirty="0" err="1" smtClean="0">
                    <a:ln w="11430"/>
                    <a:solidFill>
                      <a:srgbClr val="7030A0"/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সম্পর্কে</a:t>
                </a:r>
                <a:r>
                  <a:rPr lang="en-US" sz="3600" b="1" dirty="0" smtClean="0">
                    <a:ln w="11430"/>
                    <a:solidFill>
                      <a:srgbClr val="7030A0"/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endParaRPr lang="bn-BD" sz="3600" b="1" dirty="0" smtClean="0">
                  <a:ln w="11430"/>
                  <a:solidFill>
                    <a:srgbClr val="7030A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en-US" sz="3600" b="1" dirty="0" err="1" smtClean="0">
                    <a:ln w="11430"/>
                    <a:solidFill>
                      <a:srgbClr val="7030A0"/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বলতে</a:t>
                </a:r>
                <a:r>
                  <a:rPr lang="bn-BD" sz="3600" b="1" dirty="0" smtClean="0">
                    <a:ln w="11430"/>
                    <a:solidFill>
                      <a:srgbClr val="7030A0"/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ও লিখতে</a:t>
                </a:r>
                <a:r>
                  <a:rPr lang="en-US" sz="3600" b="1" dirty="0" smtClean="0">
                    <a:ln w="11430"/>
                    <a:solidFill>
                      <a:srgbClr val="7030A0"/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 smtClean="0">
                    <a:ln w="11430"/>
                    <a:solidFill>
                      <a:srgbClr val="7030A0"/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পারবে</a:t>
                </a:r>
                <a:r>
                  <a:rPr lang="en-US" sz="3600" b="1" dirty="0" smtClean="0">
                    <a:ln w="11430"/>
                    <a:solidFill>
                      <a:srgbClr val="7030A0"/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। </a:t>
                </a:r>
                <a:endParaRPr lang="bn-BD" sz="3600" b="1" dirty="0">
                  <a:ln w="11430"/>
                  <a:solidFill>
                    <a:srgbClr val="7030A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6" name="Isosceles Triangle 15"/>
              <p:cNvSpPr/>
              <p:nvPr/>
            </p:nvSpPr>
            <p:spPr>
              <a:xfrm rot="5400000">
                <a:off x="158196" y="2694758"/>
                <a:ext cx="446612" cy="838200"/>
              </a:xfrm>
              <a:prstGeom prst="triangl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2438400" y="1171231"/>
            <a:ext cx="3958328" cy="1103790"/>
            <a:chOff x="2057400" y="1331796"/>
            <a:chExt cx="3958328" cy="1103790"/>
          </a:xfrm>
        </p:grpSpPr>
        <p:sp>
          <p:nvSpPr>
            <p:cNvPr id="2" name="Rectangle 1"/>
            <p:cNvSpPr/>
            <p:nvPr/>
          </p:nvSpPr>
          <p:spPr>
            <a:xfrm>
              <a:off x="3078706" y="1498970"/>
              <a:ext cx="2937022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400" b="1" dirty="0" err="1" smtClean="0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শিখনফল</a:t>
              </a:r>
              <a:r>
                <a:rPr lang="en-US" sz="4400" b="1" dirty="0" smtClean="0">
                  <a:ln w="11430"/>
                  <a:solidFill>
                    <a:schemeClr val="bg1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endParaRPr lang="bn-BD" sz="44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7400" y="1331796"/>
              <a:ext cx="1103790" cy="110379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71" y="0"/>
            <a:ext cx="865707" cy="4694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0964" y="-29614"/>
            <a:ext cx="733035" cy="73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76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" t="29882" r="821" b="-1"/>
          <a:stretch/>
        </p:blipFill>
        <p:spPr>
          <a:xfrm>
            <a:off x="0" y="6019800"/>
            <a:ext cx="9144000" cy="838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6705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FF0000"/>
                </a:solidFill>
                <a:latin typeface="Brush Script MT" panose="03060802040406070304" pitchFamily="66" charset="0"/>
              </a:rPr>
              <a:t>mamun</a:t>
            </a:r>
            <a:endParaRPr lang="en-US" dirty="0">
              <a:solidFill>
                <a:srgbClr val="FF0000"/>
              </a:solidFill>
              <a:latin typeface="Brush Script MT" panose="030608020404060703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2451484"/>
            <a:ext cx="58674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400" b="1" cap="none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রাতের আকাশে চাঁদ দেখেছো কি কেউ?</a:t>
            </a:r>
          </a:p>
        </p:txBody>
      </p:sp>
      <p:sp>
        <p:nvSpPr>
          <p:cNvPr id="5" name="Rectangle 4"/>
          <p:cNvSpPr/>
          <p:nvPr/>
        </p:nvSpPr>
        <p:spPr>
          <a:xfrm>
            <a:off x="1437440" y="2701313"/>
            <a:ext cx="51587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400" b="1" cap="none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চাঁদ কেমন দেখতে?</a:t>
            </a:r>
          </a:p>
        </p:txBody>
      </p:sp>
      <p:sp>
        <p:nvSpPr>
          <p:cNvPr id="6" name="Rectangle 5"/>
          <p:cNvSpPr/>
          <p:nvPr/>
        </p:nvSpPr>
        <p:spPr>
          <a:xfrm>
            <a:off x="518417" y="2451484"/>
            <a:ext cx="758377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400" b="1" cap="none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মাসের সব রাতেই কি চাঁদ একই রকম থাকে?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38" y="0"/>
            <a:ext cx="865707" cy="4694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7026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10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2123" y="137322"/>
            <a:ext cx="8958206" cy="6644478"/>
            <a:chOff x="249283" y="137322"/>
            <a:chExt cx="8686800" cy="588247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283" y="137322"/>
              <a:ext cx="8686800" cy="588247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6">
                  <a:lumMod val="75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9993" y="1042987"/>
              <a:ext cx="1471613" cy="147161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" name="Rectangle 1"/>
          <p:cNvSpPr/>
          <p:nvPr/>
        </p:nvSpPr>
        <p:spPr>
          <a:xfrm>
            <a:off x="2876605" y="689044"/>
            <a:ext cx="32383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চাঁদের দশাঃ </a:t>
            </a:r>
            <a:r>
              <a:rPr lang="en-US" sz="40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bn-BD" sz="40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22123" y="3505200"/>
            <a:ext cx="855652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চাঁদ কখনো বড় আবার কখনো ছোট আবার কখনো অর্ধ-গোলাকার মনে হয়।</a:t>
            </a:r>
          </a:p>
          <a:p>
            <a:pPr algn="ctr"/>
            <a:r>
              <a:rPr lang="bn-BD" sz="2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চাঁদের উজ্জ্বল অংশের আকৃতির এরূপ পরিবর্তনশীল অবস্থাকে চাঁদের দশা  বলে। </a:t>
            </a:r>
            <a:endParaRPr lang="bn-BD" sz="28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84" y="120743"/>
            <a:ext cx="865707" cy="6157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6430" y="137322"/>
            <a:ext cx="609653" cy="60965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232044" y="5667047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Brush Script MT" panose="03060802040406070304" pitchFamily="66" charset="0"/>
              </a:rPr>
              <a:t>mamun</a:t>
            </a:r>
            <a:endParaRPr lang="en-US" dirty="0">
              <a:solidFill>
                <a:srgbClr val="FF0000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86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mph" presetSubtype="0" fill="hold" grpId="1" nodeType="clickEffect">
                                  <p:stCondLst>
                                    <p:cond delay="1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" t="29882" r="821" b="-1"/>
          <a:stretch/>
        </p:blipFill>
        <p:spPr>
          <a:xfrm>
            <a:off x="0" y="6019800"/>
            <a:ext cx="9144000" cy="838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flipH="1">
            <a:off x="2286000" y="67505"/>
            <a:ext cx="3588800" cy="76944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400" b="1" cap="none" spc="5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836946"/>
            <a:ext cx="9144000" cy="6021054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FF0000"/>
                </a:solidFill>
                <a:latin typeface="Brush Script MT" panose="03060802040406070304" pitchFamily="66" charset="0"/>
              </a:rPr>
              <a:t>mamun</a:t>
            </a:r>
            <a:endParaRPr lang="en-US" dirty="0">
              <a:solidFill>
                <a:srgbClr val="FF0000"/>
              </a:solidFill>
              <a:latin typeface="Brush Script MT" panose="030608020404060703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7259" y="2543303"/>
            <a:ext cx="855674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600" b="1" cap="none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চাঁদের দশা কি সে সম্পর্কে চিন্তা কর </a:t>
            </a:r>
          </a:p>
          <a:p>
            <a:pPr algn="ctr"/>
            <a:r>
              <a:rPr lang="bn-BD" sz="3600" b="1" cap="none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 তারপর বলো।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208"/>
            <a:ext cx="865707" cy="4694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4347" y="0"/>
            <a:ext cx="609653" cy="6096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000" b="26191"/>
          <a:stretch/>
        </p:blipFill>
        <p:spPr>
          <a:xfrm>
            <a:off x="3480325" y="861527"/>
            <a:ext cx="120015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56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3594" y="1392219"/>
            <a:ext cx="49263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400" b="1" spc="5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দেখতে পাচ্ছো? </a:t>
            </a:r>
            <a:endParaRPr lang="bn-BD" sz="4400" b="1" cap="none" spc="50" dirty="0" smtClean="0">
              <a:ln w="0"/>
              <a:solidFill>
                <a:schemeClr val="accent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941" y="353993"/>
            <a:ext cx="4622688" cy="33529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61"/>
          <a:stretch/>
        </p:blipFill>
        <p:spPr>
          <a:xfrm>
            <a:off x="4358941" y="3809999"/>
            <a:ext cx="4622688" cy="26061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00"/>
            <a:ext cx="4206541" cy="2514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353478"/>
            <a:ext cx="4206540" cy="334222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165712" y="474098"/>
            <a:ext cx="176202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2800" b="1" cap="none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 ও চাঁদ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95812" y="611239"/>
            <a:ext cx="342112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2800" b="1" cap="none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পৃথিবীর চারদিকে ঘুরছে চাঁদ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2407" y="5370493"/>
            <a:ext cx="416660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2800" b="1" cap="none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সূর্যকে কেন্দ্র করে পৃথিবী ঘুরছে। </a:t>
            </a:r>
          </a:p>
        </p:txBody>
      </p:sp>
      <p:sp>
        <p:nvSpPr>
          <p:cNvPr id="7" name="Rectangle 6"/>
          <p:cNvSpPr/>
          <p:nvPr/>
        </p:nvSpPr>
        <p:spPr>
          <a:xfrm>
            <a:off x="8212015" y="6473920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Brush Script MT" panose="03060802040406070304" pitchFamily="66" charset="0"/>
              </a:rPr>
              <a:t>mamun</a:t>
            </a:r>
            <a:endParaRPr lang="en-US" dirty="0">
              <a:solidFill>
                <a:srgbClr val="FF0000"/>
              </a:solidFill>
              <a:latin typeface="Brush Script MT" panose="030608020404060703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84000"/>
            <a:ext cx="865707" cy="4694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99356" y="-8614"/>
            <a:ext cx="609653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77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2312</TotalTime>
  <Words>277</Words>
  <Application>Microsoft Office PowerPoint</Application>
  <PresentationFormat>On-screen Show (4:3)</PresentationFormat>
  <Paragraphs>80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Brush Script MT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IT-PARK</cp:lastModifiedBy>
  <cp:revision>203</cp:revision>
  <dcterms:created xsi:type="dcterms:W3CDTF">2006-08-16T00:00:00Z</dcterms:created>
  <dcterms:modified xsi:type="dcterms:W3CDTF">2021-10-20T02:24:55Z</dcterms:modified>
</cp:coreProperties>
</file>