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1" r:id="rId4"/>
    <p:sldId id="259" r:id="rId5"/>
    <p:sldId id="261" r:id="rId6"/>
    <p:sldId id="262" r:id="rId7"/>
    <p:sldId id="263" r:id="rId8"/>
    <p:sldId id="274" r:id="rId9"/>
    <p:sldId id="264" r:id="rId10"/>
    <p:sldId id="272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1A36E-F00C-4D54-8B27-B8838D32BD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CC4C1-6219-4452-9CAC-A57788F2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ঘটনাটির ভিডিওটি দেখিয়ে এবং পাঠ সংশ্লিষ্ট প্রশ্নোত্তরের মাধ্যমে</a:t>
            </a:r>
            <a:r>
              <a:rPr lang="bn-IN" baseline="0" dirty="0" smtClean="0"/>
              <a:t> </a:t>
            </a:r>
            <a:r>
              <a:rPr lang="bn-BD" dirty="0" smtClean="0"/>
              <a:t>পাঠের</a:t>
            </a:r>
            <a:r>
              <a:rPr lang="bn-BD" baseline="0" dirty="0" smtClean="0"/>
              <a:t> প্রতি মনোযোগ আকর্ষণ এবং  শিরোনাম শিক্ষার্থীদের কাছ থেকে বের করার জন্য স্লাইডটি ব্যবহার করা হয়েছে । সংশ্লিষ্ট অন্য কোন ঘটনা প্রদর্শন করে পাঠ সংশ্লিষ্ট প্রশ্নোত্তরের মাধ্যমেও এ কাজটি করা যেতে পারে 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+mn-lt"/>
              </a:rPr>
              <a:t>এই পাঠ শেষে অর্জিতব্য শিখনফলকে সামনে রেখে </a:t>
            </a:r>
            <a:r>
              <a:rPr lang="bn-BD" dirty="0" smtClean="0">
                <a:latin typeface="+mn-lt"/>
              </a:rPr>
              <a:t>পাঠকে</a:t>
            </a:r>
            <a:r>
              <a:rPr lang="bn-BD" baseline="0" dirty="0" smtClean="0">
                <a:latin typeface="+mn-lt"/>
              </a:rPr>
              <a:t> ধারাবাহিকভাবে পরিচালনার উদ্দেশ্যে </a:t>
            </a:r>
            <a:r>
              <a:rPr lang="bn-BD" dirty="0" smtClean="0">
                <a:latin typeface="+mn-lt"/>
              </a:rPr>
              <a:t>এই স্লাইডটি </a:t>
            </a:r>
            <a:r>
              <a:rPr lang="bn-BD" baseline="0" dirty="0" smtClean="0">
                <a:latin typeface="+mn-lt"/>
              </a:rPr>
              <a:t>রাখা হয়েছে</a:t>
            </a: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থেকে শিক্ষক প্র</a:t>
            </a:r>
            <a:r>
              <a:rPr lang="en-US" baseline="0" dirty="0" err="1" smtClean="0"/>
              <a:t>শ্নো</a:t>
            </a:r>
            <a:r>
              <a:rPr lang="bn-BD" baseline="0" dirty="0" smtClean="0"/>
              <a:t>ত্তরের মাধ্যমে গণহত্যার প্রস্তুতি সম্পর্কে আলোচনা করবেন । যেমন-২৫</a:t>
            </a:r>
            <a:r>
              <a:rPr lang="bn-IN" baseline="0" dirty="0" smtClean="0"/>
              <a:t> </a:t>
            </a:r>
            <a:r>
              <a:rPr lang="bn-BD" baseline="0" dirty="0" smtClean="0"/>
              <a:t>মার্চ মধ্যরাতে এ অপারেশন সংঘটিত হলেও মূলত এ প্রস্তুতি চলতে থাকে মার্চের প্রথম থেকে । ৩ মার্চ পাকিস্তান থেকে আগত অস্ত্র ও রসদ বোঝাই এম.ভি. সোয়াত জাহাজ-চট্টগ্রাম বন্দরে পৌছেঁ । প্রেসিডেন্ট ইয়াহিয়া খান ১৫ মার্চ থেকে ২৪</a:t>
            </a:r>
            <a:r>
              <a:rPr lang="bn-IN" baseline="0" dirty="0" smtClean="0"/>
              <a:t> </a:t>
            </a:r>
            <a:r>
              <a:rPr lang="bn-BD" baseline="0" dirty="0" smtClean="0"/>
              <a:t>মার্চ ঢাকায় বঙ্গবন্ধু শেখ মুজিরের সঙ্গে </a:t>
            </a:r>
            <a:r>
              <a:rPr lang="bn-IN" baseline="0" dirty="0" smtClean="0"/>
              <a:t>আলাপ </a:t>
            </a:r>
            <a:r>
              <a:rPr lang="bn-BD" baseline="0" dirty="0" smtClean="0"/>
              <a:t>আলোচনার ভান করে আসলে অভিযানের প্রস্তুতি পর্যবেক্ষণ করেন ও অপারেশন সার্চলাইট চুড়ান্ত করেন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মার্চের</a:t>
            </a:r>
            <a:r>
              <a:rPr lang="bn-BD" baseline="0" dirty="0" smtClean="0"/>
              <a:t> এই গণহত্যায় ঢাকা বিশববিদ্যালয়ের ১০ জন শিক্ষকসহ ৩০০ ছাত্র ও কর্মচারী নিহত হন সে সম্পর্কে আলোচনা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স্লাইডের</a:t>
            </a:r>
            <a:r>
              <a:rPr lang="bn-BD" baseline="0" dirty="0" smtClean="0"/>
              <a:t> ভিডিওটি দেখিয়ে ২৬ মার্চের প্রথম প্রহরে বঙ্গবন্ধু তার ৩২ নম্বর ধানমন্ডি বাসা থেকে যে</a:t>
            </a:r>
            <a:r>
              <a:rPr lang="bn-IN" baseline="0" dirty="0" smtClean="0"/>
              <a:t>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ঘোষণা </a:t>
            </a:r>
            <a:r>
              <a:rPr lang="bn-BD" baseline="0" dirty="0" smtClean="0"/>
              <a:t>দিয়েছিলেন তা জানাবেন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0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বিষয়টি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বিশ্লেষণ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করে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স্পষ্ট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ধারণা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যেতে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পারে</a:t>
            </a:r>
            <a:r>
              <a:rPr lang="en-US" b="1" baseline="0" dirty="0" smtClean="0"/>
              <a:t>- </a:t>
            </a:r>
            <a:r>
              <a:rPr lang="en-US" b="1" baseline="0" dirty="0" err="1" smtClean="0"/>
              <a:t>যা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সঠিক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উত্তর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লিখতে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সহায়তা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করবে</a:t>
            </a:r>
            <a:r>
              <a:rPr lang="en-US" b="1" baseline="0" dirty="0" smtClean="0"/>
              <a:t> ।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1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0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5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70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8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4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8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2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4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572653" y="429490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831272" y="461125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9845965" y="184727"/>
            <a:ext cx="1551710" cy="2068947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9587347" y="4869875"/>
            <a:ext cx="2068947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2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3540-E76F-48AC-B271-555BDC77F3C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540A-1CA5-45ED-9C96-346943CE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01" y="2197432"/>
            <a:ext cx="5422900" cy="309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0519" y="896293"/>
            <a:ext cx="2906162" cy="8872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362" y="1774479"/>
            <a:ext cx="10167042" cy="2888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৩রা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যৌথবাহিনীর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মেধাশূন্য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বুদ্ধিজীবী,শিক্ষক,সাংবাদিক,চিকিৎসকদের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কায়সার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নিজামউদ্দিন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সিরাজউদ্দিন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লেখিকা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রাব্বী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3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916366" y="1971676"/>
            <a:ext cx="8296835" cy="2857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0287" y="888200"/>
            <a:ext cx="2374368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7966" y="3755325"/>
            <a:ext cx="8296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</a:t>
            </a:r>
            <a:r>
              <a:rPr lang="en-US" sz="40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সার্চলাইটের</a:t>
            </a:r>
            <a:r>
              <a:rPr lang="en-US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ভয়াবহতা</a:t>
            </a:r>
            <a:r>
              <a:rPr lang="en-US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40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বিশ্লেষণ</a:t>
            </a:r>
            <a:r>
              <a:rPr lang="en-US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</a:t>
            </a:r>
            <a:r>
              <a:rPr lang="en-US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4969" y="2901063"/>
            <a:ext cx="8938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২৫ মার্চের কালরাতে বাংলার বুকে যা ঘটে-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দের হটিয়ে দেয়া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নিরস্ত্র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ঘরবাড়িতে আগুন লাগানো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নিচের কোনটি সঠিক?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966" y="5025056"/>
            <a:ext cx="1826588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8913" y="5025056"/>
            <a:ext cx="178906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2824" y="5033797"/>
            <a:ext cx="1684476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96959" y="5032314"/>
            <a:ext cx="203927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166258" y="502888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6520100" y="5067140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7996958" y="502505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2181069" y="502505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18700" y="1072942"/>
            <a:ext cx="689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 মার্চ পাকসেনারা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পড়ে?</a:t>
            </a:r>
            <a:r>
              <a:rPr lang="en-US" sz="29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0967" y="1588384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ফার্মগেট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31969" y="1546259"/>
            <a:ext cx="305039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গাবতলী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81070" y="2125065"/>
            <a:ext cx="323288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মহাখালী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71019" y="2132575"/>
            <a:ext cx="301134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সায়েদাবাদ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/>
          </a:p>
        </p:txBody>
      </p:sp>
      <p:sp>
        <p:nvSpPr>
          <p:cNvPr id="34" name="Multiply 33"/>
          <p:cNvSpPr/>
          <p:nvPr/>
        </p:nvSpPr>
        <p:spPr>
          <a:xfrm>
            <a:off x="6123313" y="151133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alf Frame 34"/>
          <p:cNvSpPr/>
          <p:nvPr/>
        </p:nvSpPr>
        <p:spPr>
          <a:xfrm rot="14014148">
            <a:off x="2380862" y="1473928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2190967" y="210650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123313" y="213960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675441" y="127047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48933" y="358595"/>
            <a:ext cx="3194620" cy="12003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6650" y="359265"/>
            <a:ext cx="3484812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ame 37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24251" y="1094523"/>
            <a:ext cx="855714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4" grpId="6" animBg="1"/>
      <p:bldP spid="54" grpId="7" animBg="1"/>
      <p:bldP spid="54" grpId="8" animBg="1"/>
      <p:bldP spid="55" grpId="0" animBg="1"/>
      <p:bldP spid="55" grpId="1" animBg="1"/>
      <p:bldP spid="5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954306" y="1982185"/>
            <a:ext cx="8283388" cy="102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16225" y="724005"/>
            <a:ext cx="2943434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9075" y="519056"/>
            <a:ext cx="2868039" cy="2407920"/>
            <a:chOff x="2868829" y="762000"/>
            <a:chExt cx="3643185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940859" y="3909561"/>
            <a:ext cx="8296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পাকবাহিনীর গণহত্যা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ত্বারান্তিত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958637" y="1393805"/>
            <a:ext cx="4093662" cy="1108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80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1" y="3197688"/>
            <a:ext cx="4217592" cy="21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 txBox="1">
            <a:spLocks/>
          </p:cNvSpPr>
          <p:nvPr/>
        </p:nvSpPr>
        <p:spPr>
          <a:xfrm>
            <a:off x="2154725" y="832919"/>
            <a:ext cx="3909999" cy="501562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6316337" y="832919"/>
            <a:ext cx="3615314" cy="501562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4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4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: ১৯/১০/২০২১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955" y="3118278"/>
            <a:ext cx="3530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ইসলাম</a:t>
            </a:r>
          </a:p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কিসামত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হারাটী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ডি.এস.আই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০১৭১৪৫৫৯৬৪১</a:t>
            </a: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nazrul693105@gmail.com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18" y="1409575"/>
            <a:ext cx="1227951" cy="15957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82664" y="1409575"/>
            <a:ext cx="1855816" cy="162705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31" y="966738"/>
            <a:ext cx="6874287" cy="4710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7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89945" y="2368926"/>
            <a:ext cx="5702458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গণহত্যা</a:t>
            </a:r>
            <a:r>
              <a: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endParaRPr lang="en-US" sz="4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712" y="1035559"/>
            <a:ext cx="4983088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9106" y="1380531"/>
            <a:ext cx="5992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4147" y="4290776"/>
            <a:ext cx="742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৩. </a:t>
            </a:r>
            <a:r>
              <a:rPr lang="en-US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সার্চলাইটের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ভয়াবহতা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বিশ্লেষণ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265" y="3213557"/>
            <a:ext cx="7423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২.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শহীদ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বুদ্ধিজীবী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দিবস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বুঝ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183" y="2543876"/>
            <a:ext cx="798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১. </a:t>
            </a:r>
            <a:r>
              <a:rPr lang="bn-BD" sz="3200" b="1" kern="11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গণহত্যার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পূর্ব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প্রস্তুতি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কোথায়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শুরু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হয়েছিল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1" y="457200"/>
            <a:ext cx="1965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8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jkersottasangbad24.com/assets/uploads/news/21d62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r="3441" b="11286"/>
          <a:stretch/>
        </p:blipFill>
        <p:spPr bwMode="auto">
          <a:xfrm>
            <a:off x="2677462" y="2106057"/>
            <a:ext cx="2151939" cy="134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789804">
            <a:off x="1842228" y="4911308"/>
            <a:ext cx="1165361" cy="8001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8741" y="5029201"/>
            <a:ext cx="620692" cy="15071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20916715">
            <a:off x="3553888" y="4515916"/>
            <a:ext cx="1107281" cy="69294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650268" y="4000154"/>
            <a:ext cx="2258160" cy="752916"/>
            <a:chOff x="3126268" y="4000154"/>
            <a:chExt cx="2258160" cy="752916"/>
          </a:xfrm>
        </p:grpSpPr>
        <p:cxnSp>
          <p:nvCxnSpPr>
            <p:cNvPr id="13" name="Straight Connector 12"/>
            <p:cNvCxnSpPr>
              <a:stCxn id="10" idx="6"/>
              <a:endCxn id="14" idx="2"/>
            </p:cNvCxnSpPr>
            <p:nvPr/>
          </p:nvCxnSpPr>
          <p:spPr>
            <a:xfrm flipV="1">
              <a:off x="3126268" y="4451097"/>
              <a:ext cx="1165013" cy="301973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20916715">
              <a:off x="4280413" y="4000154"/>
              <a:ext cx="1104015" cy="68389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r>
                <a:rPr lang="bn-IN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মার্চ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 rot="20916715">
            <a:off x="8069327" y="3021154"/>
            <a:ext cx="1107281" cy="69294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99905" y="3582669"/>
            <a:ext cx="1356574" cy="650437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120606" y="3028951"/>
            <a:ext cx="290095" cy="11809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0916715">
            <a:off x="9307788" y="2452101"/>
            <a:ext cx="938375" cy="72579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311">
            <a:off x="6461318" y="3926461"/>
            <a:ext cx="3346029" cy="185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Double Bracket 38"/>
          <p:cNvSpPr/>
          <p:nvPr/>
        </p:nvSpPr>
        <p:spPr>
          <a:xfrm rot="20047763">
            <a:off x="6377762" y="3885919"/>
            <a:ext cx="3513140" cy="1936679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ular Callout 39"/>
          <p:cNvSpPr/>
          <p:nvPr/>
        </p:nvSpPr>
        <p:spPr>
          <a:xfrm>
            <a:off x="2566988" y="1998056"/>
            <a:ext cx="2372889" cy="1584612"/>
          </a:xfrm>
          <a:prstGeom prst="wedgeRoundRectCallout">
            <a:avLst>
              <a:gd name="adj1" fmla="val 7699"/>
              <a:gd name="adj2" fmla="val 109985"/>
              <a:gd name="adj3" fmla="val 16667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96375" y="457201"/>
            <a:ext cx="4745629" cy="1830509"/>
            <a:chOff x="3772374" y="457200"/>
            <a:chExt cx="4745629" cy="1830509"/>
          </a:xfrm>
        </p:grpSpPr>
        <p:grpSp>
          <p:nvGrpSpPr>
            <p:cNvPr id="48" name="Group 47"/>
            <p:cNvGrpSpPr/>
            <p:nvPr/>
          </p:nvGrpSpPr>
          <p:grpSpPr>
            <a:xfrm>
              <a:off x="3772374" y="457200"/>
              <a:ext cx="4745629" cy="1830509"/>
              <a:chOff x="3772374" y="457200"/>
              <a:chExt cx="4745629" cy="1830509"/>
            </a:xfrm>
          </p:grpSpPr>
          <p:sp>
            <p:nvSpPr>
              <p:cNvPr id="41" name="Rectangular Callout 40"/>
              <p:cNvSpPr/>
              <p:nvPr/>
            </p:nvSpPr>
            <p:spPr>
              <a:xfrm>
                <a:off x="3772374" y="457200"/>
                <a:ext cx="4745629" cy="1830509"/>
              </a:xfrm>
              <a:prstGeom prst="wedgeRectCallout">
                <a:avLst>
                  <a:gd name="adj1" fmla="val 38820"/>
                  <a:gd name="adj2" fmla="val 73657"/>
                </a:avLst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924" y="560005"/>
                <a:ext cx="2371095" cy="16248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262" y="560005"/>
              <a:ext cx="1980791" cy="1614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5" name="Rectangle 44"/>
          <p:cNvSpPr/>
          <p:nvPr/>
        </p:nvSpPr>
        <p:spPr>
          <a:xfrm>
            <a:off x="2158508" y="505587"/>
            <a:ext cx="2491760" cy="1323439"/>
          </a:xfrm>
          <a:prstGeom prst="rect">
            <a:avLst/>
          </a:prstGeom>
          <a:ln w="444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গণহত্যার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0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24" grpId="0" animBg="1"/>
      <p:bldP spid="39" grpId="0" animBg="1"/>
      <p:bldP spid="40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76" y="495959"/>
            <a:ext cx="4209430" cy="2884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43" y="3559937"/>
            <a:ext cx="3780345" cy="2926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444743" y="495960"/>
            <a:ext cx="3623182" cy="2761591"/>
            <a:chOff x="4920743" y="495959"/>
            <a:chExt cx="3623182" cy="2761591"/>
          </a:xfrm>
        </p:grpSpPr>
        <p:sp>
          <p:nvSpPr>
            <p:cNvPr id="4" name="Rectangle 3"/>
            <p:cNvSpPr/>
            <p:nvPr/>
          </p:nvSpPr>
          <p:spPr>
            <a:xfrm>
              <a:off x="4920743" y="495959"/>
              <a:ext cx="3623182" cy="276159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0998" y="1091924"/>
              <a:ext cx="296267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dirty="0">
                  <a:ln w="0"/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IN" sz="48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>
                  <a:ln w="0"/>
                  <a:latin typeface="NikoshBAN" pitchFamily="2" charset="0"/>
                  <a:cs typeface="NikoshBAN" pitchFamily="2" charset="0"/>
                </a:rPr>
                <a:t>মার্চ রাতের</a:t>
              </a:r>
            </a:p>
            <a:p>
              <a:pPr algn="ctr"/>
              <a:r>
                <a:rPr lang="bn-BD" sz="4800" dirty="0">
                  <a:ln w="0"/>
                  <a:latin typeface="NikoshBAN" pitchFamily="2" charset="0"/>
                  <a:cs typeface="NikoshBAN" pitchFamily="2" charset="0"/>
                </a:rPr>
                <a:t> গণহত্যা</a:t>
              </a:r>
              <a:endParaRPr lang="en-US" sz="4800" dirty="0">
                <a:ln w="0"/>
              </a:endParaRPr>
            </a:p>
          </p:txBody>
        </p:sp>
      </p:grpSp>
      <p:pic>
        <p:nvPicPr>
          <p:cNvPr id="7170" name="Picture 2" descr="https://encrypted-tbn2.gstatic.com/images?q=tbn:ANd9GcRuG5od60L2GBgPsoCvowpEVyArGxvz5t4fQy5eHxXE0LQ3bPh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64" y="3559937"/>
            <a:ext cx="4309443" cy="292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850" y="378039"/>
            <a:ext cx="4966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</a:t>
            </a:r>
            <a:r>
              <a:rPr lang="bn-IN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ধীনতা ঘোষণা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550" y="1209035"/>
            <a:ext cx="672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২৬ মার্চের প্রথম প্রহরে বঙ্গবন্ধু তার ৩২ নম্বর ধানমন্ডি বাসা থেকে </a:t>
            </a:r>
            <a:r>
              <a:rPr lang="bn-BD" sz="20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স্বাধীনতার ঘোষণা দেন।</a:t>
            </a:r>
            <a:endParaRPr lang="en-US" sz="20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46" y="2179781"/>
            <a:ext cx="5230429" cy="30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1057" y="990600"/>
            <a:ext cx="7239000" cy="83615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99607" y="2871789"/>
            <a:ext cx="7581900" cy="1743075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১.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শহীদ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বুদ্ধিজীবী</a:t>
            </a:r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দিবস</a:t>
            </a:r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বুঝ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 </a:t>
            </a:r>
            <a:r>
              <a:rPr lang="en-US" sz="4400" b="1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602</Words>
  <Application>Microsoft Office PowerPoint</Application>
  <PresentationFormat>Widescreen</PresentationFormat>
  <Paragraphs>74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NikoshLightBAN</vt:lpstr>
      <vt:lpstr>SolaimanLipi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23</cp:revision>
  <dcterms:created xsi:type="dcterms:W3CDTF">2021-10-19T18:20:49Z</dcterms:created>
  <dcterms:modified xsi:type="dcterms:W3CDTF">2021-10-20T03:00:44Z</dcterms:modified>
</cp:coreProperties>
</file>