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7" r:id="rId2"/>
    <p:sldId id="257" r:id="rId3"/>
    <p:sldId id="334" r:id="rId4"/>
    <p:sldId id="311" r:id="rId5"/>
    <p:sldId id="312" r:id="rId6"/>
    <p:sldId id="314" r:id="rId7"/>
    <p:sldId id="317" r:id="rId8"/>
    <p:sldId id="318" r:id="rId9"/>
    <p:sldId id="313" r:id="rId10"/>
    <p:sldId id="319" r:id="rId11"/>
    <p:sldId id="320" r:id="rId12"/>
    <p:sldId id="321" r:id="rId13"/>
    <p:sldId id="322" r:id="rId14"/>
    <p:sldId id="323" r:id="rId15"/>
    <p:sldId id="324" r:id="rId16"/>
    <p:sldId id="333" r:id="rId17"/>
    <p:sldId id="326" r:id="rId18"/>
    <p:sldId id="328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D9AF2-7C46-42A0-B6A0-53A0EC62AE5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9E14-D440-43D4-A32A-338ACBDE5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 This picture is related to the topic. So I have chosen it. Teacher may change it if he wants.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705FB-F94D-4756-934E-E5CE732ACA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8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use it at any purpose he likes. It may be helpful to the students those have  not  brought books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45FA-7B09-48D2-9A07-C006378E6E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4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501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7476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042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7352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71812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5586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7269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4283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5089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1967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8411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DA186-1E13-4C2A-BDDB-9BA7BA9BDC0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5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77037" y="3209779"/>
            <a:ext cx="9297000" cy="27244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English Class</a:t>
            </a:r>
            <a:endParaRPr lang="en-US" sz="8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455" y="718112"/>
            <a:ext cx="6166163" cy="29904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3510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659988" y="1349033"/>
            <a:ext cx="3783916" cy="1383723"/>
          </a:xfrm>
          <a:prstGeom prst="wedgeRoundRectCallout">
            <a:avLst>
              <a:gd name="adj1" fmla="val 61509"/>
              <a:gd name="adj2" fmla="val 99858"/>
              <a:gd name="adj3" fmla="val 16667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So he brought a-</a:t>
            </a:r>
            <a:endParaRPr lang="en-US" sz="36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95" y="1891559"/>
            <a:ext cx="3144982" cy="3379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780068" y="5493327"/>
            <a:ext cx="2209800" cy="742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Cat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51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6359508" y="2961991"/>
            <a:ext cx="1015161" cy="1401961"/>
          </a:xfrm>
          <a:prstGeom prst="downArrow">
            <a:avLst>
              <a:gd name="adj1" fmla="val 71250"/>
              <a:gd name="adj2" fmla="val 64025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486" y="1691864"/>
            <a:ext cx="3190401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77411" y="5518276"/>
            <a:ext cx="1546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Book Antiqua" pitchFamily="18" charset="0"/>
              </a:rPr>
              <a:t>milk</a:t>
            </a:r>
            <a:endParaRPr lang="en-US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4274" y="2785808"/>
            <a:ext cx="412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Book Antiqua" pitchFamily="18" charset="0"/>
              </a:rPr>
              <a:t>But the cat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Book Antiqua" pitchFamily="18" charset="0"/>
              </a:rPr>
              <a:t>needed –</a:t>
            </a:r>
          </a:p>
        </p:txBody>
      </p:sp>
    </p:spTree>
    <p:extLst>
      <p:ext uri="{BB962C8B-B14F-4D97-AF65-F5344CB8AC3E}">
        <p14:creationId xmlns:p14="http://schemas.microsoft.com/office/powerpoint/2010/main" val="31425547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331" y="2413983"/>
            <a:ext cx="5667230" cy="1328023"/>
          </a:xfrm>
          <a:prstGeom prst="wedgeRoundRectCallout">
            <a:avLst>
              <a:gd name="adj1" fmla="val 47261"/>
              <a:gd name="adj2" fmla="val 112199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In order to supply milk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he had to bring a-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r="8766" b="8559"/>
          <a:stretch/>
        </p:blipFill>
        <p:spPr>
          <a:xfrm flipH="1">
            <a:off x="6921305" y="1575582"/>
            <a:ext cx="4065562" cy="34606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21405" y="5227812"/>
            <a:ext cx="2667000" cy="715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Cow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331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78" y="709920"/>
            <a:ext cx="4203113" cy="44136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08213" y="5123544"/>
            <a:ext cx="2228850" cy="9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cowboy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248227" y="1233714"/>
            <a:ext cx="4776561" cy="2134213"/>
          </a:xfrm>
          <a:prstGeom prst="wedgeEllipseCallout">
            <a:avLst>
              <a:gd name="adj1" fmla="val 53868"/>
              <a:gd name="adj2" fmla="val 57716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To take care of the cow he </a:t>
            </a:r>
          </a:p>
          <a:p>
            <a:pPr algn="ctr"/>
            <a:r>
              <a:rPr lang="en-US" sz="3200" b="1" dirty="0" smtClean="0">
                <a:latin typeface="Book Antiqua" pitchFamily="18" charset="0"/>
              </a:rPr>
              <a:t>had to bring a -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030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3757" y="386546"/>
            <a:ext cx="10384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Book Antiqua" pitchFamily="18" charset="0"/>
              </a:rPr>
              <a:t>The cowboy needed food. So he had to bring a--</a:t>
            </a:r>
            <a:endParaRPr lang="en-US" sz="4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7"/>
          <a:stretch/>
        </p:blipFill>
        <p:spPr>
          <a:xfrm>
            <a:off x="2527014" y="1880652"/>
            <a:ext cx="7085477" cy="33590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5580990"/>
            <a:ext cx="225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ook Antiqua" pitchFamily="18" charset="0"/>
              </a:rPr>
              <a:t>Wife.</a:t>
            </a:r>
            <a:endParaRPr lang="en-US" sz="36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277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59" y="2016952"/>
            <a:ext cx="12011841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Book Antiqua" pitchFamily="18" charset="0"/>
              </a:rPr>
              <a:t>At last he found himself in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Book Antiqua" pitchFamily="18" charset="0"/>
              </a:rPr>
              <a:t> a family.</a:t>
            </a:r>
            <a:endParaRPr lang="en-US" sz="6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667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414" y="486104"/>
            <a:ext cx="11281103" cy="603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75" b="1" dirty="0">
                <a:solidFill>
                  <a:srgbClr val="C00000"/>
                </a:solidFill>
                <a:latin typeface="Book Antiqua" pitchFamily="18" charset="0"/>
              </a:rPr>
              <a:t>B Read the story and answer the questions that follow.</a:t>
            </a:r>
          </a:p>
          <a:p>
            <a:pPr algn="just"/>
            <a:r>
              <a:rPr lang="en-US" sz="2575" b="1" dirty="0">
                <a:solidFill>
                  <a:srgbClr val="C00000"/>
                </a:solidFill>
                <a:latin typeface="Book Antiqua" pitchFamily="18" charset="0"/>
              </a:rPr>
              <a:t>Long ago, a young man found life in the family in his village full of problems and sufferings. Quarrels, ill-feelings, jealously, enmity - all were part of everyday life there. So he left his house and went to a jungle to live by himself. There he made a nice little hut with wood, bamboo and reeds. “Ah, how happy I am here!” said the man to himself. But one day he found some mice in his hut. The little creatures soon made holes in his blanket. So he brought a cat to kill the mice. The cat needed milk. So he brought a cow. The cow needed grass and hay. So he brought a cowboy. The cowboy needed food. So he took a wife to cook meals. Then children were born to them, and the man found himself again in a family. So nobody can live alone, unless they are either angels or devils. People need food, shelter, companions and cooperation. They need to help each other. And if they live in a family or community, their need can be fulfilled. Hence living in society can make people good and happy citizens.</a:t>
            </a:r>
          </a:p>
        </p:txBody>
      </p:sp>
    </p:spTree>
    <p:extLst>
      <p:ext uri="{BB962C8B-B14F-4D97-AF65-F5344CB8AC3E}">
        <p14:creationId xmlns:p14="http://schemas.microsoft.com/office/powerpoint/2010/main" val="28484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348" y="440669"/>
            <a:ext cx="117386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79438" algn="l"/>
              </a:tabLst>
            </a:pPr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C </a:t>
            </a:r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</a:rPr>
              <a:t>(</a:t>
            </a:r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Books shut) What five things did the young man do in the jungle? </a:t>
            </a:r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</a:rPr>
              <a:t>  Now</a:t>
            </a:r>
            <a:endParaRPr lang="en-US" sz="2800" b="1" dirty="0">
              <a:solidFill>
                <a:srgbClr val="C00000"/>
              </a:solidFill>
              <a:latin typeface="Book Antiqua" pitchFamily="18" charset="0"/>
            </a:endParaRPr>
          </a:p>
          <a:p>
            <a:pPr>
              <a:tabLst>
                <a:tab pos="579438" algn="l"/>
              </a:tabLst>
            </a:pPr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</a:rPr>
              <a:t>	divide </a:t>
            </a:r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into groups of five. Tell the story to the groups sequentially</a:t>
            </a:r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</a:rPr>
              <a:t>.</a:t>
            </a:r>
          </a:p>
          <a:p>
            <a:pPr>
              <a:tabLst>
                <a:tab pos="579438" algn="l"/>
              </a:tabLst>
            </a:pPr>
            <a:endParaRPr lang="en-US" sz="2800" b="1" dirty="0">
              <a:solidFill>
                <a:srgbClr val="C00000"/>
              </a:solidFill>
              <a:latin typeface="Book Antiqua" pitchFamily="18" charset="0"/>
            </a:endParaRPr>
          </a:p>
          <a:p>
            <a:pPr>
              <a:tabLst>
                <a:tab pos="579438" algn="l"/>
              </a:tabLst>
            </a:pPr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D  </a:t>
            </a:r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</a:rPr>
              <a:t>Answer </a:t>
            </a:r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these questions. First discuss in pairs, then write the answers</a:t>
            </a:r>
          </a:p>
          <a:p>
            <a:pPr>
              <a:tabLst>
                <a:tab pos="579438" algn="l"/>
              </a:tabLst>
            </a:pPr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</a:rPr>
              <a:t>	individually</a:t>
            </a:r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.</a:t>
            </a:r>
          </a:p>
          <a:p>
            <a:pPr marL="579438">
              <a:tabLst>
                <a:tab pos="579438" algn="l"/>
              </a:tabLst>
            </a:pPr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1 Why did the young man leave his house?</a:t>
            </a:r>
          </a:p>
          <a:p>
            <a:pPr marL="579438">
              <a:tabLst>
                <a:tab pos="579438" algn="l"/>
              </a:tabLst>
            </a:pPr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2 Where did he make a hut? What did he make the hut with?</a:t>
            </a:r>
          </a:p>
          <a:p>
            <a:pPr marL="579438">
              <a:tabLst>
                <a:tab pos="579438" algn="l"/>
              </a:tabLst>
            </a:pPr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3 Was the man happy in his hut?</a:t>
            </a:r>
          </a:p>
          <a:p>
            <a:pPr marL="579438">
              <a:tabLst>
                <a:tab pos="579438" algn="l"/>
              </a:tabLst>
            </a:pPr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4 How did he find himself again in a family?</a:t>
            </a:r>
          </a:p>
          <a:p>
            <a:pPr marL="579438">
              <a:tabLst>
                <a:tab pos="579438" algn="l"/>
              </a:tabLst>
            </a:pPr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5 Where and how can a person be happy?</a:t>
            </a:r>
          </a:p>
          <a:p>
            <a:pPr marL="579438">
              <a:tabLst>
                <a:tab pos="579438" algn="l"/>
              </a:tabLst>
            </a:pPr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6 What is the moral of the story</a:t>
            </a:r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13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16230" y="1493709"/>
            <a:ext cx="11711940" cy="5097591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Book Antiqua" pitchFamily="18" charset="0"/>
              </a:rPr>
              <a:t>Write a paragraph on </a:t>
            </a:r>
          </a:p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Book Antiqua" pitchFamily="18" charset="0"/>
              </a:rPr>
              <a:t>“ The problems and comforts</a:t>
            </a:r>
          </a:p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Book Antiqua" pitchFamily="18" charset="0"/>
              </a:rPr>
              <a:t> of living in a society,”</a:t>
            </a:r>
            <a:endParaRPr lang="en-US" sz="48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316230" y="813770"/>
            <a:ext cx="11711940" cy="975361"/>
          </a:xfrm>
          <a:prstGeom prst="trapezoid">
            <a:avLst>
              <a:gd name="adj" fmla="val 162313"/>
            </a:avLst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Book Antiqua" pitchFamily="18" charset="0"/>
              </a:rPr>
              <a:t>Home Work</a:t>
            </a:r>
            <a:endParaRPr lang="en-US" sz="7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715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008770" y="3843639"/>
            <a:ext cx="10158663" cy="19235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306" r="7072" b="13026"/>
          <a:stretch/>
        </p:blipFill>
        <p:spPr>
          <a:xfrm>
            <a:off x="3573194" y="844062"/>
            <a:ext cx="5964702" cy="3587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8146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519545" y="281997"/>
            <a:ext cx="10515600" cy="108960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Identity  </a:t>
            </a:r>
            <a:endParaRPr lang="en-US" sz="7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641654" y="3610028"/>
            <a:ext cx="5839801" cy="346641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Saiful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</a:p>
          <a:p>
            <a:pPr lvl="0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lvl="0">
              <a:buNone/>
            </a:pP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Shahjalal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School</a:t>
            </a:r>
          </a:p>
          <a:p>
            <a:pPr lvl="0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Habiganj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Habiganj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08033" y="2050473"/>
            <a:ext cx="5368331" cy="3292764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Nine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Today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Unit:One</a:t>
            </a:r>
            <a:endParaRPr 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One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74" y="1580889"/>
            <a:ext cx="2468226" cy="24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2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972" y="5608353"/>
            <a:ext cx="403639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Living alone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08709" y="5608353"/>
            <a:ext cx="37646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Living with family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5" t="13325"/>
          <a:stretch/>
        </p:blipFill>
        <p:spPr>
          <a:xfrm>
            <a:off x="263237" y="690802"/>
            <a:ext cx="3649471" cy="4585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r="6483"/>
          <a:stretch/>
        </p:blipFill>
        <p:spPr>
          <a:xfrm>
            <a:off x="7772400" y="690802"/>
            <a:ext cx="4100945" cy="4585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6477"/>
          <a:stretch/>
        </p:blipFill>
        <p:spPr>
          <a:xfrm>
            <a:off x="4345999" y="690802"/>
            <a:ext cx="2993110" cy="45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548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0216" y="4215209"/>
            <a:ext cx="7505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Living</a:t>
            </a:r>
            <a:r>
              <a:rPr lang="en-US" sz="9600" b="1" dirty="0" smtClean="0">
                <a:latin typeface="Comic Sans MS" panose="030F0702030302020204" pitchFamily="66" charset="0"/>
              </a:rPr>
              <a:t> alone.</a:t>
            </a:r>
            <a:endParaRPr lang="en-US" sz="96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9029" y="588149"/>
            <a:ext cx="83820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Today’s topics is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35" y="1731818"/>
            <a:ext cx="4624388" cy="248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425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8927" y="1677227"/>
            <a:ext cx="10344150" cy="305929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b="1" spc="-12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just"/>
            <a:endParaRPr lang="en-US" sz="2800" b="1" spc="-120" dirty="0">
              <a:solidFill>
                <a:schemeClr val="tx1"/>
              </a:solidFill>
              <a:latin typeface="Book Antiqua" pitchFamily="18" charset="0"/>
            </a:endParaRPr>
          </a:p>
          <a:p>
            <a:pPr algn="just"/>
            <a:endParaRPr lang="en-US" sz="2800" b="1" spc="-12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just"/>
            <a:endParaRPr lang="en-US" sz="2800" b="1" spc="-120" dirty="0">
              <a:solidFill>
                <a:schemeClr val="tx1"/>
              </a:solidFill>
              <a:latin typeface="Book Antiqua" pitchFamily="18" charset="0"/>
            </a:endParaRPr>
          </a:p>
          <a:p>
            <a:pPr algn="just"/>
            <a:r>
              <a:rPr lang="en-US" sz="4800" b="1" spc="-120" dirty="0" smtClean="0">
                <a:solidFill>
                  <a:srgbClr val="FF0000"/>
                </a:solidFill>
                <a:latin typeface="Book Antiqua" pitchFamily="18" charset="0"/>
              </a:rPr>
              <a:t>After we have studied </a:t>
            </a:r>
            <a:r>
              <a:rPr lang="en-US" sz="4800" b="1" spc="-120" dirty="0">
                <a:solidFill>
                  <a:srgbClr val="FF0000"/>
                </a:solidFill>
                <a:latin typeface="Book Antiqua" pitchFamily="18" charset="0"/>
              </a:rPr>
              <a:t>this </a:t>
            </a:r>
            <a:r>
              <a:rPr lang="en-US" sz="4800" b="1" spc="-120" dirty="0" smtClean="0">
                <a:solidFill>
                  <a:srgbClr val="FF0000"/>
                </a:solidFill>
                <a:latin typeface="Book Antiqua" pitchFamily="18" charset="0"/>
              </a:rPr>
              <a:t>lesson, we will </a:t>
            </a:r>
            <a:r>
              <a:rPr lang="en-US" sz="4800" b="1" spc="-120" dirty="0">
                <a:solidFill>
                  <a:srgbClr val="FF0000"/>
                </a:solidFill>
                <a:latin typeface="Book Antiqua" pitchFamily="18" charset="0"/>
              </a:rPr>
              <a:t>be able to-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ask and answer questions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2800" b="1" dirty="0">
                <a:solidFill>
                  <a:srgbClr val="7030A0"/>
                </a:solidFill>
                <a:latin typeface="Book Antiqua" pitchFamily="18" charset="0"/>
              </a:rPr>
              <a:t>read and understand the text through silent reading</a:t>
            </a:r>
            <a:endParaRPr lang="en-US" sz="2800" b="1" dirty="0">
              <a:solidFill>
                <a:srgbClr val="7030A0"/>
              </a:solidFill>
              <a:latin typeface="Book Antiqua" pitchFamily="18" charset="0"/>
              <a:ea typeface="Times New Roman"/>
              <a:cs typeface="Times New Roman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write incidents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participate in discussions</a:t>
            </a:r>
          </a:p>
          <a:p>
            <a:pPr algn="just"/>
            <a:endParaRPr lang="en-US" sz="2800" b="1" dirty="0">
              <a:solidFill>
                <a:schemeClr val="tx1"/>
              </a:solidFill>
              <a:latin typeface="Book Antiqua" pitchFamily="18" charset="0"/>
              <a:ea typeface="Times New Roman"/>
              <a:cs typeface="Times New Roman"/>
            </a:endParaRPr>
          </a:p>
          <a:p>
            <a:pPr algn="just"/>
            <a:endParaRPr lang="en-US" sz="2800" b="1" dirty="0">
              <a:solidFill>
                <a:schemeClr val="tx1"/>
              </a:solidFill>
              <a:latin typeface="Book Antiqua" pitchFamily="18" charset="0"/>
              <a:ea typeface="Times New Roman"/>
              <a:cs typeface="Times New Roman"/>
            </a:endParaRPr>
          </a:p>
          <a:p>
            <a:pPr algn="just"/>
            <a:endParaRPr lang="en-US" sz="2800" b="1" dirty="0">
              <a:solidFill>
                <a:schemeClr val="tx1"/>
              </a:solidFill>
              <a:latin typeface="Book Antiqua" pitchFamily="18" charset="0"/>
              <a:ea typeface="Times New Roman"/>
              <a:cs typeface="Times New Roman"/>
            </a:endParaRPr>
          </a:p>
          <a:p>
            <a:pPr algn="just"/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630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36" y="593147"/>
            <a:ext cx="11941026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2793" algn="l"/>
              </a:tabLst>
            </a:pPr>
            <a:r>
              <a:rPr lang="en-US" sz="2575" b="1" dirty="0">
                <a:solidFill>
                  <a:srgbClr val="002060"/>
                </a:solidFill>
                <a:latin typeface="Book Antiqua" pitchFamily="18" charset="0"/>
              </a:rPr>
              <a:t>A 	Look at the pictures and discuss in pairs the following questions.</a:t>
            </a:r>
          </a:p>
          <a:p>
            <a:pPr>
              <a:tabLst>
                <a:tab pos="532793" algn="l"/>
              </a:tabLst>
            </a:pPr>
            <a:r>
              <a:rPr lang="en-US" sz="2575" dirty="0">
                <a:solidFill>
                  <a:srgbClr val="002060"/>
                </a:solidFill>
                <a:latin typeface="Book Antiqua" pitchFamily="18" charset="0"/>
              </a:rPr>
              <a:t>	</a:t>
            </a:r>
            <a:r>
              <a:rPr lang="en-US" sz="2575" b="1" dirty="0">
                <a:solidFill>
                  <a:srgbClr val="002060"/>
                </a:solidFill>
                <a:latin typeface="Book Antiqua" pitchFamily="18" charset="0"/>
              </a:rPr>
              <a:t>1 Can you live alone in a house?</a:t>
            </a:r>
          </a:p>
          <a:p>
            <a:pPr>
              <a:tabLst>
                <a:tab pos="532793" algn="l"/>
              </a:tabLst>
            </a:pPr>
            <a:r>
              <a:rPr lang="en-US" sz="2575" b="1" dirty="0">
                <a:solidFill>
                  <a:srgbClr val="002060"/>
                </a:solidFill>
                <a:latin typeface="Book Antiqua" pitchFamily="18" charset="0"/>
              </a:rPr>
              <a:t>	2 Make a list of the problems you think you will have if you live alone in a</a:t>
            </a:r>
          </a:p>
          <a:p>
            <a:pPr marL="785322">
              <a:tabLst>
                <a:tab pos="532793" algn="l"/>
              </a:tabLst>
            </a:pPr>
            <a:r>
              <a:rPr lang="en-US" sz="2575" b="1" dirty="0">
                <a:solidFill>
                  <a:srgbClr val="002060"/>
                </a:solidFill>
                <a:latin typeface="Book Antiqua" pitchFamily="18" charset="0"/>
              </a:rPr>
              <a:t>house, e.g. having accidents, cooking, etc.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5" t="6131" r="4669" b="2958"/>
          <a:stretch/>
        </p:blipFill>
        <p:spPr bwMode="auto">
          <a:xfrm>
            <a:off x="1898072" y="2739353"/>
            <a:ext cx="3906983" cy="312913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3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56" y="2739353"/>
            <a:ext cx="3741836" cy="312913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8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58" y="879125"/>
            <a:ext cx="8002905" cy="4501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3895" y="5479735"/>
            <a:ext cx="3204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Book Antiqua" pitchFamily="18" charset="0"/>
              </a:rPr>
              <a:t>jungle</a:t>
            </a:r>
            <a:endParaRPr lang="en-US" sz="4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097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0" y="548985"/>
            <a:ext cx="7841673" cy="44109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6362" y="5084619"/>
            <a:ext cx="10751127" cy="14962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pc="-140" dirty="0">
                <a:solidFill>
                  <a:srgbClr val="FF0000"/>
                </a:solidFill>
                <a:latin typeface="Book Antiqua" pitchFamily="18" charset="0"/>
              </a:rPr>
              <a:t>So he left his house and went to a jungle to live by himself. There he made a nice little hut with wood, bamboo and reeds. "Ah, how happy I am here!" said the man to himself.</a:t>
            </a:r>
          </a:p>
        </p:txBody>
      </p:sp>
    </p:spTree>
    <p:extLst>
      <p:ext uri="{BB962C8B-B14F-4D97-AF65-F5344CB8AC3E}">
        <p14:creationId xmlns:p14="http://schemas.microsoft.com/office/powerpoint/2010/main" val="30150060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1016" y="5557346"/>
            <a:ext cx="9868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Book Antiqua" pitchFamily="18" charset="0"/>
              </a:rPr>
              <a:t>he found some mice in his hut. The little creatures soon made holes in his blanket.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16" y="651164"/>
            <a:ext cx="9656618" cy="46845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59082" y="872778"/>
            <a:ext cx="4838700" cy="1340485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But one day-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720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524</Words>
  <Application>Microsoft Office PowerPoint</Application>
  <PresentationFormat>Widescreen</PresentationFormat>
  <Paragraphs>70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Book Antiqua</vt:lpstr>
      <vt:lpstr>Calibri</vt:lpstr>
      <vt:lpstr>Calibri Light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ARONNO ROY</dc:creator>
  <cp:lastModifiedBy>RASEL</cp:lastModifiedBy>
  <cp:revision>219</cp:revision>
  <dcterms:created xsi:type="dcterms:W3CDTF">2020-08-20T07:49:55Z</dcterms:created>
  <dcterms:modified xsi:type="dcterms:W3CDTF">2021-10-20T12:44:35Z</dcterms:modified>
</cp:coreProperties>
</file>