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1605A73-A574-4D79-9EC3-AC5CD99E206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3F7240F-E4E6-4703-82CB-9B15C939374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587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05A73-A574-4D79-9EC3-AC5CD99E206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7240F-E4E6-4703-82CB-9B15C9393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90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05A73-A574-4D79-9EC3-AC5CD99E206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7240F-E4E6-4703-82CB-9B15C939374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784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05A73-A574-4D79-9EC3-AC5CD99E206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7240F-E4E6-4703-82CB-9B15C939374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757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05A73-A574-4D79-9EC3-AC5CD99E206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7240F-E4E6-4703-82CB-9B15C9393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784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05A73-A574-4D79-9EC3-AC5CD99E206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7240F-E4E6-4703-82CB-9B15C939374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765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05A73-A574-4D79-9EC3-AC5CD99E206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7240F-E4E6-4703-82CB-9B15C939374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6539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05A73-A574-4D79-9EC3-AC5CD99E206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7240F-E4E6-4703-82CB-9B15C939374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394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05A73-A574-4D79-9EC3-AC5CD99E206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7240F-E4E6-4703-82CB-9B15C939374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05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05A73-A574-4D79-9EC3-AC5CD99E206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7240F-E4E6-4703-82CB-9B15C9393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143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05A73-A574-4D79-9EC3-AC5CD99E206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7240F-E4E6-4703-82CB-9B15C939374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9108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05A73-A574-4D79-9EC3-AC5CD99E206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7240F-E4E6-4703-82CB-9B15C9393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76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05A73-A574-4D79-9EC3-AC5CD99E206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7240F-E4E6-4703-82CB-9B15C939374B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737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05A73-A574-4D79-9EC3-AC5CD99E206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7240F-E4E6-4703-82CB-9B15C939374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064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05A73-A574-4D79-9EC3-AC5CD99E206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7240F-E4E6-4703-82CB-9B15C9393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933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05A73-A574-4D79-9EC3-AC5CD99E206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7240F-E4E6-4703-82CB-9B15C939374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808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05A73-A574-4D79-9EC3-AC5CD99E206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7240F-E4E6-4703-82CB-9B15C9393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240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1605A73-A574-4D79-9EC3-AC5CD99E206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3F7240F-E4E6-4703-82CB-9B15C9393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9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320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0060" y="730156"/>
            <a:ext cx="9568040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Pair work: 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Ask and answer - Follow the conversation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IMG_20141021_1059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96740" y="2504364"/>
            <a:ext cx="182880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160060" y="5285127"/>
            <a:ext cx="956804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Now any two boys come to near my desk and make a dialogue using do/does or don`t/doesn`t.</a:t>
            </a:r>
            <a:endParaRPr lang="en-US" sz="2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4402540" y="4256964"/>
            <a:ext cx="3429000" cy="762000"/>
          </a:xfrm>
          <a:prstGeom prst="wedgeRectCallout">
            <a:avLst>
              <a:gd name="adj1" fmla="val -76231"/>
              <a:gd name="adj2" fmla="val -127613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Does</a:t>
            </a:r>
            <a:r>
              <a:rPr lang="en-US" sz="2400" b="1" dirty="0" smtClean="0">
                <a:solidFill>
                  <a:srgbClr val="FFFF00"/>
                </a:solidFill>
              </a:rPr>
              <a:t> he wash his hands before eating?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7" name="Picture 6" descr="IMG_20141021_1026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00838" y="2413948"/>
            <a:ext cx="162560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130" y="1629286"/>
            <a:ext cx="3413410" cy="21865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168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4208" y="847302"/>
            <a:ext cx="8952932" cy="685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Evaluation</a:t>
            </a:r>
            <a:endParaRPr lang="en-US" sz="3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0435" y="2104031"/>
            <a:ext cx="9116705" cy="487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We 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(a) 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---------- 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to school everyday but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Rana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(b)  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 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 to go school everyday. He (c) 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--------- 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football with his friends. (d) 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---------- 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you go to school everyday ? What class does he (e) 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---------- 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in ? 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Sama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(f) 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--------- 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in Dhaka with his family. Do you (g) 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---------- 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your school ?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Sabiya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(h) 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-------- 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 song.  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268596"/>
              </p:ext>
            </p:extLst>
          </p:nvPr>
        </p:nvGraphicFramePr>
        <p:xfrm>
          <a:off x="1787855" y="2420964"/>
          <a:ext cx="8939284" cy="956604"/>
        </p:xfrm>
        <a:graphic>
          <a:graphicData uri="http://schemas.openxmlformats.org/drawingml/2006/table">
            <a:tbl>
              <a:tblPr/>
              <a:tblGrid>
                <a:gridCol w="1711234"/>
                <a:gridCol w="1752384"/>
                <a:gridCol w="1936843"/>
                <a:gridCol w="1844614"/>
                <a:gridCol w="1694209"/>
              </a:tblGrid>
              <a:tr h="47830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Play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Rise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Live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Do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Read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7830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Sing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Dig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Make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Eat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go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74208" y="1562671"/>
            <a:ext cx="8952932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Fill in the gaps with the right form of verbs that given in the box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6036" y="682388"/>
            <a:ext cx="10699845" cy="5445457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10436" y="5500048"/>
            <a:ext cx="8980228" cy="6277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(a) go   (b) does    (c) plays    (d) Do     (e) read     (f) lives    (g) go     (h) sings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389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52396" y="991221"/>
            <a:ext cx="6655364" cy="3814837"/>
            <a:chOff x="3509209" y="710749"/>
            <a:chExt cx="5305165" cy="376024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6096" y="710749"/>
              <a:ext cx="3508278" cy="3760245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 rot="16200000">
              <a:off x="2510824" y="1709134"/>
              <a:ext cx="3760245" cy="1763475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HOME WORK</a:t>
              </a:r>
              <a:endPara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2752396" y="4825842"/>
            <a:ext cx="6655364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Write down five sentences that you and your sister do at your house. Using Present Indefinite Tense.</a:t>
            </a:r>
          </a:p>
        </p:txBody>
      </p:sp>
      <p:sp>
        <p:nvSpPr>
          <p:cNvPr id="6" name="Rectangle 5"/>
          <p:cNvSpPr/>
          <p:nvPr/>
        </p:nvSpPr>
        <p:spPr>
          <a:xfrm>
            <a:off x="655093" y="750627"/>
            <a:ext cx="10849970" cy="5459104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18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79928" y="667674"/>
            <a:ext cx="5581935" cy="5555705"/>
            <a:chOff x="3454640" y="559261"/>
            <a:chExt cx="4559863" cy="575158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6976" y="559261"/>
              <a:ext cx="4517527" cy="5751582"/>
            </a:xfrm>
            <a:prstGeom prst="rect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</p:pic>
        <p:sp>
          <p:nvSpPr>
            <p:cNvPr id="4" name="Rectangle 3"/>
            <p:cNvSpPr/>
            <p:nvPr/>
          </p:nvSpPr>
          <p:spPr>
            <a:xfrm>
              <a:off x="3454640" y="965368"/>
              <a:ext cx="266611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 smtClean="0">
                  <a:ln w="11430"/>
                  <a:solidFill>
                    <a:srgbClr val="FF0066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Thank You All</a:t>
              </a:r>
              <a:endParaRPr lang="en-US" sz="2800" b="1" cap="none" spc="0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528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070746" y="928051"/>
            <a:ext cx="6155140" cy="4735772"/>
            <a:chOff x="3070746" y="873459"/>
            <a:chExt cx="6155140" cy="4735772"/>
          </a:xfrm>
        </p:grpSpPr>
        <p:sp>
          <p:nvSpPr>
            <p:cNvPr id="4" name="Rectangle 3"/>
            <p:cNvSpPr/>
            <p:nvPr/>
          </p:nvSpPr>
          <p:spPr>
            <a:xfrm>
              <a:off x="3070746" y="873459"/>
              <a:ext cx="6155140" cy="1056235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WELCOME</a:t>
              </a:r>
              <a:endPara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8042" y="1929694"/>
              <a:ext cx="6059605" cy="3679537"/>
            </a:xfrm>
            <a:prstGeom prst="rect">
              <a:avLst/>
            </a:prstGeom>
            <a:ln w="38100" cap="sq">
              <a:solidFill>
                <a:schemeClr val="accent3">
                  <a:lumMod val="60000"/>
                  <a:lumOff val="4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674189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70746" y="856197"/>
            <a:ext cx="64008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 smtClean="0">
                <a:ln w="1905"/>
                <a:gradFill>
                  <a:gsLst>
                    <a:gs pos="0">
                      <a:srgbClr val="FEA022">
                        <a:shade val="20000"/>
                        <a:satMod val="200000"/>
                      </a:srgbClr>
                    </a:gs>
                    <a:gs pos="78000">
                      <a:srgbClr val="FEA02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EA02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INTRODUCTION</a:t>
            </a:r>
            <a:endParaRPr kumimoji="0" lang="en-US" sz="4400" b="1" i="0" u="none" strike="noStrike" kern="0" cap="none" spc="0" normalizeH="0" baseline="0" noProof="0" dirty="0">
              <a:ln w="1905"/>
              <a:gradFill>
                <a:gsLst>
                  <a:gs pos="0">
                    <a:srgbClr val="FEA022">
                      <a:shade val="20000"/>
                      <a:satMod val="200000"/>
                    </a:srgbClr>
                  </a:gs>
                  <a:gs pos="78000">
                    <a:srgbClr val="FEA022">
                      <a:tint val="90000"/>
                      <a:shade val="89000"/>
                      <a:satMod val="220000"/>
                    </a:srgbClr>
                  </a:gs>
                  <a:gs pos="100000">
                    <a:srgbClr val="FEA022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87104" y="1965278"/>
                <a:ext cx="5950424" cy="41079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Md.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Mizanur</a:t>
                </a:r>
                <a:r>
                  <a:rPr lang="en-US" sz="2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Rahman</a:t>
                </a:r>
              </a:p>
              <a:p>
                <a:r>
                  <a:rPr lang="en-US" sz="20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Assis</a:t>
                </a:r>
                <a:r>
                  <a:rPr lang="en-US" sz="2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. Teacher , </a:t>
                </a:r>
              </a:p>
              <a:p>
                <a:r>
                  <a:rPr lang="en-US" sz="20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Hafizpur</a:t>
                </a:r>
                <a:r>
                  <a:rPr lang="en-US" sz="2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Mohila</a:t>
                </a:r>
                <a:r>
                  <a:rPr lang="en-US" sz="2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Dakhil</a:t>
                </a:r>
                <a:r>
                  <a:rPr lang="en-US" sz="2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Madrasa</a:t>
                </a:r>
              </a:p>
              <a:p>
                <a:r>
                  <a:rPr lang="en-US" sz="20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Bahubal</a:t>
                </a:r>
                <a:r>
                  <a:rPr lang="en-US" sz="2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,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Hobigonj</a:t>
                </a:r>
                <a:endParaRPr lang="en-US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Mobile 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01767156658</m:t>
                    </m:r>
                  </m:oMath>
                </a14:m>
                <a:endParaRPr lang="en-US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Email :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mizanur</a:t>
                </a:r>
                <a:r>
                  <a:rPr lang="en-US" sz="2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1371984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@gmail.com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104" y="1965278"/>
                <a:ext cx="5950424" cy="4107976"/>
              </a:xfrm>
              <a:prstGeom prst="rect">
                <a:avLst/>
              </a:prstGeom>
              <a:blipFill rotWithShape="0">
                <a:blip r:embed="rId2"/>
                <a:stretch>
                  <a:fillRect l="-112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765576" y="2288275"/>
            <a:ext cx="35484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CLASS:      </a:t>
            </a:r>
            <a:r>
              <a:rPr lang="en-US" sz="2400" kern="0" noProof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SEVEN</a:t>
            </a:r>
            <a:endParaRPr kumimoji="0" lang="en-US" sz="240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SUBJECT:   ENGLISH </a:t>
            </a:r>
            <a:r>
              <a:rPr lang="en-US" sz="2400" kern="0" noProof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SECOND</a:t>
            </a:r>
            <a:r>
              <a:rPr kumimoji="0" lang="en-US" sz="240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PAPER</a:t>
            </a:r>
          </a:p>
          <a:p>
            <a:pPr lvl="0">
              <a:defRPr/>
            </a:pPr>
            <a:r>
              <a:rPr lang="en-US" sz="24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TOPIC:   RIGHT FORMS OF VERBS (SUBJECT VERB AGREEMENT)</a:t>
            </a:r>
            <a:endParaRPr kumimoji="0" lang="en-US" sz="240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178722" y="1795458"/>
            <a:ext cx="477672" cy="4250500"/>
            <a:chOff x="7178722" y="1795458"/>
            <a:chExt cx="477672" cy="42505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7178722" y="2147247"/>
              <a:ext cx="13648" cy="3880513"/>
            </a:xfrm>
            <a:prstGeom prst="line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7410734" y="1795458"/>
              <a:ext cx="13648" cy="3880513"/>
            </a:xfrm>
            <a:prstGeom prst="line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642746" y="2165445"/>
              <a:ext cx="13648" cy="3880513"/>
            </a:xfrm>
            <a:prstGeom prst="line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746" y="2383186"/>
            <a:ext cx="1371600" cy="163608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angle 9"/>
          <p:cNvSpPr/>
          <p:nvPr/>
        </p:nvSpPr>
        <p:spPr>
          <a:xfrm>
            <a:off x="668740" y="686377"/>
            <a:ext cx="10754437" cy="5482411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19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7036" y="1840741"/>
            <a:ext cx="2490894" cy="17224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goi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4036" y="1886803"/>
            <a:ext cx="2514600" cy="167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220037" y="900658"/>
            <a:ext cx="7848598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Mind set up :  Can you speak in English about the following pictures ?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20036" y="3786115"/>
            <a:ext cx="2383339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The cow lives on 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grass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63236" y="3791803"/>
            <a:ext cx="2414694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sun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rises in the east.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54036" y="3791803"/>
            <a:ext cx="2514599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They go to school everyday.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85574" y="4722310"/>
            <a:ext cx="7883061" cy="46166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1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T. You are right. Thank a lot. Everybody claps for him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2388" y="709684"/>
            <a:ext cx="10768084" cy="5418161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560" y="1881685"/>
            <a:ext cx="2326815" cy="167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8476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0202" y="1326907"/>
            <a:ext cx="7086600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Lesson Declaration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20202" y="2082421"/>
            <a:ext cx="7086600" cy="3505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So today we shall discuss about</a:t>
            </a:r>
          </a:p>
          <a:p>
            <a:pPr algn="ctr"/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Present Indefinite Tense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2388" y="668740"/>
            <a:ext cx="10822675" cy="5513696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67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9743" y="2041784"/>
            <a:ext cx="8639033" cy="383178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After completing this lesson students will be able to </a:t>
            </a:r>
          </a:p>
          <a:p>
            <a:pPr algn="ctr"/>
            <a:endParaRPr lang="en-US" sz="28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say how many kinds of Tense.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Write the structure of Present Indefinite Tense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Make  correct sentence according to Present Indefinite Tense.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Re-write in Present Indefinite Tense. 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69743" y="1276072"/>
            <a:ext cx="8639033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LEARNING</a:t>
            </a:r>
            <a:r>
              <a:rPr lang="en-US" sz="4000" dirty="0" smtClean="0">
                <a:solidFill>
                  <a:schemeClr val="bg1"/>
                </a:solidFill>
                <a:latin typeface="Stencil" pitchFamily="82" charset="0"/>
                <a:cs typeface="Times New Roman" pitchFamily="18" charset="0"/>
              </a:rPr>
              <a:t> OUTCONES</a:t>
            </a:r>
            <a:endParaRPr lang="en-US" sz="4000" dirty="0">
              <a:solidFill>
                <a:schemeClr val="bg1"/>
              </a:solidFill>
              <a:latin typeface="Stencil" pitchFamily="82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6036" y="696036"/>
            <a:ext cx="10781731" cy="5459104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37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/>
        </p:nvSpPr>
        <p:spPr>
          <a:xfrm>
            <a:off x="2593075" y="3903258"/>
            <a:ext cx="7315200" cy="2366749"/>
          </a:xfrm>
          <a:prstGeom prst="round2DiagRect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Definition: </a:t>
            </a:r>
          </a:p>
          <a:p>
            <a:pPr algn="just"/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Present Indefinite Tense denotes an action in the present time of habitual event, universal truth, historical  events and near future.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92812" y="655093"/>
            <a:ext cx="7239000" cy="59823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Present Indefinite Tense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7127" y="3320960"/>
            <a:ext cx="10753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Can anyone say the definition of Present Indefinite Tense.</a:t>
            </a:r>
            <a:endParaRPr lang="en-US" sz="28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su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2812" y="1386392"/>
            <a:ext cx="2500482" cy="1828800"/>
          </a:xfrm>
          <a:prstGeom prst="rect">
            <a:avLst/>
          </a:prstGeom>
          <a:solidFill>
            <a:schemeClr val="tx1"/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714" y="1385752"/>
            <a:ext cx="2457450" cy="1857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4572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301922" y="1073630"/>
            <a:ext cx="8001000" cy="685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Present</a:t>
            </a:r>
            <a:r>
              <a:rPr lang="en-US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Indefinite Tense</a:t>
            </a:r>
            <a:endParaRPr lang="en-US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 txBox="1">
                <a:spLocks/>
              </p:cNvSpPr>
              <p:nvPr/>
            </p:nvSpPr>
            <p:spPr>
              <a:xfrm>
                <a:off x="2301922" y="2811438"/>
                <a:ext cx="8001000" cy="3016154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 w="15875" cap="flat" cmpd="sng" algn="ctr">
                <a:noFill/>
                <a:prstDash val="soli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2400" kern="1200" cap="none">
                    <a:solidFill>
                      <a:schemeClr val="dk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2000" kern="1200" cap="none">
                    <a:solidFill>
                      <a:schemeClr val="dk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800" kern="1200" cap="none">
                    <a:solidFill>
                      <a:schemeClr val="dk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600" kern="1200" cap="none">
                    <a:solidFill>
                      <a:schemeClr val="dk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dk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dk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dk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dk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dk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b="1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Aff :   Sub + V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</m:oMath>
                </a14:m>
                <a:r>
                  <a:rPr lang="en-US" b="1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+ obj.</a:t>
                </a:r>
              </a:p>
              <a:p>
                <a:pPr marL="0" indent="0">
                  <a:buNone/>
                </a:pPr>
                <a:r>
                  <a:rPr lang="en-US" b="1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Neg</a:t>
                </a:r>
                <a:r>
                  <a:rPr lang="en-US" b="1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: Sub + do not/ does not + V</a:t>
                </a:r>
                <a:r>
                  <a:rPr lang="en-US" b="1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</m:oMath>
                </a14:m>
                <a:r>
                  <a:rPr lang="en-US" b="1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+ obj.</a:t>
                </a:r>
              </a:p>
              <a:p>
                <a:pPr marL="0" indent="0">
                  <a:buNone/>
                </a:pPr>
                <a:r>
                  <a:rPr lang="en-US" b="1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Intre</a:t>
                </a:r>
                <a:r>
                  <a:rPr lang="en-US" b="1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: Do/ Does + Sub + V</a:t>
                </a:r>
                <a:r>
                  <a:rPr lang="en-US" b="1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</m:oMath>
                </a14:m>
                <a:r>
                  <a:rPr lang="en-US" b="1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+ </a:t>
                </a:r>
                <a:r>
                  <a:rPr lang="en-US" b="1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obj</a:t>
                </a:r>
                <a:r>
                  <a:rPr lang="en-US" b="1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?</a:t>
                </a:r>
              </a:p>
              <a:p>
                <a:pPr marL="0" indent="0" algn="ctr">
                  <a:buFont typeface="Arial"/>
                  <a:buNone/>
                </a:pPr>
                <a:r>
                  <a:rPr lang="en-US" b="1" i="1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If subject is third person singular number then s/</a:t>
                </a:r>
                <a:r>
                  <a:rPr lang="en-US" b="1" i="1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es</a:t>
                </a:r>
                <a:r>
                  <a:rPr lang="en-US" b="1" i="1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will be add with principle verb.</a:t>
                </a:r>
                <a:endParaRPr lang="en-US" b="1" i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922" y="2811438"/>
                <a:ext cx="8001000" cy="3016154"/>
              </a:xfrm>
              <a:prstGeom prst="rect">
                <a:avLst/>
              </a:prstGeom>
              <a:blipFill rotWithShape="0">
                <a:blip r:embed="rId3"/>
                <a:stretch>
                  <a:fillRect l="-1220" t="-1414" r="-610"/>
                </a:stretch>
              </a:blipFill>
              <a:ln w="15875" cap="flat" cmpd="sng" algn="ctr">
                <a:noFill/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301922" y="1796958"/>
            <a:ext cx="8001000" cy="95410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Can anyone say the structure of Present Indefinite Tense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8740" y="723331"/>
            <a:ext cx="10795379" cy="548640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71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21255" y="3575712"/>
            <a:ext cx="8078338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If in the sentence there is everyday//always/regularly/</a:t>
            </a:r>
          </a:p>
          <a:p>
            <a:r>
              <a:rPr lang="en-US" sz="2400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occasionally/usually/often/sometimes/ generally , the sentence will be Present Indefinite tense. </a:t>
            </a:r>
            <a:endParaRPr lang="en-US" sz="2400" i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321255" y="845032"/>
            <a:ext cx="8078338" cy="685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Present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Indefinite Tense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21255" y="5167952"/>
            <a:ext cx="8078338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Example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 </a:t>
            </a:r>
            <a:r>
              <a:rPr lang="en-US" sz="2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Mother reads the Quran everyday.</a:t>
            </a:r>
          </a:p>
          <a:p>
            <a:r>
              <a:rPr lang="en-US" sz="2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Regularly I pay my tuition fees. etc.</a:t>
            </a:r>
            <a:endParaRPr lang="en-US" sz="2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888" y="1677440"/>
            <a:ext cx="3370996" cy="17789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8422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107</TotalTime>
  <Words>487</Words>
  <Application>Microsoft Office PowerPoint</Application>
  <PresentationFormat>Widescreen</PresentationFormat>
  <Paragraphs>61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Cambria Math</vt:lpstr>
      <vt:lpstr>Garamond</vt:lpstr>
      <vt:lpstr>NikoshBAN</vt:lpstr>
      <vt:lpstr>Stencil</vt:lpstr>
      <vt:lpstr>Times New Roman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Samy</dc:creator>
  <cp:lastModifiedBy>Samy</cp:lastModifiedBy>
  <cp:revision>14</cp:revision>
  <dcterms:created xsi:type="dcterms:W3CDTF">2021-10-19T12:59:03Z</dcterms:created>
  <dcterms:modified xsi:type="dcterms:W3CDTF">2021-10-20T11:41:03Z</dcterms:modified>
</cp:coreProperties>
</file>