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828" r:id="rId1"/>
  </p:sldMasterIdLst>
  <p:notesMasterIdLst>
    <p:notesMasterId r:id="rId15"/>
  </p:notesMasterIdLst>
  <p:sldIdLst>
    <p:sldId id="260" r:id="rId2"/>
    <p:sldId id="287" r:id="rId3"/>
    <p:sldId id="273" r:id="rId4"/>
    <p:sldId id="283" r:id="rId5"/>
    <p:sldId id="284" r:id="rId6"/>
    <p:sldId id="291" r:id="rId7"/>
    <p:sldId id="277" r:id="rId8"/>
    <p:sldId id="276" r:id="rId9"/>
    <p:sldId id="278" r:id="rId10"/>
    <p:sldId id="280" r:id="rId11"/>
    <p:sldId id="285" r:id="rId12"/>
    <p:sldId id="281" r:id="rId13"/>
    <p:sldId id="282" r:id="rId14"/>
  </p:sldIdLst>
  <p:sldSz cx="9906000" cy="6858000" type="A4"/>
  <p:notesSz cx="6858000" cy="9144000"/>
  <p:defaultTextStyle>
    <a:defPPr>
      <a:defRPr lang="en-US"/>
    </a:defPPr>
    <a:lvl1pPr marL="0" algn="l" defTabSz="957918" rtl="0" eaLnBrk="1" latinLnBrk="0" hangingPunct="1">
      <a:defRPr sz="1900" kern="1200">
        <a:solidFill>
          <a:schemeClr val="tx1"/>
        </a:solidFill>
        <a:latin typeface="+mn-lt"/>
        <a:ea typeface="+mn-ea"/>
        <a:cs typeface="+mn-cs"/>
      </a:defRPr>
    </a:lvl1pPr>
    <a:lvl2pPr marL="478959" algn="l" defTabSz="957918" rtl="0" eaLnBrk="1" latinLnBrk="0" hangingPunct="1">
      <a:defRPr sz="1900" kern="1200">
        <a:solidFill>
          <a:schemeClr val="tx1"/>
        </a:solidFill>
        <a:latin typeface="+mn-lt"/>
        <a:ea typeface="+mn-ea"/>
        <a:cs typeface="+mn-cs"/>
      </a:defRPr>
    </a:lvl2pPr>
    <a:lvl3pPr marL="957918" algn="l" defTabSz="957918" rtl="0" eaLnBrk="1" latinLnBrk="0" hangingPunct="1">
      <a:defRPr sz="1900" kern="1200">
        <a:solidFill>
          <a:schemeClr val="tx1"/>
        </a:solidFill>
        <a:latin typeface="+mn-lt"/>
        <a:ea typeface="+mn-ea"/>
        <a:cs typeface="+mn-cs"/>
      </a:defRPr>
    </a:lvl3pPr>
    <a:lvl4pPr marL="1436877" algn="l" defTabSz="957918" rtl="0" eaLnBrk="1" latinLnBrk="0" hangingPunct="1">
      <a:defRPr sz="1900" kern="1200">
        <a:solidFill>
          <a:schemeClr val="tx1"/>
        </a:solidFill>
        <a:latin typeface="+mn-lt"/>
        <a:ea typeface="+mn-ea"/>
        <a:cs typeface="+mn-cs"/>
      </a:defRPr>
    </a:lvl4pPr>
    <a:lvl5pPr marL="1915836" algn="l" defTabSz="957918" rtl="0" eaLnBrk="1" latinLnBrk="0" hangingPunct="1">
      <a:defRPr sz="1900" kern="1200">
        <a:solidFill>
          <a:schemeClr val="tx1"/>
        </a:solidFill>
        <a:latin typeface="+mn-lt"/>
        <a:ea typeface="+mn-ea"/>
        <a:cs typeface="+mn-cs"/>
      </a:defRPr>
    </a:lvl5pPr>
    <a:lvl6pPr marL="2394795" algn="l" defTabSz="957918" rtl="0" eaLnBrk="1" latinLnBrk="0" hangingPunct="1">
      <a:defRPr sz="1900" kern="1200">
        <a:solidFill>
          <a:schemeClr val="tx1"/>
        </a:solidFill>
        <a:latin typeface="+mn-lt"/>
        <a:ea typeface="+mn-ea"/>
        <a:cs typeface="+mn-cs"/>
      </a:defRPr>
    </a:lvl6pPr>
    <a:lvl7pPr marL="2873754" algn="l" defTabSz="957918" rtl="0" eaLnBrk="1" latinLnBrk="0" hangingPunct="1">
      <a:defRPr sz="1900" kern="1200">
        <a:solidFill>
          <a:schemeClr val="tx1"/>
        </a:solidFill>
        <a:latin typeface="+mn-lt"/>
        <a:ea typeface="+mn-ea"/>
        <a:cs typeface="+mn-cs"/>
      </a:defRPr>
    </a:lvl7pPr>
    <a:lvl8pPr marL="3352713" algn="l" defTabSz="957918" rtl="0" eaLnBrk="1" latinLnBrk="0" hangingPunct="1">
      <a:defRPr sz="1900" kern="1200">
        <a:solidFill>
          <a:schemeClr val="tx1"/>
        </a:solidFill>
        <a:latin typeface="+mn-lt"/>
        <a:ea typeface="+mn-ea"/>
        <a:cs typeface="+mn-cs"/>
      </a:defRPr>
    </a:lvl8pPr>
    <a:lvl9pPr marL="3831672" algn="l" defTabSz="957918"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612" y="-114"/>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0036D-D68C-414F-B5B4-49E2538F8B6A}" type="datetimeFigureOut">
              <a:rPr lang="en-US" smtClean="0"/>
              <a:t>10/25/2021</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DEC3F-0B89-43FD-A23F-8797D06EE746}" type="slidenum">
              <a:rPr lang="en-US" smtClean="0"/>
              <a:t>‹#›</a:t>
            </a:fld>
            <a:endParaRPr lang="en-US"/>
          </a:p>
        </p:txBody>
      </p:sp>
    </p:spTree>
    <p:extLst>
      <p:ext uri="{BB962C8B-B14F-4D97-AF65-F5344CB8AC3E}">
        <p14:creationId xmlns:p14="http://schemas.microsoft.com/office/powerpoint/2010/main" val="667077103"/>
      </p:ext>
    </p:extLst>
  </p:cSld>
  <p:clrMap bg1="lt1" tx1="dk1" bg2="lt2" tx2="dk2" accent1="accent1" accent2="accent2" accent3="accent3" accent4="accent4" accent5="accent5" accent6="accent6" hlink="hlink" folHlink="folHlink"/>
  <p:notesStyle>
    <a:lvl1pPr marL="0" algn="l" defTabSz="957918" rtl="0" eaLnBrk="1" latinLnBrk="0" hangingPunct="1">
      <a:defRPr sz="1300" kern="1200">
        <a:solidFill>
          <a:schemeClr val="tx1"/>
        </a:solidFill>
        <a:latin typeface="+mn-lt"/>
        <a:ea typeface="+mn-ea"/>
        <a:cs typeface="+mn-cs"/>
      </a:defRPr>
    </a:lvl1pPr>
    <a:lvl2pPr marL="478959" algn="l" defTabSz="957918" rtl="0" eaLnBrk="1" latinLnBrk="0" hangingPunct="1">
      <a:defRPr sz="1300" kern="1200">
        <a:solidFill>
          <a:schemeClr val="tx1"/>
        </a:solidFill>
        <a:latin typeface="+mn-lt"/>
        <a:ea typeface="+mn-ea"/>
        <a:cs typeface="+mn-cs"/>
      </a:defRPr>
    </a:lvl2pPr>
    <a:lvl3pPr marL="957918" algn="l" defTabSz="957918" rtl="0" eaLnBrk="1" latinLnBrk="0" hangingPunct="1">
      <a:defRPr sz="1300" kern="1200">
        <a:solidFill>
          <a:schemeClr val="tx1"/>
        </a:solidFill>
        <a:latin typeface="+mn-lt"/>
        <a:ea typeface="+mn-ea"/>
        <a:cs typeface="+mn-cs"/>
      </a:defRPr>
    </a:lvl3pPr>
    <a:lvl4pPr marL="1436877" algn="l" defTabSz="957918" rtl="0" eaLnBrk="1" latinLnBrk="0" hangingPunct="1">
      <a:defRPr sz="1300" kern="1200">
        <a:solidFill>
          <a:schemeClr val="tx1"/>
        </a:solidFill>
        <a:latin typeface="+mn-lt"/>
        <a:ea typeface="+mn-ea"/>
        <a:cs typeface="+mn-cs"/>
      </a:defRPr>
    </a:lvl4pPr>
    <a:lvl5pPr marL="1915836" algn="l" defTabSz="957918" rtl="0" eaLnBrk="1" latinLnBrk="0" hangingPunct="1">
      <a:defRPr sz="1300" kern="1200">
        <a:solidFill>
          <a:schemeClr val="tx1"/>
        </a:solidFill>
        <a:latin typeface="+mn-lt"/>
        <a:ea typeface="+mn-ea"/>
        <a:cs typeface="+mn-cs"/>
      </a:defRPr>
    </a:lvl5pPr>
    <a:lvl6pPr marL="2394795" algn="l" defTabSz="957918" rtl="0" eaLnBrk="1" latinLnBrk="0" hangingPunct="1">
      <a:defRPr sz="1300" kern="1200">
        <a:solidFill>
          <a:schemeClr val="tx1"/>
        </a:solidFill>
        <a:latin typeface="+mn-lt"/>
        <a:ea typeface="+mn-ea"/>
        <a:cs typeface="+mn-cs"/>
      </a:defRPr>
    </a:lvl6pPr>
    <a:lvl7pPr marL="2873754" algn="l" defTabSz="957918" rtl="0" eaLnBrk="1" latinLnBrk="0" hangingPunct="1">
      <a:defRPr sz="1300" kern="1200">
        <a:solidFill>
          <a:schemeClr val="tx1"/>
        </a:solidFill>
        <a:latin typeface="+mn-lt"/>
        <a:ea typeface="+mn-ea"/>
        <a:cs typeface="+mn-cs"/>
      </a:defRPr>
    </a:lvl7pPr>
    <a:lvl8pPr marL="3352713" algn="l" defTabSz="957918" rtl="0" eaLnBrk="1" latinLnBrk="0" hangingPunct="1">
      <a:defRPr sz="1300" kern="1200">
        <a:solidFill>
          <a:schemeClr val="tx1"/>
        </a:solidFill>
        <a:latin typeface="+mn-lt"/>
        <a:ea typeface="+mn-ea"/>
        <a:cs typeface="+mn-cs"/>
      </a:defRPr>
    </a:lvl8pPr>
    <a:lvl9pPr marL="3831672" algn="l" defTabSz="957918"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52500" y="685800"/>
            <a:ext cx="4953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0DEC3F-0B89-43FD-A23F-8797D06EE746}" type="slidenum">
              <a:rPr lang="en-US" smtClean="0"/>
              <a:t>2</a:t>
            </a:fld>
            <a:endParaRPr lang="en-US"/>
          </a:p>
        </p:txBody>
      </p:sp>
    </p:spTree>
    <p:extLst>
      <p:ext uri="{BB962C8B-B14F-4D97-AF65-F5344CB8AC3E}">
        <p14:creationId xmlns:p14="http://schemas.microsoft.com/office/powerpoint/2010/main" val="3373754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30"/>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5412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77027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43"/>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7" y="274643"/>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88337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6207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5"/>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394137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5"/>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5"/>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49433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84258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1105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58075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571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78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5"/>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10/25/2021</a:t>
            </a:fld>
            <a:endParaRPr lang="en-US"/>
          </a:p>
        </p:txBody>
      </p:sp>
      <p:sp>
        <p:nvSpPr>
          <p:cNvPr id="5" name="Footer Placeholder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5"/>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12463008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en-m-wikipedia-org.translate.goog/wiki/Bengali_nationalism?_x_tr_sl=en&amp;_x_tr_tl=bn&amp;_x_tr_hl=bn&amp;_x_tr_pto=nui,sc" TargetMode="External"/><Relationship Id="rId7" Type="http://schemas.openxmlformats.org/officeDocument/2006/relationships/hyperlink" Target="https://en-m-wikipedia-org.translate.goog/wiki/Bangladesh_Liberation_War?_x_tr_sl=en&amp;_x_tr_tl=bn&amp;_x_tr_hl=bn&amp;_x_tr_pto=nui,sc#cite_note-68" TargetMode="External"/><Relationship Id="rId2" Type="http://schemas.openxmlformats.org/officeDocument/2006/relationships/hyperlink" Target="https://en-m-wikipedia-org.translate.goog/wiki/Pakistan_Army?_x_tr_sl=en&amp;_x_tr_tl=bn&amp;_x_tr_hl=bn&amp;_x_tr_pto=nui,sc" TargetMode="External"/><Relationship Id="rId1" Type="http://schemas.openxmlformats.org/officeDocument/2006/relationships/slideLayout" Target="../slideLayouts/slideLayout7.xml"/><Relationship Id="rId6" Type="http://schemas.openxmlformats.org/officeDocument/2006/relationships/hyperlink" Target="https://en-m-wikipedia-org.translate.goog/wiki/Persecution_of_Biharis_in_Bangladesh?_x_tr_sl=en&amp;_x_tr_tl=bn&amp;_x_tr_hl=bn&amp;_x_tr_pto=nui,sc" TargetMode="External"/><Relationship Id="rId5" Type="http://schemas.openxmlformats.org/officeDocument/2006/relationships/hyperlink" Target="https://en-m-wikipedia-org.translate.goog/wiki/Bangladesh_Liberation_War?_x_tr_sl=en&amp;_x_tr_tl=bn&amp;_x_tr_hl=bn&amp;_x_tr_pto=nui,sc#cite_note-67" TargetMode="External"/><Relationship Id="rId4" Type="http://schemas.openxmlformats.org/officeDocument/2006/relationships/hyperlink" Target="https://en-m-wikipedia-org.translate.goog/wiki/Bangladesh_Liberation_War?_x_tr_sl=en&amp;_x_tr_tl=bn&amp;_x_tr_hl=bn&amp;_x_tr_pto=nui,sc#cite_note-epw-29"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n-m-wikipedia-org.translate.goog/wiki/Rudolph_Rummel?_x_tr_sl=en&amp;_x_tr_tl=bn&amp;_x_tr_hl=bn&amp;_x_tr_pto=nui,sc" TargetMode="External"/><Relationship Id="rId3" Type="http://schemas.openxmlformats.org/officeDocument/2006/relationships/hyperlink" Target="https://en-m-wikipedia-org.translate.goog/wiki/1971_Bangladesh_genocide?_x_tr_sl=en&amp;_x_tr_tl=bn&amp;_x_tr_hl=bn&amp;_x_tr_pto=nui,sc" TargetMode="External"/><Relationship Id="rId7" Type="http://schemas.openxmlformats.org/officeDocument/2006/relationships/hyperlink" Target="https://en-m-wikipedia-org.translate.goog/wiki/Political_science?_x_tr_sl=en&amp;_x_tr_tl=bn&amp;_x_tr_hl=bn&amp;_x_tr_pto=nui,sc" TargetMode="External"/><Relationship Id="rId2" Type="http://schemas.openxmlformats.org/officeDocument/2006/relationships/hyperlink" Target="https://en-m-wikipedia-org.translate.goog/wiki/Bangladesh_Liberation_War?_x_tr_sl=en&amp;_x_tr_tl=bn&amp;_x_tr_hl=bn&amp;_x_tr_pto=nui,sc#cite_note-69" TargetMode="External"/><Relationship Id="rId1" Type="http://schemas.openxmlformats.org/officeDocument/2006/relationships/slideLayout" Target="../slideLayouts/slideLayout7.xml"/><Relationship Id="rId6" Type="http://schemas.openxmlformats.org/officeDocument/2006/relationships/hyperlink" Target="https://en-m-wikipedia-org.translate.goog/wiki/Bangladesh_Liberation_War?_x_tr_sl=en&amp;_x_tr_tl=bn&amp;_x_tr_hl=bn&amp;_x_tr_pto=nui,sc#cite_note-71" TargetMode="External"/><Relationship Id="rId5" Type="http://schemas.openxmlformats.org/officeDocument/2006/relationships/hyperlink" Target="https://en-m-wikipedia-org.translate.goog/wiki/The_BMJ?_x_tr_sl=en&amp;_x_tr_tl=bn&amp;_x_tr_hl=bn&amp;_x_tr_pto=nui,sc" TargetMode="External"/><Relationship Id="rId10" Type="http://schemas.openxmlformats.org/officeDocument/2006/relationships/hyperlink" Target="https://en-m-wikipedia-org.translate.goog/wiki/Genocide?_x_tr_sl=en&amp;_x_tr_tl=bn&amp;_x_tr_hl=bn&amp;_x_tr_pto=nui,sc#International_law" TargetMode="External"/><Relationship Id="rId4" Type="http://schemas.openxmlformats.org/officeDocument/2006/relationships/hyperlink" Target="https://en-m-wikipedia-org.translate.goog/wiki/Bangladesh_Liberation_War?_x_tr_sl=en&amp;_x_tr_tl=bn&amp;_x_tr_hl=bn&amp;_x_tr_pto=nui,sc#cite_note-70" TargetMode="External"/><Relationship Id="rId9" Type="http://schemas.openxmlformats.org/officeDocument/2006/relationships/hyperlink" Target="https://en-m-wikipedia-org.translate.goog/wiki/Bangladesh_Liberation_War?_x_tr_sl=en&amp;_x_tr_tl=bn&amp;_x_tr_hl=bn&amp;_x_tr_pto=nui,sc#cite_note-7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7400" y="2209800"/>
            <a:ext cx="6450627" cy="3962399"/>
          </a:xfrm>
          <a:prstGeom prst="rect">
            <a:avLst/>
          </a:prstGeom>
        </p:spPr>
      </p:pic>
      <p:sp>
        <p:nvSpPr>
          <p:cNvPr id="6" name="TextBox 5"/>
          <p:cNvSpPr txBox="1"/>
          <p:nvPr/>
        </p:nvSpPr>
        <p:spPr>
          <a:xfrm>
            <a:off x="0" y="228600"/>
            <a:ext cx="9906000" cy="1631216"/>
          </a:xfrm>
          <a:prstGeom prst="rect">
            <a:avLst/>
          </a:prstGeom>
          <a:noFill/>
        </p:spPr>
        <p:txBody>
          <a:bodyPr wrap="square" rtlCol="0">
            <a:spAutoFit/>
          </a:bodyPr>
          <a:lstStyle/>
          <a:p>
            <a:pPr algn="ctr"/>
            <a:r>
              <a:rPr lang="bn-BD" sz="9600" dirty="0">
                <a:solidFill>
                  <a:srgbClr val="00B050"/>
                </a:solidFill>
              </a:rPr>
              <a:t>স্বাগতম</a:t>
            </a:r>
            <a:endParaRPr lang="en-US" dirty="0"/>
          </a:p>
        </p:txBody>
      </p:sp>
    </p:spTree>
    <p:extLst>
      <p:ext uri="{BB962C8B-B14F-4D97-AF65-F5344CB8AC3E}">
        <p14:creationId xmlns:p14="http://schemas.microsoft.com/office/powerpoint/2010/main" val="1072889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800" decel="100000"/>
                                        <p:tgtEl>
                                          <p:spTgt spid="6"/>
                                        </p:tgtEl>
                                      </p:cBhvr>
                                    </p:animEffect>
                                    <p:anim calcmode="lin" valueType="num">
                                      <p:cBhvr>
                                        <p:cTn id="8" dur="800" decel="100000" fill="hold"/>
                                        <p:tgtEl>
                                          <p:spTgt spid="6"/>
                                        </p:tgtEl>
                                        <p:attrNameLst>
                                          <p:attrName>style.rotation</p:attrName>
                                        </p:attrNameLst>
                                      </p:cBhvr>
                                      <p:tavLst>
                                        <p:tav tm="0">
                                          <p:val>
                                            <p:fltVal val="-90"/>
                                          </p:val>
                                        </p:tav>
                                        <p:tav tm="100000">
                                          <p:val>
                                            <p:fltVal val="0"/>
                                          </p:val>
                                        </p:tav>
                                      </p:tavLst>
                                    </p:anim>
                                    <p:anim calcmode="lin" valueType="num">
                                      <p:cBhvr>
                                        <p:cTn id="9" dur="800" decel="100000" fill="hold"/>
                                        <p:tgtEl>
                                          <p:spTgt spid="6"/>
                                        </p:tgtEl>
                                        <p:attrNameLst>
                                          <p:attrName>ppt_x</p:attrName>
                                        </p:attrNameLst>
                                      </p:cBhvr>
                                      <p:tavLst>
                                        <p:tav tm="0">
                                          <p:val>
                                            <p:strVal val="#ppt_x+0.4"/>
                                          </p:val>
                                        </p:tav>
                                        <p:tav tm="100000">
                                          <p:val>
                                            <p:strVal val="#ppt_x-0.05"/>
                                          </p:val>
                                        </p:tav>
                                      </p:tavLst>
                                    </p:anim>
                                    <p:anim calcmode="lin" valueType="num">
                                      <p:cBhvr>
                                        <p:cTn id="10" dur="800" decel="100000" fill="hold"/>
                                        <p:tgtEl>
                                          <p:spTgt spid="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 calcmode="lin" valueType="num">
                                      <p:cBhvr>
                                        <p:cTn id="1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015425"/>
            <a:ext cx="8153400" cy="769441"/>
          </a:xfrm>
          <a:prstGeom prst="rect">
            <a:avLst/>
          </a:prstGeom>
          <a:noFill/>
        </p:spPr>
        <p:txBody>
          <a:bodyPr wrap="square" rtlCol="0">
            <a:spAutoFit/>
          </a:bodyPr>
          <a:lstStyle/>
          <a:p>
            <a:pPr algn="ctr"/>
            <a:r>
              <a:rPr lang="bn-BD" sz="4400" dirty="0" smtClean="0">
                <a:solidFill>
                  <a:srgbClr val="00B050"/>
                </a:solidFill>
              </a:rPr>
              <a:t>দলগত কাজ </a:t>
            </a:r>
            <a:endParaRPr lang="en-US" sz="4400" dirty="0">
              <a:solidFill>
                <a:srgbClr val="00B050"/>
              </a:solidFill>
            </a:endParaRPr>
          </a:p>
        </p:txBody>
      </p:sp>
      <p:sp>
        <p:nvSpPr>
          <p:cNvPr id="4" name="TextBox 3"/>
          <p:cNvSpPr txBox="1"/>
          <p:nvPr/>
        </p:nvSpPr>
        <p:spPr>
          <a:xfrm>
            <a:off x="1371600" y="4114800"/>
            <a:ext cx="5943600" cy="384721"/>
          </a:xfrm>
          <a:prstGeom prst="rect">
            <a:avLst/>
          </a:prstGeom>
          <a:noFill/>
        </p:spPr>
        <p:txBody>
          <a:bodyPr wrap="square" rtlCol="0">
            <a:spAutoFit/>
          </a:bodyPr>
          <a:lstStyle/>
          <a:p>
            <a:r>
              <a:rPr lang="bn-BD" dirty="0" smtClean="0"/>
              <a:t> </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553624473"/>
              </p:ext>
            </p:extLst>
          </p:nvPr>
        </p:nvGraphicFramePr>
        <p:xfrm>
          <a:off x="609600" y="2590798"/>
          <a:ext cx="9144000" cy="2499362"/>
        </p:xfrm>
        <a:graphic>
          <a:graphicData uri="http://schemas.openxmlformats.org/drawingml/2006/table">
            <a:tbl>
              <a:tblPr firstRow="1" bandRow="1">
                <a:tableStyleId>{5C22544A-7EE6-4342-B048-85BDC9FD1C3A}</a:tableStyleId>
              </a:tblPr>
              <a:tblGrid>
                <a:gridCol w="4572000"/>
                <a:gridCol w="4572000"/>
              </a:tblGrid>
              <a:tr h="954361">
                <a:tc>
                  <a:txBody>
                    <a:bodyPr/>
                    <a:lstStyle/>
                    <a:p>
                      <a:pPr marL="0" marR="0" indent="0" algn="ctr" defTabSz="957918" rtl="0" eaLnBrk="1" fontAlgn="auto" latinLnBrk="0" hangingPunct="1">
                        <a:lnSpc>
                          <a:spcPct val="100000"/>
                        </a:lnSpc>
                        <a:spcBef>
                          <a:spcPts val="0"/>
                        </a:spcBef>
                        <a:spcAft>
                          <a:spcPts val="0"/>
                        </a:spcAft>
                        <a:buClrTx/>
                        <a:buSzTx/>
                        <a:buFontTx/>
                        <a:buNone/>
                        <a:tabLst/>
                        <a:defRPr/>
                      </a:pPr>
                      <a:r>
                        <a:rPr lang="bn-BD" sz="4000" dirty="0" smtClean="0"/>
                        <a:t>গ্রুপ এ  </a:t>
                      </a:r>
                    </a:p>
                    <a:p>
                      <a:pPr algn="ctr"/>
                      <a:endParaRPr lang="en-US" dirty="0"/>
                    </a:p>
                  </a:txBody>
                  <a:tcPr/>
                </a:tc>
                <a:tc>
                  <a:txBody>
                    <a:bodyPr/>
                    <a:lstStyle/>
                    <a:p>
                      <a:pPr marL="0" marR="0" indent="0" algn="ctr" defTabSz="957918" rtl="0" eaLnBrk="1" fontAlgn="auto" latinLnBrk="0" hangingPunct="1">
                        <a:lnSpc>
                          <a:spcPct val="100000"/>
                        </a:lnSpc>
                        <a:spcBef>
                          <a:spcPts val="0"/>
                        </a:spcBef>
                        <a:spcAft>
                          <a:spcPts val="0"/>
                        </a:spcAft>
                        <a:buClrTx/>
                        <a:buSzTx/>
                        <a:buFontTx/>
                        <a:buNone/>
                        <a:tabLst/>
                        <a:defRPr/>
                      </a:pPr>
                      <a:r>
                        <a:rPr lang="bn-BD" sz="4000" dirty="0" smtClean="0"/>
                        <a:t>গ্রুপ বি</a:t>
                      </a:r>
                      <a:r>
                        <a:rPr lang="bn-BD" sz="4000" baseline="0" dirty="0" smtClean="0"/>
                        <a:t> </a:t>
                      </a:r>
                      <a:r>
                        <a:rPr lang="bn-BD" sz="4000" dirty="0" smtClean="0"/>
                        <a:t>  </a:t>
                      </a:r>
                    </a:p>
                    <a:p>
                      <a:pPr algn="ctr"/>
                      <a:endParaRPr lang="en-US" dirty="0"/>
                    </a:p>
                  </a:txBody>
                  <a:tcPr/>
                </a:tc>
              </a:tr>
              <a:tr h="1524002">
                <a:tc>
                  <a:txBody>
                    <a:bodyPr/>
                    <a:lstStyle/>
                    <a:p>
                      <a:endParaRPr lang="bn-BD" sz="2400" baseline="0" dirty="0" smtClean="0"/>
                    </a:p>
                    <a:p>
                      <a:r>
                        <a:rPr lang="bn-BD" sz="2400" baseline="0" dirty="0" smtClean="0"/>
                        <a:t>বাংলাদেশের মুক্তিযুদ্ধের </a:t>
                      </a:r>
                      <a:r>
                        <a:rPr lang="bn-BD" sz="2400" dirty="0" smtClean="0"/>
                        <a:t>এগারোটি সেক্ট</a:t>
                      </a:r>
                      <a:r>
                        <a:rPr lang="bn-BD" sz="2400" baseline="0" dirty="0" smtClean="0"/>
                        <a:t>র সম্পর্কে লেখ।    </a:t>
                      </a:r>
                      <a:endParaRPr lang="en-US" sz="2400" dirty="0"/>
                    </a:p>
                  </a:txBody>
                  <a:tcPr/>
                </a:tc>
                <a:tc>
                  <a:txBody>
                    <a:bodyPr/>
                    <a:lstStyle/>
                    <a:p>
                      <a:pPr marL="0" marR="0" indent="0" algn="l" defTabSz="957918" rtl="0" eaLnBrk="1" fontAlgn="auto" latinLnBrk="0" hangingPunct="1">
                        <a:lnSpc>
                          <a:spcPct val="100000"/>
                        </a:lnSpc>
                        <a:spcBef>
                          <a:spcPts val="0"/>
                        </a:spcBef>
                        <a:spcAft>
                          <a:spcPts val="0"/>
                        </a:spcAft>
                        <a:buClrTx/>
                        <a:buSzTx/>
                        <a:buFontTx/>
                        <a:buNone/>
                        <a:tabLst/>
                        <a:defRPr/>
                      </a:pPr>
                      <a:endParaRPr lang="bn-BD" sz="2400" baseline="0" dirty="0" smtClean="0"/>
                    </a:p>
                    <a:p>
                      <a:pPr marL="0" marR="0" indent="0" algn="l" defTabSz="957918" rtl="0" eaLnBrk="1" fontAlgn="auto" latinLnBrk="0" hangingPunct="1">
                        <a:lnSpc>
                          <a:spcPct val="100000"/>
                        </a:lnSpc>
                        <a:spcBef>
                          <a:spcPts val="0"/>
                        </a:spcBef>
                        <a:spcAft>
                          <a:spcPts val="0"/>
                        </a:spcAft>
                        <a:buClrTx/>
                        <a:buSzTx/>
                        <a:buFontTx/>
                        <a:buNone/>
                        <a:tabLst/>
                        <a:defRPr/>
                      </a:pPr>
                      <a:r>
                        <a:rPr lang="bn-BD" sz="2400" baseline="0" dirty="0" smtClean="0"/>
                        <a:t>মানচিত্র একেঁ মুক্তিযুদ্ধের </a:t>
                      </a:r>
                      <a:r>
                        <a:rPr lang="bn-BD" sz="2400" dirty="0" smtClean="0"/>
                        <a:t>এগারোটি সেক্ট</a:t>
                      </a:r>
                      <a:r>
                        <a:rPr lang="bn-BD" sz="2400" baseline="0" dirty="0" smtClean="0"/>
                        <a:t>র এর অবস্থান চিহ্নিত  কর।</a:t>
                      </a:r>
                      <a:endParaRPr lang="en-US" sz="2400" dirty="0"/>
                    </a:p>
                  </a:txBody>
                  <a:tcPr/>
                </a:tc>
              </a:tr>
            </a:tbl>
          </a:graphicData>
        </a:graphic>
      </p:graphicFrame>
    </p:spTree>
    <p:extLst>
      <p:ext uri="{BB962C8B-B14F-4D97-AF65-F5344CB8AC3E}">
        <p14:creationId xmlns:p14="http://schemas.microsoft.com/office/powerpoint/2010/main" val="1922470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80">
                                          <p:stCondLst>
                                            <p:cond delay="0"/>
                                          </p:stCondLst>
                                        </p:cTn>
                                        <p:tgtEl>
                                          <p:spTgt spid="7"/>
                                        </p:tgtEl>
                                      </p:cBhvr>
                                    </p:animEffect>
                                    <p:anim calcmode="lin" valueType="num">
                                      <p:cBhvr>
                                        <p:cTn id="1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gtEl>
                                      </p:cBhvr>
                                      <p:to x="100000" y="60000"/>
                                    </p:animScale>
                                    <p:animScale>
                                      <p:cBhvr>
                                        <p:cTn id="19" dur="166" decel="50000">
                                          <p:stCondLst>
                                            <p:cond delay="676"/>
                                          </p:stCondLst>
                                        </p:cTn>
                                        <p:tgtEl>
                                          <p:spTgt spid="7"/>
                                        </p:tgtEl>
                                      </p:cBhvr>
                                      <p:to x="100000" y="100000"/>
                                    </p:animScale>
                                    <p:animScale>
                                      <p:cBhvr>
                                        <p:cTn id="20" dur="26">
                                          <p:stCondLst>
                                            <p:cond delay="1312"/>
                                          </p:stCondLst>
                                        </p:cTn>
                                        <p:tgtEl>
                                          <p:spTgt spid="7"/>
                                        </p:tgtEl>
                                      </p:cBhvr>
                                      <p:to x="100000" y="80000"/>
                                    </p:animScale>
                                    <p:animScale>
                                      <p:cBhvr>
                                        <p:cTn id="21" dur="166" decel="50000">
                                          <p:stCondLst>
                                            <p:cond delay="1338"/>
                                          </p:stCondLst>
                                        </p:cTn>
                                        <p:tgtEl>
                                          <p:spTgt spid="7"/>
                                        </p:tgtEl>
                                      </p:cBhvr>
                                      <p:to x="100000" y="100000"/>
                                    </p:animScale>
                                    <p:animScale>
                                      <p:cBhvr>
                                        <p:cTn id="22" dur="26">
                                          <p:stCondLst>
                                            <p:cond delay="1642"/>
                                          </p:stCondLst>
                                        </p:cTn>
                                        <p:tgtEl>
                                          <p:spTgt spid="7"/>
                                        </p:tgtEl>
                                      </p:cBhvr>
                                      <p:to x="100000" y="90000"/>
                                    </p:animScale>
                                    <p:animScale>
                                      <p:cBhvr>
                                        <p:cTn id="23" dur="166" decel="50000">
                                          <p:stCondLst>
                                            <p:cond delay="1668"/>
                                          </p:stCondLst>
                                        </p:cTn>
                                        <p:tgtEl>
                                          <p:spTgt spid="7"/>
                                        </p:tgtEl>
                                      </p:cBhvr>
                                      <p:to x="100000" y="100000"/>
                                    </p:animScale>
                                    <p:animScale>
                                      <p:cBhvr>
                                        <p:cTn id="24" dur="26">
                                          <p:stCondLst>
                                            <p:cond delay="1808"/>
                                          </p:stCondLst>
                                        </p:cTn>
                                        <p:tgtEl>
                                          <p:spTgt spid="7"/>
                                        </p:tgtEl>
                                      </p:cBhvr>
                                      <p:to x="100000" y="95000"/>
                                    </p:animScale>
                                    <p:animScale>
                                      <p:cBhvr>
                                        <p:cTn id="25"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1162176"/>
            <a:ext cx="9906000" cy="830997"/>
          </a:xfrm>
          <a:prstGeom prst="rect">
            <a:avLst/>
          </a:prstGeom>
          <a:noFill/>
        </p:spPr>
        <p:txBody>
          <a:bodyPr wrap="square" rtlCol="0">
            <a:spAutoFit/>
          </a:bodyPr>
          <a:lstStyle/>
          <a:p>
            <a:pPr algn="ctr"/>
            <a:r>
              <a:rPr lang="bn-BD" sz="4800" dirty="0" smtClean="0">
                <a:solidFill>
                  <a:srgbClr val="00B0F0"/>
                </a:solidFill>
              </a:rPr>
              <a:t>শ্রেণি মূল্যায়ন</a:t>
            </a:r>
            <a:endParaRPr lang="en-US" sz="4800" dirty="0">
              <a:solidFill>
                <a:srgbClr val="00B0F0"/>
              </a:solidFill>
            </a:endParaRPr>
          </a:p>
        </p:txBody>
      </p:sp>
      <p:sp>
        <p:nvSpPr>
          <p:cNvPr id="4" name="TextBox 3"/>
          <p:cNvSpPr txBox="1"/>
          <p:nvPr/>
        </p:nvSpPr>
        <p:spPr>
          <a:xfrm>
            <a:off x="152400" y="2590800"/>
            <a:ext cx="9525000" cy="523220"/>
          </a:xfrm>
          <a:prstGeom prst="rect">
            <a:avLst/>
          </a:prstGeom>
          <a:noFill/>
        </p:spPr>
        <p:txBody>
          <a:bodyPr wrap="square" rtlCol="0">
            <a:spAutoFit/>
          </a:bodyPr>
          <a:lstStyle/>
          <a:p>
            <a:r>
              <a:rPr lang="bn-BD" sz="2800" dirty="0" smtClean="0"/>
              <a:t>  গ্রুপ এ তুলনামূলকভাবে গ্রুপ বি থেকে ভালো করেছে</a:t>
            </a:r>
            <a:r>
              <a:rPr lang="bn-BD" dirty="0" smtClean="0"/>
              <a:t>। </a:t>
            </a:r>
            <a:endParaRPr lang="en-US" dirty="0"/>
          </a:p>
        </p:txBody>
      </p:sp>
    </p:spTree>
    <p:extLst>
      <p:ext uri="{BB962C8B-B14F-4D97-AF65-F5344CB8AC3E}">
        <p14:creationId xmlns:p14="http://schemas.microsoft.com/office/powerpoint/2010/main" val="2743286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148324"/>
            <a:ext cx="9525000" cy="830997"/>
          </a:xfrm>
          <a:prstGeom prst="rect">
            <a:avLst/>
          </a:prstGeom>
          <a:noFill/>
        </p:spPr>
        <p:txBody>
          <a:bodyPr wrap="square" rtlCol="0">
            <a:spAutoFit/>
          </a:bodyPr>
          <a:lstStyle/>
          <a:p>
            <a:pPr algn="ctr"/>
            <a:r>
              <a:rPr lang="bn-BD" sz="4800" dirty="0" smtClean="0">
                <a:solidFill>
                  <a:srgbClr val="00B0F0"/>
                </a:solidFill>
              </a:rPr>
              <a:t>বাড়ির কাজ </a:t>
            </a:r>
            <a:endParaRPr lang="en-US" sz="4800" dirty="0">
              <a:solidFill>
                <a:srgbClr val="00B0F0"/>
              </a:solidFill>
            </a:endParaRPr>
          </a:p>
        </p:txBody>
      </p:sp>
      <p:sp>
        <p:nvSpPr>
          <p:cNvPr id="4" name="TextBox 3"/>
          <p:cNvSpPr txBox="1"/>
          <p:nvPr/>
        </p:nvSpPr>
        <p:spPr>
          <a:xfrm>
            <a:off x="256310" y="2895600"/>
            <a:ext cx="9525000" cy="830997"/>
          </a:xfrm>
          <a:prstGeom prst="rect">
            <a:avLst/>
          </a:prstGeom>
          <a:noFill/>
        </p:spPr>
        <p:txBody>
          <a:bodyPr wrap="square" rtlCol="0">
            <a:spAutoFit/>
          </a:bodyPr>
          <a:lstStyle/>
          <a:p>
            <a:pPr marL="342900" indent="-342900">
              <a:buFont typeface="Wingdings" pitchFamily="2" charset="2"/>
              <a:buChar char="v"/>
            </a:pPr>
            <a:r>
              <a:rPr lang="bn-BD" sz="2400" dirty="0">
                <a:solidFill>
                  <a:schemeClr val="accent5">
                    <a:lumMod val="50000"/>
                  </a:schemeClr>
                </a:solidFill>
              </a:rPr>
              <a:t>বাংলাদেশের </a:t>
            </a:r>
            <a:r>
              <a:rPr lang="bn-BD" sz="2400" dirty="0" smtClean="0">
                <a:solidFill>
                  <a:schemeClr val="accent5">
                    <a:lumMod val="50000"/>
                  </a:schemeClr>
                </a:solidFill>
              </a:rPr>
              <a:t>মুক্তিযুদ্ধের সম্পর্কে </a:t>
            </a:r>
            <a:r>
              <a:rPr lang="bn-BD" sz="2400" dirty="0">
                <a:solidFill>
                  <a:schemeClr val="accent5">
                    <a:lumMod val="50000"/>
                  </a:schemeClr>
                </a:solidFill>
              </a:rPr>
              <a:t>লেখ।    </a:t>
            </a:r>
            <a:endParaRPr lang="en-US" sz="2400" dirty="0">
              <a:solidFill>
                <a:schemeClr val="accent5">
                  <a:lumMod val="50000"/>
                </a:schemeClr>
              </a:solidFill>
            </a:endParaRPr>
          </a:p>
          <a:p>
            <a:pPr marL="342900" indent="-342900">
              <a:buFont typeface="Wingdings" pitchFamily="2" charset="2"/>
              <a:buChar char="v"/>
            </a:pPr>
            <a:r>
              <a:rPr lang="bn-BD" sz="2400" dirty="0" smtClean="0">
                <a:solidFill>
                  <a:schemeClr val="accent5">
                    <a:lumMod val="50000"/>
                  </a:schemeClr>
                </a:solidFill>
              </a:rPr>
              <a:t> </a:t>
            </a:r>
            <a:r>
              <a:rPr lang="bn-BD" sz="2400" dirty="0">
                <a:solidFill>
                  <a:schemeClr val="accent5">
                    <a:lumMod val="50000"/>
                  </a:schemeClr>
                </a:solidFill>
              </a:rPr>
              <a:t>মুক্তিযুদ্ধে শেখ মুজিবুর রহমানের অবদান সম্পর্কে জানতে পারবে।</a:t>
            </a:r>
            <a:endParaRPr lang="en-US" sz="2400" dirty="0">
              <a:solidFill>
                <a:schemeClr val="accent5">
                  <a:lumMod val="50000"/>
                </a:schemeClr>
              </a:solidFill>
            </a:endParaRPr>
          </a:p>
        </p:txBody>
      </p:sp>
    </p:spTree>
    <p:extLst>
      <p:ext uri="{BB962C8B-B14F-4D97-AF65-F5344CB8AC3E}">
        <p14:creationId xmlns:p14="http://schemas.microsoft.com/office/powerpoint/2010/main" val="163274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4691" y="990600"/>
            <a:ext cx="9601200" cy="1015663"/>
          </a:xfrm>
          <a:prstGeom prst="rect">
            <a:avLst/>
          </a:prstGeom>
          <a:noFill/>
        </p:spPr>
        <p:txBody>
          <a:bodyPr wrap="square" rtlCol="0">
            <a:spAutoFit/>
          </a:bodyPr>
          <a:lstStyle/>
          <a:p>
            <a:pPr algn="ctr"/>
            <a:r>
              <a:rPr lang="bn-BD" sz="6000" dirty="0" smtClean="0">
                <a:solidFill>
                  <a:srgbClr val="002060"/>
                </a:solidFill>
              </a:rPr>
              <a:t>ধন্যবাদ</a:t>
            </a:r>
            <a:r>
              <a:rPr lang="bn-BD" dirty="0" smtClean="0"/>
              <a:t> </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8275" y="2459180"/>
            <a:ext cx="5283200" cy="3962400"/>
          </a:xfrm>
          <a:prstGeom prst="rect">
            <a:avLst/>
          </a:prstGeom>
        </p:spPr>
      </p:pic>
    </p:spTree>
    <p:extLst>
      <p:ext uri="{BB962C8B-B14F-4D97-AF65-F5344CB8AC3E}">
        <p14:creationId xmlns:p14="http://schemas.microsoft.com/office/powerpoint/2010/main" val="217974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down)">
                                      <p:cBhvr>
                                        <p:cTn id="1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a:ln>
            <a:solidFill>
              <a:srgbClr val="002060"/>
            </a:solidFill>
          </a:ln>
        </p:spPr>
        <p:txBody>
          <a:bodyPr>
            <a:normAutofit/>
          </a:bodyPr>
          <a:lstStyle/>
          <a:p>
            <a:pPr algn="ctr"/>
            <a:r>
              <a:rPr lang="bn-BD" sz="6700" b="1" dirty="0">
                <a:solidFill>
                  <a:schemeClr val="bg2">
                    <a:lumMod val="75000"/>
                  </a:schemeClr>
                </a:solidFill>
                <a:latin typeface="Shonar Bangla" pitchFamily="34" charset="0"/>
                <a:cs typeface="Shonar Bangla" pitchFamily="34" charset="0"/>
              </a:rPr>
              <a:t>পরিচিতি</a:t>
            </a:r>
            <a:r>
              <a:rPr lang="bn-BD" sz="5400" b="1" dirty="0">
                <a:solidFill>
                  <a:schemeClr val="bg2">
                    <a:lumMod val="75000"/>
                  </a:schemeClr>
                </a:solidFill>
                <a:latin typeface="Shonar Bangla" pitchFamily="34" charset="0"/>
                <a:cs typeface="Shonar Bangla" pitchFamily="34" charset="0"/>
              </a:rPr>
              <a:t> </a:t>
            </a:r>
            <a:endParaRPr lang="en-US" sz="5400" b="1" dirty="0">
              <a:solidFill>
                <a:schemeClr val="bg2">
                  <a:lumMod val="75000"/>
                </a:schemeClr>
              </a:solidFill>
              <a:latin typeface="Shonar Bangla" pitchFamily="34" charset="0"/>
              <a:cs typeface="Shonar Bangla" pitchFamily="34" charset="0"/>
            </a:endParaRPr>
          </a:p>
        </p:txBody>
      </p:sp>
      <p:sp>
        <p:nvSpPr>
          <p:cNvPr id="3" name="Text Placeholder 2"/>
          <p:cNvSpPr>
            <a:spLocks noGrp="1"/>
          </p:cNvSpPr>
          <p:nvPr>
            <p:ph type="body" idx="1"/>
          </p:nvPr>
        </p:nvSpPr>
        <p:spPr>
          <a:ln>
            <a:solidFill>
              <a:srgbClr val="002060"/>
            </a:solidFill>
          </a:ln>
        </p:spPr>
        <p:txBody>
          <a:bodyPr>
            <a:normAutofit/>
          </a:bodyPr>
          <a:lstStyle/>
          <a:p>
            <a:pPr algn="ctr"/>
            <a:r>
              <a:rPr lang="bn-BD" sz="2800" dirty="0" smtClean="0">
                <a:latin typeface="Shonar Bangla" pitchFamily="34" charset="0"/>
                <a:cs typeface="Shonar Bangla" pitchFamily="34" charset="0"/>
              </a:rPr>
              <a:t>শিক্ষক </a:t>
            </a:r>
            <a:endParaRPr lang="en-US" sz="2800" dirty="0">
              <a:latin typeface="Shonar Bangla" pitchFamily="34" charset="0"/>
              <a:cs typeface="Shonar Bangla" pitchFamily="34" charset="0"/>
            </a:endParaRPr>
          </a:p>
        </p:txBody>
      </p:sp>
      <p:pic>
        <p:nvPicPr>
          <p:cNvPr id="7" name="Content Placeholder 6"/>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2285999" y="2421083"/>
            <a:ext cx="1153391" cy="1153391"/>
          </a:xfrm>
          <a:prstGeom prst="rect">
            <a:avLst/>
          </a:prstGeom>
          <a:ln>
            <a:solidFill>
              <a:schemeClr val="tx1"/>
            </a:solidFill>
          </a:ln>
        </p:spPr>
      </p:pic>
      <p:sp>
        <p:nvSpPr>
          <p:cNvPr id="5" name="Text Placeholder 4"/>
          <p:cNvSpPr>
            <a:spLocks noGrp="1"/>
          </p:cNvSpPr>
          <p:nvPr>
            <p:ph type="body" sz="quarter" idx="3"/>
          </p:nvPr>
        </p:nvSpPr>
        <p:spPr>
          <a:ln>
            <a:solidFill>
              <a:srgbClr val="002060"/>
            </a:solidFill>
          </a:ln>
        </p:spPr>
        <p:txBody>
          <a:bodyPr>
            <a:noAutofit/>
          </a:bodyPr>
          <a:lstStyle/>
          <a:p>
            <a:pPr algn="ctr"/>
            <a:r>
              <a:rPr lang="bn-BD" sz="3200" dirty="0" smtClean="0">
                <a:latin typeface="Shonar Bangla" pitchFamily="34" charset="0"/>
                <a:cs typeface="Shonar Bangla" pitchFamily="34" charset="0"/>
              </a:rPr>
              <a:t>পাঠ  </a:t>
            </a:r>
            <a:endParaRPr lang="en-US" sz="3200" dirty="0">
              <a:latin typeface="Shonar Bangla" pitchFamily="34" charset="0"/>
              <a:cs typeface="Shonar Bangla" pitchFamily="34" charset="0"/>
            </a:endParaRPr>
          </a:p>
        </p:txBody>
      </p:sp>
      <p:sp>
        <p:nvSpPr>
          <p:cNvPr id="6" name="Content Placeholder 5"/>
          <p:cNvSpPr>
            <a:spLocks noGrp="1"/>
          </p:cNvSpPr>
          <p:nvPr>
            <p:ph sz="quarter" idx="4"/>
          </p:nvPr>
        </p:nvSpPr>
        <p:spPr>
          <a:ln>
            <a:solidFill>
              <a:srgbClr val="002060"/>
            </a:solidFill>
          </a:ln>
        </p:spPr>
        <p:txBody>
          <a:bodyPr>
            <a:noAutofit/>
          </a:bodyPr>
          <a:lstStyle/>
          <a:p>
            <a:pPr marL="0" indent="0" algn="ctr">
              <a:buNone/>
            </a:pPr>
            <a:r>
              <a:rPr lang="bn-BD" sz="3600" b="1" dirty="0" smtClean="0">
                <a:solidFill>
                  <a:srgbClr val="002060"/>
                </a:solidFill>
                <a:latin typeface="Shonar Bangla" pitchFamily="34" charset="0"/>
                <a:cs typeface="Shonar Bangla" pitchFamily="34" charset="0"/>
              </a:rPr>
              <a:t>ক্লাসঃ একাদশ </a:t>
            </a:r>
          </a:p>
          <a:p>
            <a:pPr marL="0" indent="0" algn="ctr">
              <a:buNone/>
            </a:pPr>
            <a:r>
              <a:rPr lang="bn-BD" sz="2400" b="1" dirty="0" smtClean="0">
                <a:solidFill>
                  <a:srgbClr val="002060"/>
                </a:solidFill>
                <a:latin typeface="Shonar Bangla" pitchFamily="34" charset="0"/>
                <a:cs typeface="Shonar Bangla" pitchFamily="34" charset="0"/>
              </a:rPr>
              <a:t>বিষয়ঃ </a:t>
            </a:r>
            <a:r>
              <a:rPr lang="bn-BD" sz="2400" b="1" dirty="0">
                <a:solidFill>
                  <a:srgbClr val="002060"/>
                </a:solidFill>
                <a:latin typeface="Shonar Bangla" pitchFamily="34" charset="0"/>
                <a:cs typeface="Shonar Bangla" pitchFamily="34" charset="0"/>
              </a:rPr>
              <a:t>ইসলামের </a:t>
            </a:r>
            <a:r>
              <a:rPr lang="bn-BD" sz="2400" b="1" dirty="0" smtClean="0">
                <a:solidFill>
                  <a:srgbClr val="002060"/>
                </a:solidFill>
                <a:latin typeface="Shonar Bangla" pitchFamily="34" charset="0"/>
                <a:cs typeface="Shonar Bangla" pitchFamily="34" charset="0"/>
              </a:rPr>
              <a:t>ইতিহাস  (২য়  পত্র )  </a:t>
            </a:r>
          </a:p>
          <a:p>
            <a:pPr marL="0" indent="0" algn="ctr">
              <a:buNone/>
            </a:pPr>
            <a:r>
              <a:rPr lang="bn-BD" sz="3600" b="1" dirty="0" smtClean="0">
                <a:solidFill>
                  <a:srgbClr val="002060"/>
                </a:solidFill>
                <a:latin typeface="Shonar Bangla" pitchFamily="34" charset="0"/>
                <a:cs typeface="Shonar Bangla" pitchFamily="34" charset="0"/>
              </a:rPr>
              <a:t>অধ্যায়ঃ ৫ম  </a:t>
            </a:r>
          </a:p>
          <a:p>
            <a:pPr marL="0" indent="0" algn="ctr">
              <a:buNone/>
            </a:pPr>
            <a:r>
              <a:rPr lang="bn-BD" sz="3600" b="1" dirty="0" smtClean="0">
                <a:solidFill>
                  <a:srgbClr val="002060"/>
                </a:solidFill>
                <a:latin typeface="Shonar Bangla" pitchFamily="34" charset="0"/>
                <a:cs typeface="Shonar Bangla" pitchFamily="34" charset="0"/>
              </a:rPr>
              <a:t>সময়ঃ ৪৫ মিনিট </a:t>
            </a:r>
          </a:p>
          <a:p>
            <a:pPr marL="0" indent="0" algn="ctr">
              <a:buNone/>
            </a:pPr>
            <a:r>
              <a:rPr lang="bn-BD" sz="3600" b="1" dirty="0" smtClean="0">
                <a:solidFill>
                  <a:srgbClr val="002060"/>
                </a:solidFill>
                <a:latin typeface="Shonar Bangla" pitchFamily="34" charset="0"/>
                <a:cs typeface="Shonar Bangla" pitchFamily="34" charset="0"/>
              </a:rPr>
              <a:t>তারিখঃ ২৫-১০-২০২১</a:t>
            </a:r>
          </a:p>
        </p:txBody>
      </p:sp>
      <p:sp>
        <p:nvSpPr>
          <p:cNvPr id="8" name="TextBox 7"/>
          <p:cNvSpPr txBox="1"/>
          <p:nvPr/>
        </p:nvSpPr>
        <p:spPr>
          <a:xfrm>
            <a:off x="152400" y="3671455"/>
            <a:ext cx="4641273" cy="3108543"/>
          </a:xfrm>
          <a:prstGeom prst="rect">
            <a:avLst/>
          </a:prstGeom>
          <a:noFill/>
          <a:ln>
            <a:solidFill>
              <a:srgbClr val="002060"/>
            </a:solidFill>
          </a:ln>
        </p:spPr>
        <p:txBody>
          <a:bodyPr wrap="square" rtlCol="0">
            <a:spAutoFit/>
          </a:bodyPr>
          <a:lstStyle/>
          <a:p>
            <a:pPr algn="ctr"/>
            <a:r>
              <a:rPr lang="bn-BD" sz="3200" b="1" dirty="0">
                <a:solidFill>
                  <a:srgbClr val="002060"/>
                </a:solidFill>
                <a:effectLst>
                  <a:outerShdw blurRad="38100" dist="38100" dir="2700000" algn="tl">
                    <a:srgbClr val="000000">
                      <a:alpha val="43137"/>
                    </a:srgbClr>
                  </a:outerShdw>
                </a:effectLst>
                <a:latin typeface="Shonar Bangla" pitchFamily="34" charset="0"/>
                <a:cs typeface="Shonar Bangla" pitchFamily="34" charset="0"/>
              </a:rPr>
              <a:t>সেলিম আল রাজ </a:t>
            </a:r>
          </a:p>
          <a:p>
            <a:pPr algn="ctr"/>
            <a:r>
              <a:rPr lang="bn-BD" sz="3200" b="1" dirty="0">
                <a:solidFill>
                  <a:srgbClr val="002060"/>
                </a:solidFill>
                <a:effectLst>
                  <a:outerShdw blurRad="38100" dist="38100" dir="2700000" algn="tl">
                    <a:srgbClr val="000000">
                      <a:alpha val="43137"/>
                    </a:srgbClr>
                  </a:outerShdw>
                </a:effectLst>
                <a:latin typeface="Shonar Bangla" pitchFamily="34" charset="0"/>
                <a:cs typeface="Shonar Bangla" pitchFamily="34" charset="0"/>
              </a:rPr>
              <a:t>প্রভাষক </a:t>
            </a:r>
          </a:p>
          <a:p>
            <a:pPr algn="ctr"/>
            <a:r>
              <a:rPr lang="bn-BD" sz="2800" b="1" dirty="0">
                <a:solidFill>
                  <a:srgbClr val="002060"/>
                </a:solidFill>
                <a:effectLst>
                  <a:outerShdw blurRad="38100" dist="38100" dir="2700000" algn="tl">
                    <a:srgbClr val="000000">
                      <a:alpha val="43137"/>
                    </a:srgbClr>
                  </a:outerShdw>
                </a:effectLst>
                <a:latin typeface="Shonar Bangla" pitchFamily="34" charset="0"/>
                <a:cs typeface="Shonar Bangla" pitchFamily="34" charset="0"/>
              </a:rPr>
              <a:t>ইসলামের ইতিহাস ও সংস্কৃতি বিভাগ </a:t>
            </a:r>
          </a:p>
          <a:p>
            <a:pPr algn="ctr"/>
            <a:r>
              <a:rPr lang="bn-BD" sz="3200" b="1" dirty="0">
                <a:solidFill>
                  <a:srgbClr val="002060"/>
                </a:solidFill>
                <a:effectLst>
                  <a:outerShdw blurRad="38100" dist="38100" dir="2700000" algn="tl">
                    <a:srgbClr val="000000">
                      <a:alpha val="43137"/>
                    </a:srgbClr>
                  </a:outerShdw>
                </a:effectLst>
                <a:latin typeface="Shonar Bangla" pitchFamily="34" charset="0"/>
                <a:cs typeface="Shonar Bangla" pitchFamily="34" charset="0"/>
              </a:rPr>
              <a:t>গৌরীপুর মহিলা ডিগ্রি কলেজ </a:t>
            </a:r>
          </a:p>
          <a:p>
            <a:pPr algn="ctr"/>
            <a:r>
              <a:rPr lang="bn-BD" sz="3200" b="1" dirty="0">
                <a:solidFill>
                  <a:srgbClr val="002060"/>
                </a:solidFill>
                <a:effectLst>
                  <a:outerShdw blurRad="38100" dist="38100" dir="2700000" algn="tl">
                    <a:srgbClr val="000000">
                      <a:alpha val="43137"/>
                    </a:srgbClr>
                  </a:outerShdw>
                </a:effectLst>
                <a:latin typeface="Shonar Bangla" pitchFamily="34" charset="0"/>
                <a:cs typeface="Shonar Bangla" pitchFamily="34" charset="0"/>
              </a:rPr>
              <a:t>০১৭১৩৫৬৩৬৭৫</a:t>
            </a:r>
            <a:endParaRPr lang="en-US" sz="3200" b="1" dirty="0">
              <a:solidFill>
                <a:srgbClr val="002060"/>
              </a:solidFill>
              <a:effectLst>
                <a:outerShdw blurRad="38100" dist="38100" dir="2700000" algn="tl">
                  <a:srgbClr val="000000">
                    <a:alpha val="43137"/>
                  </a:srgbClr>
                </a:outerShdw>
              </a:effectLst>
              <a:latin typeface="Shonar Bangla" pitchFamily="34" charset="0"/>
              <a:cs typeface="Shonar Bangla" pitchFamily="34" charset="0"/>
            </a:endParaRPr>
          </a:p>
          <a:p>
            <a:endParaRPr lang="en-US" sz="4000" b="1" dirty="0">
              <a:solidFill>
                <a:srgbClr val="002060"/>
              </a:solidFill>
              <a:effectLst>
                <a:outerShdw blurRad="38100" dist="38100" dir="2700000" algn="tl">
                  <a:srgbClr val="000000">
                    <a:alpha val="43137"/>
                  </a:srgbClr>
                </a:outerShdw>
              </a:effectLst>
              <a:latin typeface="Shonar Bangla" pitchFamily="34" charset="0"/>
              <a:cs typeface="Shonar Bangla" pitchFamily="34" charset="0"/>
            </a:endParaRPr>
          </a:p>
        </p:txBody>
      </p:sp>
    </p:spTree>
    <p:extLst>
      <p:ext uri="{BB962C8B-B14F-4D97-AF65-F5344CB8AC3E}">
        <p14:creationId xmlns:p14="http://schemas.microsoft.com/office/powerpoint/2010/main" val="3618685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500"/>
                                        <p:tgtEl>
                                          <p:spTgt spid="3">
                                            <p:bg/>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wheel(1)">
                                      <p:cBhvr>
                                        <p:cTn id="23" dur="20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8">
                                            <p:txEl>
                                              <p:pRg st="0" end="0"/>
                                            </p:txEl>
                                          </p:spTgt>
                                        </p:tgtEl>
                                        <p:attrNameLst>
                                          <p:attrName>style.visibility</p:attrName>
                                        </p:attrNameLst>
                                      </p:cBhvr>
                                      <p:to>
                                        <p:strVal val="visible"/>
                                      </p:to>
                                    </p:set>
                                    <p:animEffect transition="in" filter="circle(in)">
                                      <p:cBhvr>
                                        <p:cTn id="28" dur="2000"/>
                                        <p:tgtEl>
                                          <p:spTgt spid="8">
                                            <p:txEl>
                                              <p:pRg st="0" end="0"/>
                                            </p:txEl>
                                          </p:spTgt>
                                        </p:tgtEl>
                                      </p:cBhvr>
                                    </p:animEffect>
                                  </p:childTnLst>
                                </p:cTn>
                              </p:par>
                              <p:par>
                                <p:cTn id="29" presetID="6" presetClass="entr" presetSubtype="16" fill="hold" nodeType="withEffect">
                                  <p:stCondLst>
                                    <p:cond delay="0"/>
                                  </p:stCondLst>
                                  <p:childTnLst>
                                    <p:set>
                                      <p:cBhvr>
                                        <p:cTn id="30" dur="1" fill="hold">
                                          <p:stCondLst>
                                            <p:cond delay="0"/>
                                          </p:stCondLst>
                                        </p:cTn>
                                        <p:tgtEl>
                                          <p:spTgt spid="8">
                                            <p:txEl>
                                              <p:pRg st="1" end="1"/>
                                            </p:txEl>
                                          </p:spTgt>
                                        </p:tgtEl>
                                        <p:attrNameLst>
                                          <p:attrName>style.visibility</p:attrName>
                                        </p:attrNameLst>
                                      </p:cBhvr>
                                      <p:to>
                                        <p:strVal val="visible"/>
                                      </p:to>
                                    </p:set>
                                    <p:animEffect transition="in" filter="circle(in)">
                                      <p:cBhvr>
                                        <p:cTn id="31" dur="2000"/>
                                        <p:tgtEl>
                                          <p:spTgt spid="8">
                                            <p:txEl>
                                              <p:pRg st="1" end="1"/>
                                            </p:txEl>
                                          </p:spTgt>
                                        </p:tgtEl>
                                      </p:cBhvr>
                                    </p:animEffect>
                                  </p:childTnLst>
                                </p:cTn>
                              </p:par>
                              <p:par>
                                <p:cTn id="32" presetID="6" presetClass="entr" presetSubtype="16" fill="hold" nodeType="withEffect">
                                  <p:stCondLst>
                                    <p:cond delay="0"/>
                                  </p:stCondLst>
                                  <p:childTnLst>
                                    <p:set>
                                      <p:cBhvr>
                                        <p:cTn id="33" dur="1" fill="hold">
                                          <p:stCondLst>
                                            <p:cond delay="0"/>
                                          </p:stCondLst>
                                        </p:cTn>
                                        <p:tgtEl>
                                          <p:spTgt spid="8">
                                            <p:txEl>
                                              <p:pRg st="2" end="2"/>
                                            </p:txEl>
                                          </p:spTgt>
                                        </p:tgtEl>
                                        <p:attrNameLst>
                                          <p:attrName>style.visibility</p:attrName>
                                        </p:attrNameLst>
                                      </p:cBhvr>
                                      <p:to>
                                        <p:strVal val="visible"/>
                                      </p:to>
                                    </p:set>
                                    <p:animEffect transition="in" filter="circle(in)">
                                      <p:cBhvr>
                                        <p:cTn id="34" dur="2000"/>
                                        <p:tgtEl>
                                          <p:spTgt spid="8">
                                            <p:txEl>
                                              <p:pRg st="2" end="2"/>
                                            </p:txEl>
                                          </p:spTgt>
                                        </p:tgtEl>
                                      </p:cBhvr>
                                    </p:animEffect>
                                  </p:childTnLst>
                                </p:cTn>
                              </p:par>
                              <p:par>
                                <p:cTn id="35" presetID="6" presetClass="entr" presetSubtype="16" fill="hold" nodeType="withEffect">
                                  <p:stCondLst>
                                    <p:cond delay="0"/>
                                  </p:stCondLst>
                                  <p:childTnLst>
                                    <p:set>
                                      <p:cBhvr>
                                        <p:cTn id="36" dur="1" fill="hold">
                                          <p:stCondLst>
                                            <p:cond delay="0"/>
                                          </p:stCondLst>
                                        </p:cTn>
                                        <p:tgtEl>
                                          <p:spTgt spid="8">
                                            <p:txEl>
                                              <p:pRg st="3" end="3"/>
                                            </p:txEl>
                                          </p:spTgt>
                                        </p:tgtEl>
                                        <p:attrNameLst>
                                          <p:attrName>style.visibility</p:attrName>
                                        </p:attrNameLst>
                                      </p:cBhvr>
                                      <p:to>
                                        <p:strVal val="visible"/>
                                      </p:to>
                                    </p:set>
                                    <p:animEffect transition="in" filter="circle(in)">
                                      <p:cBhvr>
                                        <p:cTn id="37" dur="2000"/>
                                        <p:tgtEl>
                                          <p:spTgt spid="8">
                                            <p:txEl>
                                              <p:pRg st="3" end="3"/>
                                            </p:txEl>
                                          </p:spTgt>
                                        </p:tgtEl>
                                      </p:cBhvr>
                                    </p:animEffect>
                                  </p:childTnLst>
                                </p:cTn>
                              </p:par>
                              <p:par>
                                <p:cTn id="38" presetID="6" presetClass="entr" presetSubtype="16" fill="hold" nodeType="withEffect">
                                  <p:stCondLst>
                                    <p:cond delay="0"/>
                                  </p:stCondLst>
                                  <p:childTnLst>
                                    <p:set>
                                      <p:cBhvr>
                                        <p:cTn id="39" dur="1" fill="hold">
                                          <p:stCondLst>
                                            <p:cond delay="0"/>
                                          </p:stCondLst>
                                        </p:cTn>
                                        <p:tgtEl>
                                          <p:spTgt spid="8">
                                            <p:txEl>
                                              <p:pRg st="4" end="4"/>
                                            </p:txEl>
                                          </p:spTgt>
                                        </p:tgtEl>
                                        <p:attrNameLst>
                                          <p:attrName>style.visibility</p:attrName>
                                        </p:attrNameLst>
                                      </p:cBhvr>
                                      <p:to>
                                        <p:strVal val="visible"/>
                                      </p:to>
                                    </p:set>
                                    <p:animEffect transition="in" filter="circle(in)">
                                      <p:cBhvr>
                                        <p:cTn id="40" dur="2000"/>
                                        <p:tgtEl>
                                          <p:spTgt spid="8">
                                            <p:txEl>
                                              <p:pRg st="4" end="4"/>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21" fill="hold" grpId="0" nodeType="clickEffect">
                                  <p:stCondLst>
                                    <p:cond delay="0"/>
                                  </p:stCondLst>
                                  <p:childTnLst>
                                    <p:set>
                                      <p:cBhvr>
                                        <p:cTn id="44" dur="1" fill="hold">
                                          <p:stCondLst>
                                            <p:cond delay="0"/>
                                          </p:stCondLst>
                                        </p:cTn>
                                        <p:tgtEl>
                                          <p:spTgt spid="5">
                                            <p:bg/>
                                          </p:spTgt>
                                        </p:tgtEl>
                                        <p:attrNameLst>
                                          <p:attrName>style.visibility</p:attrName>
                                        </p:attrNameLst>
                                      </p:cBhvr>
                                      <p:to>
                                        <p:strVal val="visible"/>
                                      </p:to>
                                    </p:set>
                                    <p:animEffect transition="in" filter="barn(inVertical)">
                                      <p:cBhvr>
                                        <p:cTn id="45" dur="500"/>
                                        <p:tgtEl>
                                          <p:spTgt spid="5">
                                            <p:bg/>
                                          </p:spTgt>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21" fill="hold" grpId="0" nodeType="clickEffect">
                                  <p:stCondLst>
                                    <p:cond delay="0"/>
                                  </p:stCondLst>
                                  <p:childTnLst>
                                    <p:set>
                                      <p:cBhvr>
                                        <p:cTn id="49" dur="1" fill="hold">
                                          <p:stCondLst>
                                            <p:cond delay="0"/>
                                          </p:stCondLst>
                                        </p:cTn>
                                        <p:tgtEl>
                                          <p:spTgt spid="5">
                                            <p:txEl>
                                              <p:pRg st="0" end="0"/>
                                            </p:txEl>
                                          </p:spTgt>
                                        </p:tgtEl>
                                        <p:attrNameLst>
                                          <p:attrName>style.visibility</p:attrName>
                                        </p:attrNameLst>
                                      </p:cBhvr>
                                      <p:to>
                                        <p:strVal val="visible"/>
                                      </p:to>
                                    </p:set>
                                    <p:animEffect transition="in" filter="barn(inVertical)">
                                      <p:cBhvr>
                                        <p:cTn id="50" dur="500"/>
                                        <p:tgtEl>
                                          <p:spTgt spid="5">
                                            <p:txEl>
                                              <p:pRg st="0" end="0"/>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6">
                                            <p:txEl>
                                              <p:pRg st="0" end="0"/>
                                            </p:txEl>
                                          </p:spTgt>
                                        </p:tgtEl>
                                        <p:attrNameLst>
                                          <p:attrName>style.visibility</p:attrName>
                                        </p:attrNameLst>
                                      </p:cBhvr>
                                      <p:to>
                                        <p:strVal val="visible"/>
                                      </p:to>
                                    </p:set>
                                    <p:anim calcmode="lin" valueType="num">
                                      <p:cBhvr>
                                        <p:cTn id="55"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56"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57" dur="1000" fill="hold"/>
                                        <p:tgtEl>
                                          <p:spTgt spid="6">
                                            <p:txEl>
                                              <p:pRg st="0" end="0"/>
                                            </p:txEl>
                                          </p:spTgt>
                                        </p:tgtEl>
                                        <p:attrNameLst>
                                          <p:attrName>style.rotation</p:attrName>
                                        </p:attrNameLst>
                                      </p:cBhvr>
                                      <p:tavLst>
                                        <p:tav tm="0">
                                          <p:val>
                                            <p:fltVal val="90"/>
                                          </p:val>
                                        </p:tav>
                                        <p:tav tm="100000">
                                          <p:val>
                                            <p:fltVal val="0"/>
                                          </p:val>
                                        </p:tav>
                                      </p:tavLst>
                                    </p:anim>
                                    <p:animEffect transition="in" filter="fade">
                                      <p:cBhvr>
                                        <p:cTn id="58" dur="1000"/>
                                        <p:tgtEl>
                                          <p:spTgt spid="6">
                                            <p:txEl>
                                              <p:pRg st="0" end="0"/>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6">
                                            <p:txEl>
                                              <p:pRg st="1" end="1"/>
                                            </p:txEl>
                                          </p:spTgt>
                                        </p:tgtEl>
                                        <p:attrNameLst>
                                          <p:attrName>style.visibility</p:attrName>
                                        </p:attrNameLst>
                                      </p:cBhvr>
                                      <p:to>
                                        <p:strVal val="visible"/>
                                      </p:to>
                                    </p:set>
                                    <p:anim calcmode="lin" valueType="num">
                                      <p:cBhvr>
                                        <p:cTn id="61" dur="1000" fill="hold"/>
                                        <p:tgtEl>
                                          <p:spTgt spid="6">
                                            <p:txEl>
                                              <p:pRg st="1" end="1"/>
                                            </p:txEl>
                                          </p:spTgt>
                                        </p:tgtEl>
                                        <p:attrNameLst>
                                          <p:attrName>ppt_w</p:attrName>
                                        </p:attrNameLst>
                                      </p:cBhvr>
                                      <p:tavLst>
                                        <p:tav tm="0">
                                          <p:val>
                                            <p:fltVal val="0"/>
                                          </p:val>
                                        </p:tav>
                                        <p:tav tm="100000">
                                          <p:val>
                                            <p:strVal val="#ppt_w"/>
                                          </p:val>
                                        </p:tav>
                                      </p:tavLst>
                                    </p:anim>
                                    <p:anim calcmode="lin" valueType="num">
                                      <p:cBhvr>
                                        <p:cTn id="62" dur="1000" fill="hold"/>
                                        <p:tgtEl>
                                          <p:spTgt spid="6">
                                            <p:txEl>
                                              <p:pRg st="1" end="1"/>
                                            </p:txEl>
                                          </p:spTgt>
                                        </p:tgtEl>
                                        <p:attrNameLst>
                                          <p:attrName>ppt_h</p:attrName>
                                        </p:attrNameLst>
                                      </p:cBhvr>
                                      <p:tavLst>
                                        <p:tav tm="0">
                                          <p:val>
                                            <p:fltVal val="0"/>
                                          </p:val>
                                        </p:tav>
                                        <p:tav tm="100000">
                                          <p:val>
                                            <p:strVal val="#ppt_h"/>
                                          </p:val>
                                        </p:tav>
                                      </p:tavLst>
                                    </p:anim>
                                    <p:anim calcmode="lin" valueType="num">
                                      <p:cBhvr>
                                        <p:cTn id="63" dur="1000" fill="hold"/>
                                        <p:tgtEl>
                                          <p:spTgt spid="6">
                                            <p:txEl>
                                              <p:pRg st="1" end="1"/>
                                            </p:txEl>
                                          </p:spTgt>
                                        </p:tgtEl>
                                        <p:attrNameLst>
                                          <p:attrName>style.rotation</p:attrName>
                                        </p:attrNameLst>
                                      </p:cBhvr>
                                      <p:tavLst>
                                        <p:tav tm="0">
                                          <p:val>
                                            <p:fltVal val="90"/>
                                          </p:val>
                                        </p:tav>
                                        <p:tav tm="100000">
                                          <p:val>
                                            <p:fltVal val="0"/>
                                          </p:val>
                                        </p:tav>
                                      </p:tavLst>
                                    </p:anim>
                                    <p:animEffect transition="in" filter="fade">
                                      <p:cBhvr>
                                        <p:cTn id="64" dur="1000"/>
                                        <p:tgtEl>
                                          <p:spTgt spid="6">
                                            <p:txEl>
                                              <p:pRg st="1" end="1"/>
                                            </p:txEl>
                                          </p:spTgt>
                                        </p:tgtEl>
                                      </p:cBhvr>
                                    </p:animEffect>
                                  </p:childTnLst>
                                </p:cTn>
                              </p:par>
                              <p:par>
                                <p:cTn id="65" presetID="31" presetClass="entr" presetSubtype="0" fill="hold" nodeType="withEffect">
                                  <p:stCondLst>
                                    <p:cond delay="0"/>
                                  </p:stCondLst>
                                  <p:childTnLst>
                                    <p:set>
                                      <p:cBhvr>
                                        <p:cTn id="66" dur="1" fill="hold">
                                          <p:stCondLst>
                                            <p:cond delay="0"/>
                                          </p:stCondLst>
                                        </p:cTn>
                                        <p:tgtEl>
                                          <p:spTgt spid="6">
                                            <p:txEl>
                                              <p:pRg st="2" end="2"/>
                                            </p:txEl>
                                          </p:spTgt>
                                        </p:tgtEl>
                                        <p:attrNameLst>
                                          <p:attrName>style.visibility</p:attrName>
                                        </p:attrNameLst>
                                      </p:cBhvr>
                                      <p:to>
                                        <p:strVal val="visible"/>
                                      </p:to>
                                    </p:set>
                                    <p:anim calcmode="lin" valueType="num">
                                      <p:cBhvr>
                                        <p:cTn id="67" dur="1000" fill="hold"/>
                                        <p:tgtEl>
                                          <p:spTgt spid="6">
                                            <p:txEl>
                                              <p:pRg st="2" end="2"/>
                                            </p:txEl>
                                          </p:spTgt>
                                        </p:tgtEl>
                                        <p:attrNameLst>
                                          <p:attrName>ppt_w</p:attrName>
                                        </p:attrNameLst>
                                      </p:cBhvr>
                                      <p:tavLst>
                                        <p:tav tm="0">
                                          <p:val>
                                            <p:fltVal val="0"/>
                                          </p:val>
                                        </p:tav>
                                        <p:tav tm="100000">
                                          <p:val>
                                            <p:strVal val="#ppt_w"/>
                                          </p:val>
                                        </p:tav>
                                      </p:tavLst>
                                    </p:anim>
                                    <p:anim calcmode="lin" valueType="num">
                                      <p:cBhvr>
                                        <p:cTn id="68" dur="1000" fill="hold"/>
                                        <p:tgtEl>
                                          <p:spTgt spid="6">
                                            <p:txEl>
                                              <p:pRg st="2" end="2"/>
                                            </p:txEl>
                                          </p:spTgt>
                                        </p:tgtEl>
                                        <p:attrNameLst>
                                          <p:attrName>ppt_h</p:attrName>
                                        </p:attrNameLst>
                                      </p:cBhvr>
                                      <p:tavLst>
                                        <p:tav tm="0">
                                          <p:val>
                                            <p:fltVal val="0"/>
                                          </p:val>
                                        </p:tav>
                                        <p:tav tm="100000">
                                          <p:val>
                                            <p:strVal val="#ppt_h"/>
                                          </p:val>
                                        </p:tav>
                                      </p:tavLst>
                                    </p:anim>
                                    <p:anim calcmode="lin" valueType="num">
                                      <p:cBhvr>
                                        <p:cTn id="69" dur="1000" fill="hold"/>
                                        <p:tgtEl>
                                          <p:spTgt spid="6">
                                            <p:txEl>
                                              <p:pRg st="2" end="2"/>
                                            </p:txEl>
                                          </p:spTgt>
                                        </p:tgtEl>
                                        <p:attrNameLst>
                                          <p:attrName>style.rotation</p:attrName>
                                        </p:attrNameLst>
                                      </p:cBhvr>
                                      <p:tavLst>
                                        <p:tav tm="0">
                                          <p:val>
                                            <p:fltVal val="90"/>
                                          </p:val>
                                        </p:tav>
                                        <p:tav tm="100000">
                                          <p:val>
                                            <p:fltVal val="0"/>
                                          </p:val>
                                        </p:tav>
                                      </p:tavLst>
                                    </p:anim>
                                    <p:animEffect transition="in" filter="fade">
                                      <p:cBhvr>
                                        <p:cTn id="70" dur="1000"/>
                                        <p:tgtEl>
                                          <p:spTgt spid="6">
                                            <p:txEl>
                                              <p:pRg st="2" end="2"/>
                                            </p:txEl>
                                          </p:spTgt>
                                        </p:tgtEl>
                                      </p:cBhvr>
                                    </p:animEffect>
                                  </p:childTnLst>
                                </p:cTn>
                              </p:par>
                              <p:par>
                                <p:cTn id="71" presetID="31" presetClass="entr" presetSubtype="0" fill="hold" nodeType="withEffect">
                                  <p:stCondLst>
                                    <p:cond delay="0"/>
                                  </p:stCondLst>
                                  <p:childTnLst>
                                    <p:set>
                                      <p:cBhvr>
                                        <p:cTn id="72" dur="1" fill="hold">
                                          <p:stCondLst>
                                            <p:cond delay="0"/>
                                          </p:stCondLst>
                                        </p:cTn>
                                        <p:tgtEl>
                                          <p:spTgt spid="6">
                                            <p:txEl>
                                              <p:pRg st="3" end="3"/>
                                            </p:txEl>
                                          </p:spTgt>
                                        </p:tgtEl>
                                        <p:attrNameLst>
                                          <p:attrName>style.visibility</p:attrName>
                                        </p:attrNameLst>
                                      </p:cBhvr>
                                      <p:to>
                                        <p:strVal val="visible"/>
                                      </p:to>
                                    </p:set>
                                    <p:anim calcmode="lin" valueType="num">
                                      <p:cBhvr>
                                        <p:cTn id="73" dur="1000" fill="hold"/>
                                        <p:tgtEl>
                                          <p:spTgt spid="6">
                                            <p:txEl>
                                              <p:pRg st="3" end="3"/>
                                            </p:txEl>
                                          </p:spTgt>
                                        </p:tgtEl>
                                        <p:attrNameLst>
                                          <p:attrName>ppt_w</p:attrName>
                                        </p:attrNameLst>
                                      </p:cBhvr>
                                      <p:tavLst>
                                        <p:tav tm="0">
                                          <p:val>
                                            <p:fltVal val="0"/>
                                          </p:val>
                                        </p:tav>
                                        <p:tav tm="100000">
                                          <p:val>
                                            <p:strVal val="#ppt_w"/>
                                          </p:val>
                                        </p:tav>
                                      </p:tavLst>
                                    </p:anim>
                                    <p:anim calcmode="lin" valueType="num">
                                      <p:cBhvr>
                                        <p:cTn id="74" dur="1000" fill="hold"/>
                                        <p:tgtEl>
                                          <p:spTgt spid="6">
                                            <p:txEl>
                                              <p:pRg st="3" end="3"/>
                                            </p:txEl>
                                          </p:spTgt>
                                        </p:tgtEl>
                                        <p:attrNameLst>
                                          <p:attrName>ppt_h</p:attrName>
                                        </p:attrNameLst>
                                      </p:cBhvr>
                                      <p:tavLst>
                                        <p:tav tm="0">
                                          <p:val>
                                            <p:fltVal val="0"/>
                                          </p:val>
                                        </p:tav>
                                        <p:tav tm="100000">
                                          <p:val>
                                            <p:strVal val="#ppt_h"/>
                                          </p:val>
                                        </p:tav>
                                      </p:tavLst>
                                    </p:anim>
                                    <p:anim calcmode="lin" valueType="num">
                                      <p:cBhvr>
                                        <p:cTn id="75" dur="1000" fill="hold"/>
                                        <p:tgtEl>
                                          <p:spTgt spid="6">
                                            <p:txEl>
                                              <p:pRg st="3" end="3"/>
                                            </p:txEl>
                                          </p:spTgt>
                                        </p:tgtEl>
                                        <p:attrNameLst>
                                          <p:attrName>style.rotation</p:attrName>
                                        </p:attrNameLst>
                                      </p:cBhvr>
                                      <p:tavLst>
                                        <p:tav tm="0">
                                          <p:val>
                                            <p:fltVal val="90"/>
                                          </p:val>
                                        </p:tav>
                                        <p:tav tm="100000">
                                          <p:val>
                                            <p:fltVal val="0"/>
                                          </p:val>
                                        </p:tav>
                                      </p:tavLst>
                                    </p:anim>
                                    <p:animEffect transition="in" filter="fade">
                                      <p:cBhvr>
                                        <p:cTn id="76" dur="1000"/>
                                        <p:tgtEl>
                                          <p:spTgt spid="6">
                                            <p:txEl>
                                              <p:pRg st="3" end="3"/>
                                            </p:txEl>
                                          </p:spTgt>
                                        </p:tgtEl>
                                      </p:cBhvr>
                                    </p:animEffect>
                                  </p:childTnLst>
                                </p:cTn>
                              </p:par>
                              <p:par>
                                <p:cTn id="77" presetID="31" presetClass="entr" presetSubtype="0" fill="hold" nodeType="withEffect">
                                  <p:stCondLst>
                                    <p:cond delay="0"/>
                                  </p:stCondLst>
                                  <p:childTnLst>
                                    <p:set>
                                      <p:cBhvr>
                                        <p:cTn id="78" dur="1" fill="hold">
                                          <p:stCondLst>
                                            <p:cond delay="0"/>
                                          </p:stCondLst>
                                        </p:cTn>
                                        <p:tgtEl>
                                          <p:spTgt spid="6">
                                            <p:txEl>
                                              <p:pRg st="4" end="4"/>
                                            </p:txEl>
                                          </p:spTgt>
                                        </p:tgtEl>
                                        <p:attrNameLst>
                                          <p:attrName>style.visibility</p:attrName>
                                        </p:attrNameLst>
                                      </p:cBhvr>
                                      <p:to>
                                        <p:strVal val="visible"/>
                                      </p:to>
                                    </p:set>
                                    <p:anim calcmode="lin" valueType="num">
                                      <p:cBhvr>
                                        <p:cTn id="79" dur="1000" fill="hold"/>
                                        <p:tgtEl>
                                          <p:spTgt spid="6">
                                            <p:txEl>
                                              <p:pRg st="4" end="4"/>
                                            </p:txEl>
                                          </p:spTgt>
                                        </p:tgtEl>
                                        <p:attrNameLst>
                                          <p:attrName>ppt_w</p:attrName>
                                        </p:attrNameLst>
                                      </p:cBhvr>
                                      <p:tavLst>
                                        <p:tav tm="0">
                                          <p:val>
                                            <p:fltVal val="0"/>
                                          </p:val>
                                        </p:tav>
                                        <p:tav tm="100000">
                                          <p:val>
                                            <p:strVal val="#ppt_w"/>
                                          </p:val>
                                        </p:tav>
                                      </p:tavLst>
                                    </p:anim>
                                    <p:anim calcmode="lin" valueType="num">
                                      <p:cBhvr>
                                        <p:cTn id="80" dur="1000" fill="hold"/>
                                        <p:tgtEl>
                                          <p:spTgt spid="6">
                                            <p:txEl>
                                              <p:pRg st="4" end="4"/>
                                            </p:txEl>
                                          </p:spTgt>
                                        </p:tgtEl>
                                        <p:attrNameLst>
                                          <p:attrName>ppt_h</p:attrName>
                                        </p:attrNameLst>
                                      </p:cBhvr>
                                      <p:tavLst>
                                        <p:tav tm="0">
                                          <p:val>
                                            <p:fltVal val="0"/>
                                          </p:val>
                                        </p:tav>
                                        <p:tav tm="100000">
                                          <p:val>
                                            <p:strVal val="#ppt_h"/>
                                          </p:val>
                                        </p:tav>
                                      </p:tavLst>
                                    </p:anim>
                                    <p:anim calcmode="lin" valueType="num">
                                      <p:cBhvr>
                                        <p:cTn id="81" dur="1000" fill="hold"/>
                                        <p:tgtEl>
                                          <p:spTgt spid="6">
                                            <p:txEl>
                                              <p:pRg st="4" end="4"/>
                                            </p:txEl>
                                          </p:spTgt>
                                        </p:tgtEl>
                                        <p:attrNameLst>
                                          <p:attrName>style.rotation</p:attrName>
                                        </p:attrNameLst>
                                      </p:cBhvr>
                                      <p:tavLst>
                                        <p:tav tm="0">
                                          <p:val>
                                            <p:fltVal val="90"/>
                                          </p:val>
                                        </p:tav>
                                        <p:tav tm="100000">
                                          <p:val>
                                            <p:fltVal val="0"/>
                                          </p:val>
                                        </p:tav>
                                      </p:tavLst>
                                    </p:anim>
                                    <p:animEffect transition="in" filter="fade">
                                      <p:cBhvr>
                                        <p:cTn id="82" dur="10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5"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04801" y="803564"/>
            <a:ext cx="9601199" cy="523220"/>
          </a:xfrm>
          <a:prstGeom prst="rect">
            <a:avLst/>
          </a:prstGeom>
          <a:noFill/>
        </p:spPr>
        <p:txBody>
          <a:bodyPr wrap="square" rtlCol="0">
            <a:spAutoFit/>
          </a:bodyPr>
          <a:lstStyle/>
          <a:p>
            <a:pPr algn="ctr"/>
            <a:r>
              <a:rPr lang="bn-BD" sz="2800" dirty="0" smtClean="0">
                <a:solidFill>
                  <a:srgbClr val="7030A0"/>
                </a:solidFill>
              </a:rPr>
              <a:t>পাঠ ঘোষণা</a:t>
            </a:r>
            <a:endParaRPr lang="en-US" sz="2800" dirty="0">
              <a:solidFill>
                <a:srgbClr val="7030A0"/>
              </a:solidFill>
            </a:endParaRPr>
          </a:p>
        </p:txBody>
      </p:sp>
      <p:grpSp>
        <p:nvGrpSpPr>
          <p:cNvPr id="11" name="Group 10"/>
          <p:cNvGrpSpPr/>
          <p:nvPr/>
        </p:nvGrpSpPr>
        <p:grpSpPr>
          <a:xfrm>
            <a:off x="1066800" y="1752600"/>
            <a:ext cx="8022771" cy="4705350"/>
            <a:chOff x="1066800" y="1752600"/>
            <a:chExt cx="8022771" cy="470535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752600"/>
              <a:ext cx="3048000" cy="2505075"/>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95828" y="4572000"/>
              <a:ext cx="3018972" cy="188595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0" y="1800679"/>
              <a:ext cx="4419600" cy="2486025"/>
            </a:xfrm>
            <a:prstGeom prst="rect">
              <a:avLst/>
            </a:prstGeom>
          </p:spPr>
        </p:pic>
        <p:pic>
          <p:nvPicPr>
            <p:cNvPr id="10" name="Pictur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72000" y="4531179"/>
              <a:ext cx="4517571" cy="1926771"/>
            </a:xfrm>
            <a:prstGeom prst="rect">
              <a:avLst/>
            </a:prstGeom>
          </p:spPr>
        </p:pic>
      </p:grpSp>
    </p:spTree>
    <p:extLst>
      <p:ext uri="{BB962C8B-B14F-4D97-AF65-F5344CB8AC3E}">
        <p14:creationId xmlns:p14="http://schemas.microsoft.com/office/powerpoint/2010/main" val="243708085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2000"/>
                                        <p:tgtEl>
                                          <p:spTgt spid="9"/>
                                        </p:tgtEl>
                                      </p:cBhvr>
                                    </p:animEffect>
                                    <p:anim calcmode="lin" valueType="num">
                                      <p:cBhvr>
                                        <p:cTn id="8" dur="2000" fill="hold"/>
                                        <p:tgtEl>
                                          <p:spTgt spid="9"/>
                                        </p:tgtEl>
                                        <p:attrNameLst>
                                          <p:attrName>ppt_w</p:attrName>
                                        </p:attrNameLst>
                                      </p:cBhvr>
                                      <p:tavLst>
                                        <p:tav tm="0" fmla="#ppt_w*sin(2.5*pi*$)">
                                          <p:val>
                                            <p:fltVal val="0"/>
                                          </p:val>
                                        </p:tav>
                                        <p:tav tm="100000">
                                          <p:val>
                                            <p:fltVal val="1"/>
                                          </p:val>
                                        </p:tav>
                                      </p:tavLst>
                                    </p:anim>
                                    <p:anim calcmode="lin" valueType="num">
                                      <p:cBhvr>
                                        <p:cTn id="9" dur="2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barn(inVertical)">
                                      <p:cBhvr>
                                        <p:cTn id="1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6800" y="990600"/>
            <a:ext cx="8174358" cy="4876800"/>
          </a:xfrm>
          <a:prstGeom prst="rect">
            <a:avLst/>
          </a:prstGeom>
        </p:spPr>
      </p:pic>
    </p:spTree>
    <p:extLst>
      <p:ext uri="{BB962C8B-B14F-4D97-AF65-F5344CB8AC3E}">
        <p14:creationId xmlns:p14="http://schemas.microsoft.com/office/powerpoint/2010/main" val="268557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543050"/>
            <a:ext cx="7848600" cy="4414838"/>
          </a:xfrm>
          <a:prstGeom prst="rect">
            <a:avLst/>
          </a:prstGeom>
        </p:spPr>
      </p:pic>
    </p:spTree>
    <p:extLst>
      <p:ext uri="{BB962C8B-B14F-4D97-AF65-F5344CB8AC3E}">
        <p14:creationId xmlns:p14="http://schemas.microsoft.com/office/powerpoint/2010/main" val="2905145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857781"/>
            <a:ext cx="9220200" cy="707886"/>
          </a:xfrm>
          <a:prstGeom prst="rect">
            <a:avLst/>
          </a:prstGeom>
          <a:noFill/>
        </p:spPr>
        <p:txBody>
          <a:bodyPr wrap="square" rtlCol="0">
            <a:spAutoFit/>
          </a:bodyPr>
          <a:lstStyle/>
          <a:p>
            <a:pPr algn="ctr"/>
            <a:r>
              <a:rPr lang="bn-BD" sz="4000" dirty="0" smtClean="0">
                <a:solidFill>
                  <a:srgbClr val="7030A0"/>
                </a:solidFill>
              </a:rPr>
              <a:t>পাঠ  শিরোনাম </a:t>
            </a:r>
            <a:endParaRPr lang="en-US" sz="3600" dirty="0"/>
          </a:p>
        </p:txBody>
      </p:sp>
      <p:sp>
        <p:nvSpPr>
          <p:cNvPr id="5" name="TextBox 4"/>
          <p:cNvSpPr txBox="1"/>
          <p:nvPr/>
        </p:nvSpPr>
        <p:spPr>
          <a:xfrm>
            <a:off x="304800" y="2331058"/>
            <a:ext cx="8534400" cy="523220"/>
          </a:xfrm>
          <a:prstGeom prst="rect">
            <a:avLst/>
          </a:prstGeom>
          <a:noFill/>
        </p:spPr>
        <p:txBody>
          <a:bodyPr wrap="square" rtlCol="0">
            <a:spAutoFit/>
          </a:bodyPr>
          <a:lstStyle/>
          <a:p>
            <a:r>
              <a:rPr lang="bn-BD" sz="2800" dirty="0" smtClean="0">
                <a:solidFill>
                  <a:srgbClr val="7030A0"/>
                </a:solidFill>
              </a:rPr>
              <a:t> বাংলাদেশের  মুক্তিযুদ্ধ।  </a:t>
            </a:r>
            <a:endParaRPr lang="en-US" sz="2400" dirty="0"/>
          </a:p>
        </p:txBody>
      </p:sp>
    </p:spTree>
    <p:extLst>
      <p:ext uri="{BB962C8B-B14F-4D97-AF65-F5344CB8AC3E}">
        <p14:creationId xmlns:p14="http://schemas.microsoft.com/office/powerpoint/2010/main" val="3611098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 y="3048000"/>
            <a:ext cx="9784772" cy="1492716"/>
          </a:xfrm>
          <a:prstGeom prst="rect">
            <a:avLst/>
          </a:prstGeom>
          <a:noFill/>
        </p:spPr>
        <p:txBody>
          <a:bodyPr wrap="square" rtlCol="0">
            <a:spAutoFit/>
          </a:bodyPr>
          <a:lstStyle/>
          <a:p>
            <a:pPr marL="342900" indent="-342900">
              <a:buFont typeface="Wingdings" pitchFamily="2" charset="2"/>
              <a:buChar char="Ø"/>
            </a:pPr>
            <a:r>
              <a:rPr lang="bn-BD" sz="2400" dirty="0" smtClean="0">
                <a:solidFill>
                  <a:srgbClr val="7030A0"/>
                </a:solidFill>
              </a:rPr>
              <a:t>মুক্তিযুদ্ধের ইতিহাস সম্পর্কে বর্ণনা করতে পারবে ।</a:t>
            </a:r>
          </a:p>
          <a:p>
            <a:pPr marL="342900" indent="-342900">
              <a:buFont typeface="Wingdings" pitchFamily="2" charset="2"/>
              <a:buChar char="Ø"/>
            </a:pPr>
            <a:r>
              <a:rPr lang="bn-BD" sz="2400" dirty="0" smtClean="0">
                <a:solidFill>
                  <a:srgbClr val="7030A0"/>
                </a:solidFill>
              </a:rPr>
              <a:t>মুক্তিযুদ্ধের সময় বিভক্ত ১১টি সেক্টর সম্পর্কে ব্যাখ্যা </a:t>
            </a:r>
            <a:r>
              <a:rPr lang="bn-BD" sz="2400" dirty="0">
                <a:solidFill>
                  <a:srgbClr val="7030A0"/>
                </a:solidFill>
              </a:rPr>
              <a:t>করতে পারবে</a:t>
            </a:r>
            <a:r>
              <a:rPr lang="bn-BD" sz="2400" dirty="0" smtClean="0">
                <a:solidFill>
                  <a:srgbClr val="7030A0"/>
                </a:solidFill>
              </a:rPr>
              <a:t>।</a:t>
            </a:r>
          </a:p>
          <a:p>
            <a:pPr marL="342900" indent="-342900">
              <a:buFont typeface="Wingdings" pitchFamily="2" charset="2"/>
              <a:buChar char="Ø"/>
            </a:pPr>
            <a:r>
              <a:rPr lang="bn-BD" sz="2400" dirty="0">
                <a:solidFill>
                  <a:srgbClr val="7030A0"/>
                </a:solidFill>
              </a:rPr>
              <a:t>মুক্তিযুদ্ধে শেখ মুজিবুর রহমানের অবদান সম্পর্কে বর্ণনা করতে </a:t>
            </a:r>
            <a:r>
              <a:rPr lang="bn-BD" sz="2400" dirty="0" smtClean="0">
                <a:solidFill>
                  <a:srgbClr val="7030A0"/>
                </a:solidFill>
              </a:rPr>
              <a:t> পারবে</a:t>
            </a:r>
            <a:r>
              <a:rPr lang="bn-BD" sz="2400" dirty="0">
                <a:solidFill>
                  <a:srgbClr val="7030A0"/>
                </a:solidFill>
              </a:rPr>
              <a:t>। </a:t>
            </a:r>
          </a:p>
          <a:p>
            <a:pPr marL="342900" indent="-342900">
              <a:buFont typeface="Wingdings" pitchFamily="2" charset="2"/>
              <a:buChar char="Ø"/>
            </a:pPr>
            <a:endParaRPr lang="en-US" dirty="0"/>
          </a:p>
        </p:txBody>
      </p:sp>
      <p:sp>
        <p:nvSpPr>
          <p:cNvPr id="4" name="TextBox 3"/>
          <p:cNvSpPr txBox="1"/>
          <p:nvPr/>
        </p:nvSpPr>
        <p:spPr>
          <a:xfrm>
            <a:off x="-45027" y="1052945"/>
            <a:ext cx="9829800" cy="707886"/>
          </a:xfrm>
          <a:prstGeom prst="rect">
            <a:avLst/>
          </a:prstGeom>
          <a:noFill/>
        </p:spPr>
        <p:txBody>
          <a:bodyPr wrap="square" rtlCol="0">
            <a:spAutoFit/>
          </a:bodyPr>
          <a:lstStyle/>
          <a:p>
            <a:pPr algn="ctr"/>
            <a:r>
              <a:rPr lang="bn-BD" sz="4000" u="sng" dirty="0" smtClean="0">
                <a:solidFill>
                  <a:srgbClr val="00B050"/>
                </a:solidFill>
              </a:rPr>
              <a:t>শিখন ফল</a:t>
            </a:r>
            <a:endParaRPr lang="en-US" sz="4000" u="sng" dirty="0">
              <a:solidFill>
                <a:srgbClr val="00B050"/>
              </a:solidFill>
            </a:endParaRPr>
          </a:p>
        </p:txBody>
      </p:sp>
    </p:spTree>
    <p:extLst>
      <p:ext uri="{BB962C8B-B14F-4D97-AF65-F5344CB8AC3E}">
        <p14:creationId xmlns:p14="http://schemas.microsoft.com/office/powerpoint/2010/main" val="3754526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wipe(down)">
                                      <p:cBhvr>
                                        <p:cTn id="30" dur="580">
                                          <p:stCondLst>
                                            <p:cond delay="0"/>
                                          </p:stCondLst>
                                        </p:cTn>
                                        <p:tgtEl>
                                          <p:spTgt spid="2">
                                            <p:txEl>
                                              <p:pRg st="1" end="1"/>
                                            </p:txEl>
                                          </p:spTgt>
                                        </p:tgtEl>
                                      </p:cBhvr>
                                    </p:animEffect>
                                    <p:anim calcmode="lin" valueType="num">
                                      <p:cBhvr>
                                        <p:cTn id="31"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2">
                                            <p:txEl>
                                              <p:pRg st="1" end="1"/>
                                            </p:txEl>
                                          </p:spTgt>
                                        </p:tgtEl>
                                      </p:cBhvr>
                                      <p:to x="100000" y="60000"/>
                                    </p:animScale>
                                    <p:animScale>
                                      <p:cBhvr>
                                        <p:cTn id="37" dur="166" decel="50000">
                                          <p:stCondLst>
                                            <p:cond delay="676"/>
                                          </p:stCondLst>
                                        </p:cTn>
                                        <p:tgtEl>
                                          <p:spTgt spid="2">
                                            <p:txEl>
                                              <p:pRg st="1" end="1"/>
                                            </p:txEl>
                                          </p:spTgt>
                                        </p:tgtEl>
                                      </p:cBhvr>
                                      <p:to x="100000" y="100000"/>
                                    </p:animScale>
                                    <p:animScale>
                                      <p:cBhvr>
                                        <p:cTn id="38" dur="26">
                                          <p:stCondLst>
                                            <p:cond delay="1312"/>
                                          </p:stCondLst>
                                        </p:cTn>
                                        <p:tgtEl>
                                          <p:spTgt spid="2">
                                            <p:txEl>
                                              <p:pRg st="1" end="1"/>
                                            </p:txEl>
                                          </p:spTgt>
                                        </p:tgtEl>
                                      </p:cBhvr>
                                      <p:to x="100000" y="80000"/>
                                    </p:animScale>
                                    <p:animScale>
                                      <p:cBhvr>
                                        <p:cTn id="39" dur="166" decel="50000">
                                          <p:stCondLst>
                                            <p:cond delay="1338"/>
                                          </p:stCondLst>
                                        </p:cTn>
                                        <p:tgtEl>
                                          <p:spTgt spid="2">
                                            <p:txEl>
                                              <p:pRg st="1" end="1"/>
                                            </p:txEl>
                                          </p:spTgt>
                                        </p:tgtEl>
                                      </p:cBhvr>
                                      <p:to x="100000" y="100000"/>
                                    </p:animScale>
                                    <p:animScale>
                                      <p:cBhvr>
                                        <p:cTn id="40" dur="26">
                                          <p:stCondLst>
                                            <p:cond delay="1642"/>
                                          </p:stCondLst>
                                        </p:cTn>
                                        <p:tgtEl>
                                          <p:spTgt spid="2">
                                            <p:txEl>
                                              <p:pRg st="1" end="1"/>
                                            </p:txEl>
                                          </p:spTgt>
                                        </p:tgtEl>
                                      </p:cBhvr>
                                      <p:to x="100000" y="90000"/>
                                    </p:animScale>
                                    <p:animScale>
                                      <p:cBhvr>
                                        <p:cTn id="41" dur="166" decel="50000">
                                          <p:stCondLst>
                                            <p:cond delay="1668"/>
                                          </p:stCondLst>
                                        </p:cTn>
                                        <p:tgtEl>
                                          <p:spTgt spid="2">
                                            <p:txEl>
                                              <p:pRg st="1" end="1"/>
                                            </p:txEl>
                                          </p:spTgt>
                                        </p:tgtEl>
                                      </p:cBhvr>
                                      <p:to x="100000" y="100000"/>
                                    </p:animScale>
                                    <p:animScale>
                                      <p:cBhvr>
                                        <p:cTn id="42" dur="26">
                                          <p:stCondLst>
                                            <p:cond delay="1808"/>
                                          </p:stCondLst>
                                        </p:cTn>
                                        <p:tgtEl>
                                          <p:spTgt spid="2">
                                            <p:txEl>
                                              <p:pRg st="1" end="1"/>
                                            </p:txEl>
                                          </p:spTgt>
                                        </p:tgtEl>
                                      </p:cBhvr>
                                      <p:to x="100000" y="95000"/>
                                    </p:animScale>
                                    <p:animScale>
                                      <p:cBhvr>
                                        <p:cTn id="43" dur="166" decel="50000">
                                          <p:stCondLst>
                                            <p:cond delay="1834"/>
                                          </p:stCondLst>
                                        </p:cTn>
                                        <p:tgtEl>
                                          <p:spTgt spid="2">
                                            <p:txEl>
                                              <p:pRg st="1" end="1"/>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2">
                                            <p:txEl>
                                              <p:pRg st="2" end="2"/>
                                            </p:txEl>
                                          </p:spTgt>
                                        </p:tgtEl>
                                        <p:attrNameLst>
                                          <p:attrName>style.visibility</p:attrName>
                                        </p:attrNameLst>
                                      </p:cBhvr>
                                      <p:to>
                                        <p:strVal val="visible"/>
                                      </p:to>
                                    </p:set>
                                    <p:animEffect transition="in" filter="wipe(down)">
                                      <p:cBhvr>
                                        <p:cTn id="46" dur="580">
                                          <p:stCondLst>
                                            <p:cond delay="0"/>
                                          </p:stCondLst>
                                        </p:cTn>
                                        <p:tgtEl>
                                          <p:spTgt spid="2">
                                            <p:txEl>
                                              <p:pRg st="2" end="2"/>
                                            </p:txEl>
                                          </p:spTgt>
                                        </p:tgtEl>
                                      </p:cBhvr>
                                    </p:animEffect>
                                    <p:anim calcmode="lin" valueType="num">
                                      <p:cBhvr>
                                        <p:cTn id="47"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
                                            <p:txEl>
                                              <p:pRg st="2" end="2"/>
                                            </p:txEl>
                                          </p:spTgt>
                                        </p:tgtEl>
                                      </p:cBhvr>
                                      <p:to x="100000" y="60000"/>
                                    </p:animScale>
                                    <p:animScale>
                                      <p:cBhvr>
                                        <p:cTn id="53" dur="166" decel="50000">
                                          <p:stCondLst>
                                            <p:cond delay="676"/>
                                          </p:stCondLst>
                                        </p:cTn>
                                        <p:tgtEl>
                                          <p:spTgt spid="2">
                                            <p:txEl>
                                              <p:pRg st="2" end="2"/>
                                            </p:txEl>
                                          </p:spTgt>
                                        </p:tgtEl>
                                      </p:cBhvr>
                                      <p:to x="100000" y="100000"/>
                                    </p:animScale>
                                    <p:animScale>
                                      <p:cBhvr>
                                        <p:cTn id="54" dur="26">
                                          <p:stCondLst>
                                            <p:cond delay="1312"/>
                                          </p:stCondLst>
                                        </p:cTn>
                                        <p:tgtEl>
                                          <p:spTgt spid="2">
                                            <p:txEl>
                                              <p:pRg st="2" end="2"/>
                                            </p:txEl>
                                          </p:spTgt>
                                        </p:tgtEl>
                                      </p:cBhvr>
                                      <p:to x="100000" y="80000"/>
                                    </p:animScale>
                                    <p:animScale>
                                      <p:cBhvr>
                                        <p:cTn id="55" dur="166" decel="50000">
                                          <p:stCondLst>
                                            <p:cond delay="1338"/>
                                          </p:stCondLst>
                                        </p:cTn>
                                        <p:tgtEl>
                                          <p:spTgt spid="2">
                                            <p:txEl>
                                              <p:pRg st="2" end="2"/>
                                            </p:txEl>
                                          </p:spTgt>
                                        </p:tgtEl>
                                      </p:cBhvr>
                                      <p:to x="100000" y="100000"/>
                                    </p:animScale>
                                    <p:animScale>
                                      <p:cBhvr>
                                        <p:cTn id="56" dur="26">
                                          <p:stCondLst>
                                            <p:cond delay="1642"/>
                                          </p:stCondLst>
                                        </p:cTn>
                                        <p:tgtEl>
                                          <p:spTgt spid="2">
                                            <p:txEl>
                                              <p:pRg st="2" end="2"/>
                                            </p:txEl>
                                          </p:spTgt>
                                        </p:tgtEl>
                                      </p:cBhvr>
                                      <p:to x="100000" y="90000"/>
                                    </p:animScale>
                                    <p:animScale>
                                      <p:cBhvr>
                                        <p:cTn id="57" dur="166" decel="50000">
                                          <p:stCondLst>
                                            <p:cond delay="1668"/>
                                          </p:stCondLst>
                                        </p:cTn>
                                        <p:tgtEl>
                                          <p:spTgt spid="2">
                                            <p:txEl>
                                              <p:pRg st="2" end="2"/>
                                            </p:txEl>
                                          </p:spTgt>
                                        </p:tgtEl>
                                      </p:cBhvr>
                                      <p:to x="100000" y="100000"/>
                                    </p:animScale>
                                    <p:animScale>
                                      <p:cBhvr>
                                        <p:cTn id="58" dur="26">
                                          <p:stCondLst>
                                            <p:cond delay="1808"/>
                                          </p:stCondLst>
                                        </p:cTn>
                                        <p:tgtEl>
                                          <p:spTgt spid="2">
                                            <p:txEl>
                                              <p:pRg st="2" end="2"/>
                                            </p:txEl>
                                          </p:spTgt>
                                        </p:tgtEl>
                                      </p:cBhvr>
                                      <p:to x="100000" y="95000"/>
                                    </p:animScale>
                                    <p:animScale>
                                      <p:cBhvr>
                                        <p:cTn id="59" dur="166" decel="50000">
                                          <p:stCondLst>
                                            <p:cond delay="1834"/>
                                          </p:stCondLst>
                                        </p:cTn>
                                        <p:tgtEl>
                                          <p:spTgt spid="2">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33600" y="462504"/>
            <a:ext cx="4572000" cy="523220"/>
          </a:xfrm>
          <a:prstGeom prst="rect">
            <a:avLst/>
          </a:prstGeom>
          <a:noFill/>
        </p:spPr>
        <p:txBody>
          <a:bodyPr wrap="square" rtlCol="0">
            <a:spAutoFit/>
          </a:bodyPr>
          <a:lstStyle/>
          <a:p>
            <a:pPr algn="ctr"/>
            <a:r>
              <a:rPr lang="bn-BD" sz="2800" dirty="0" smtClean="0">
                <a:solidFill>
                  <a:srgbClr val="C00000"/>
                </a:solidFill>
              </a:rPr>
              <a:t>পাঠ উপস্থাপন</a:t>
            </a:r>
            <a:endParaRPr lang="en-US" sz="2800" dirty="0">
              <a:solidFill>
                <a:srgbClr val="C00000"/>
              </a:solidFill>
            </a:endParaRPr>
          </a:p>
        </p:txBody>
      </p:sp>
      <p:sp>
        <p:nvSpPr>
          <p:cNvPr id="4" name="TextBox 3"/>
          <p:cNvSpPr txBox="1"/>
          <p:nvPr/>
        </p:nvSpPr>
        <p:spPr>
          <a:xfrm>
            <a:off x="1371600" y="2286000"/>
            <a:ext cx="7848600" cy="384721"/>
          </a:xfrm>
          <a:prstGeom prst="rect">
            <a:avLst/>
          </a:prstGeom>
          <a:noFill/>
        </p:spPr>
        <p:txBody>
          <a:bodyPr wrap="square" rtlCol="0">
            <a:spAutoFit/>
          </a:bodyPr>
          <a:lstStyle/>
          <a:p>
            <a:endParaRPr lang="en-US" dirty="0"/>
          </a:p>
        </p:txBody>
      </p:sp>
      <p:sp>
        <p:nvSpPr>
          <p:cNvPr id="60" name="TextBox 59"/>
          <p:cNvSpPr txBox="1"/>
          <p:nvPr/>
        </p:nvSpPr>
        <p:spPr>
          <a:xfrm>
            <a:off x="457200" y="1295400"/>
            <a:ext cx="9067800" cy="6473567"/>
          </a:xfrm>
          <a:prstGeom prst="rect">
            <a:avLst/>
          </a:prstGeom>
          <a:noFill/>
        </p:spPr>
        <p:txBody>
          <a:bodyPr wrap="square" rtlCol="0">
            <a:spAutoFit/>
          </a:bodyPr>
          <a:lstStyle/>
          <a:p>
            <a:pPr algn="just">
              <a:lnSpc>
                <a:spcPct val="150000"/>
              </a:lnSpc>
            </a:pPr>
            <a:r>
              <a:rPr lang="as-IN" sz="2400" dirty="0">
                <a:hlinkClick r:id="rId2" tooltip="পাকিস্তান সেনাবাহিনী"/>
              </a:rPr>
              <a:t>পাকিস্তান সেনাবাহিনীর</a:t>
            </a:r>
            <a:r>
              <a:rPr lang="as-IN" sz="2400" dirty="0"/>
              <a:t> দ্বারা পরিচালিত একটি পরিকল্পিত সামরিক প্রশান্তি - যার সাংকেতিক নাম </a:t>
            </a:r>
            <a:r>
              <a:rPr lang="as-IN" sz="2400" i="1" dirty="0"/>
              <a:t>অপারেশন সার্চলাইট -</a:t>
            </a:r>
            <a:r>
              <a:rPr lang="as-IN" sz="2400" dirty="0"/>
              <a:t> 25 মার্চ 1971-এ শুরু হয়েছিল </a:t>
            </a:r>
            <a:r>
              <a:rPr lang="as-IN" sz="2400" dirty="0">
                <a:hlinkClick r:id="rId3" tooltip="বাঙালি জাতীয়তাবাদ"/>
              </a:rPr>
              <a:t>বাঙালির</a:t>
            </a:r>
            <a:r>
              <a:rPr lang="as-IN" sz="2400" dirty="0"/>
              <a:t> স্বাধীনতা আন্দোলন </a:t>
            </a:r>
            <a:r>
              <a:rPr lang="as-IN" sz="2400" baseline="30000" dirty="0">
                <a:hlinkClick r:id="rId4"/>
              </a:rPr>
              <a:t>[28]</a:t>
            </a:r>
            <a:r>
              <a:rPr lang="as-IN" sz="2400" dirty="0"/>
              <a:t> রোধ করার জন্য 26 মার্চ প্রধান শহরগুলির নিয়ন্ত্রণ নিয়ে, এবং তারপরে সমস্ত বিরোধী, রাজনৈতিক বা সামরিক, নির্মূল করে। </a:t>
            </a:r>
            <a:r>
              <a:rPr lang="as-IN" sz="2400" baseline="30000" dirty="0">
                <a:hlinkClick r:id="rId5"/>
              </a:rPr>
              <a:t>[66]</a:t>
            </a:r>
            <a:r>
              <a:rPr lang="as-IN" sz="2400" dirty="0"/>
              <a:t> এক মাসের মধ্যে। মার্চ মাসের প্রথম দিকে বাঙালিদের দ্বারা </a:t>
            </a:r>
            <a:r>
              <a:rPr lang="as-IN" sz="2400" dirty="0">
                <a:hlinkClick r:id="rId6" tooltip="বাংলাদেশে বিহারীদের উপর অত্যাচার"/>
              </a:rPr>
              <a:t>বিহারি বিরোধী সহিংসতার</a:t>
            </a:r>
            <a:r>
              <a:rPr lang="as-IN" sz="2400" dirty="0"/>
              <a:t> ভিত্তিতে অপারেশন সার্চলাইট শুরু করার ন্যায্যতা দাবি করে পাকিস্তানি রাজ্য । </a:t>
            </a:r>
            <a:r>
              <a:rPr lang="as-IN" sz="2400" baseline="30000" dirty="0">
                <a:hlinkClick r:id="rId7"/>
              </a:rPr>
              <a:t>[67</a:t>
            </a:r>
            <a:r>
              <a:rPr lang="as-IN" sz="2800" baseline="30000" dirty="0" smtClean="0">
                <a:hlinkClick r:id="rId7"/>
              </a:rPr>
              <a:t>]</a:t>
            </a:r>
            <a:endParaRPr lang="bn-BD" sz="2800" baseline="30000" dirty="0" smtClean="0"/>
          </a:p>
          <a:p>
            <a:endParaRPr lang="bn-BD" baseline="30000" dirty="0"/>
          </a:p>
          <a:p>
            <a:pPr fontAlgn="base"/>
            <a:endParaRPr lang="as-IN" dirty="0"/>
          </a:p>
          <a:p>
            <a:endParaRPr lang="bn-BD" baseline="30000" dirty="0" smtClean="0"/>
          </a:p>
          <a:p>
            <a:endParaRPr lang="bn-BD" baseline="30000" dirty="0"/>
          </a:p>
          <a:p>
            <a:endParaRPr lang="bn-BD" baseline="30000" dirty="0" smtClean="0"/>
          </a:p>
          <a:p>
            <a:endParaRPr lang="bn-BD" baseline="30000" dirty="0"/>
          </a:p>
          <a:p>
            <a:endParaRPr lang="bn-BD" baseline="30000" dirty="0" smtClean="0"/>
          </a:p>
          <a:p>
            <a:endParaRPr lang="bn-BD" baseline="30000" dirty="0"/>
          </a:p>
          <a:p>
            <a:endParaRPr lang="en-US" dirty="0"/>
          </a:p>
        </p:txBody>
      </p:sp>
    </p:spTree>
    <p:extLst>
      <p:ext uri="{BB962C8B-B14F-4D97-AF65-F5344CB8AC3E}">
        <p14:creationId xmlns:p14="http://schemas.microsoft.com/office/powerpoint/2010/main" val="2978014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60">
                                            <p:txEl>
                                              <p:pRg st="0" end="0"/>
                                            </p:txEl>
                                          </p:spTgt>
                                        </p:tgtEl>
                                        <p:attrNameLst>
                                          <p:attrName>style.visibility</p:attrName>
                                        </p:attrNameLst>
                                      </p:cBhvr>
                                      <p:to>
                                        <p:strVal val="visible"/>
                                      </p:to>
                                    </p:set>
                                    <p:animEffect transition="in" filter="wheel(1)">
                                      <p:cBhvr>
                                        <p:cTn id="12" dur="2000"/>
                                        <p:tgtEl>
                                          <p:spTgt spid="6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762000"/>
            <a:ext cx="9296400" cy="7402026"/>
          </a:xfrm>
          <a:prstGeom prst="rect">
            <a:avLst/>
          </a:prstGeom>
          <a:noFill/>
        </p:spPr>
        <p:txBody>
          <a:bodyPr wrap="square" rtlCol="0">
            <a:spAutoFit/>
          </a:bodyPr>
          <a:lstStyle/>
          <a:p>
            <a:pPr algn="just" fontAlgn="base">
              <a:lnSpc>
                <a:spcPct val="150000"/>
              </a:lnSpc>
            </a:pPr>
            <a:r>
              <a:rPr lang="as-IN" dirty="0"/>
              <a:t>অভিযান শুরুর আগে পূর্ব পাকিস্তান থেকে সব বিদেশী সাংবাদিককে পরিকল্পিতভাবে নির্বাসিত করা হয়েছিল। </a:t>
            </a:r>
            <a:r>
              <a:rPr lang="as-IN" baseline="30000" dirty="0">
                <a:hlinkClick r:id="rId2"/>
              </a:rPr>
              <a:t>[68]</a:t>
            </a:r>
            <a:endParaRPr lang="as-IN" dirty="0"/>
          </a:p>
          <a:p>
            <a:pPr algn="just" fontAlgn="base">
              <a:lnSpc>
                <a:spcPct val="150000"/>
              </a:lnSpc>
            </a:pPr>
            <a:r>
              <a:rPr lang="as-IN" dirty="0"/>
              <a:t>অপারেশন সার্চলাইটের মূল পর্ব শেষ হয় মে মাসের মাঝামাঝি সময়ে বাঙালির হাতে শেষ প্রধান শহরটির পতনের মাধ্যমে। </a:t>
            </a:r>
            <a:r>
              <a:rPr lang="as-IN" dirty="0">
                <a:hlinkClick r:id="rId3" tooltip="1971 বাংলাদেশ গণহত্যা"/>
              </a:rPr>
              <a:t>১৯৭১ সালের বাংলাদেশে গণহত্যার অভিযানও</a:t>
            </a:r>
            <a:r>
              <a:rPr lang="as-IN" dirty="0"/>
              <a:t> শুরু হয় । এই পরিকল্পিত হত্যাকাণ্ডগুলি শুধুমাত্র বাঙালিদের ক্ষুব্ধ করার জন্য কাজ করেছিল, যা শেষ পর্যন্ত একই বছরের পরে পূর্ব পাকিস্তানের বিচ্ছিন্নতার পরিণতিতে পরিণত হয়েছিল। বাংলাদেশী মিডিয়া এবং ইংরেজিতে রেফারেন্স বইগুলি হতাহত পরিসংখ্যান প্রকাশ করেছে যা ব্যাপকভাবে পরিবর্তিত হয়েছে, ঢাকায় 5,000 থেকে 35,000 এবং সমগ্র বাংলাদেশের জন্য 200,000 থেকে 3,000,000, </a:t>
            </a:r>
            <a:r>
              <a:rPr lang="as-IN" baseline="30000" dirty="0">
                <a:hlinkClick r:id="rId4"/>
              </a:rPr>
              <a:t>[69]</a:t>
            </a:r>
            <a:r>
              <a:rPr lang="as-IN" dirty="0"/>
              <a:t> যদিও </a:t>
            </a:r>
            <a:r>
              <a:rPr lang="as-IN" dirty="0">
                <a:hlinkClick r:id="rId5" tooltip="বিএমজে"/>
              </a:rPr>
              <a:t>ব্রিটিশ মেডিকেল জার্নাল</a:t>
            </a:r>
            <a:r>
              <a:rPr lang="as-IN" dirty="0"/>
              <a:t> সহ স্বাধীন গবেষকরা এই পরিসংখ্যানটি সামনে রেখেছেন। 125,000 থেকে 505,000 এর মধ্যে। </a:t>
            </a:r>
            <a:r>
              <a:rPr lang="as-IN" baseline="30000" dirty="0">
                <a:hlinkClick r:id="rId6"/>
              </a:rPr>
              <a:t>[70]</a:t>
            </a:r>
            <a:r>
              <a:rPr lang="as-IN" dirty="0"/>
              <a:t> আমেরিকান </a:t>
            </a:r>
            <a:r>
              <a:rPr lang="as-IN" dirty="0">
                <a:hlinkClick r:id="rId7" tooltip="রাষ্ট্রবিজ্ঞান"/>
              </a:rPr>
              <a:t>রাষ্ট্রবিজ্ঞানী </a:t>
            </a:r>
            <a:r>
              <a:rPr lang="as-IN" dirty="0">
                <a:hlinkClick r:id="rId8" tooltip="রুডলফ রুমেল"/>
              </a:rPr>
              <a:t>রুডলফ রুমেল</a:t>
            </a:r>
            <a:r>
              <a:rPr lang="as-IN" dirty="0"/>
              <a:t>মোট মৃত্যুর সংখ্যা 1.5 মিলিয়ন। </a:t>
            </a:r>
            <a:r>
              <a:rPr lang="as-IN" baseline="30000" dirty="0">
                <a:hlinkClick r:id="rId9"/>
              </a:rPr>
              <a:t>[71]</a:t>
            </a:r>
            <a:r>
              <a:rPr lang="as-IN" dirty="0"/>
              <a:t> নৃশংসতাকে </a:t>
            </a:r>
            <a:r>
              <a:rPr lang="as-IN" dirty="0">
                <a:hlinkClick r:id="rId10" tooltip="গণহত্যা"/>
              </a:rPr>
              <a:t>গণহত্যার</a:t>
            </a:r>
            <a:r>
              <a:rPr lang="as-IN" dirty="0"/>
              <a:t> কাজ বলে উল্লেখ করা হয়েছে </a:t>
            </a:r>
            <a:r>
              <a:rPr lang="as-IN" dirty="0" smtClean="0"/>
              <a:t>।</a:t>
            </a:r>
            <a:endParaRPr lang="bn-BD" dirty="0" smtClean="0"/>
          </a:p>
          <a:p>
            <a:pPr fontAlgn="base"/>
            <a:endParaRPr lang="bn-BD" dirty="0"/>
          </a:p>
          <a:p>
            <a:pPr fontAlgn="base"/>
            <a:endParaRPr lang="bn-BD" dirty="0" smtClean="0"/>
          </a:p>
          <a:p>
            <a:pPr fontAlgn="base"/>
            <a:endParaRPr lang="bn-BD" dirty="0"/>
          </a:p>
          <a:p>
            <a:pPr fontAlgn="base"/>
            <a:endParaRPr lang="bn-BD" dirty="0" smtClean="0"/>
          </a:p>
          <a:p>
            <a:pPr fontAlgn="base"/>
            <a:endParaRPr lang="bn-BD" dirty="0"/>
          </a:p>
          <a:p>
            <a:pPr fontAlgn="base"/>
            <a:endParaRPr lang="bn-BD" dirty="0" smtClean="0"/>
          </a:p>
          <a:p>
            <a:pPr fontAlgn="base"/>
            <a:endParaRPr lang="en-US" dirty="0"/>
          </a:p>
        </p:txBody>
      </p:sp>
    </p:spTree>
    <p:extLst>
      <p:ext uri="{BB962C8B-B14F-4D97-AF65-F5344CB8AC3E}">
        <p14:creationId xmlns:p14="http://schemas.microsoft.com/office/powerpoint/2010/main" val="3413684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randombar(horizontal)">
                                      <p:cBhvr>
                                        <p:cTn id="7" dur="500"/>
                                        <p:tgtEl>
                                          <p:spTgt spid="2">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randombar(horizontal)">
                                      <p:cBhvr>
                                        <p:cTn id="10"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589</TotalTime>
  <Words>144</Words>
  <Application>Microsoft Office PowerPoint</Application>
  <PresentationFormat>A4 Paper (210x297 mm)</PresentationFormat>
  <Paragraphs>52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পরিচিতি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Lab-2</dc:creator>
  <cp:lastModifiedBy>Lab-2</cp:lastModifiedBy>
  <cp:revision>107</cp:revision>
  <dcterms:created xsi:type="dcterms:W3CDTF">2006-08-16T00:00:00Z</dcterms:created>
  <dcterms:modified xsi:type="dcterms:W3CDTF">2021-10-25T05:35:51Z</dcterms:modified>
</cp:coreProperties>
</file>