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77" r:id="rId4"/>
    <p:sldId id="278" r:id="rId5"/>
    <p:sldId id="280" r:id="rId6"/>
    <p:sldId id="281" r:id="rId7"/>
    <p:sldId id="288" r:id="rId8"/>
    <p:sldId id="259" r:id="rId9"/>
    <p:sldId id="260" r:id="rId10"/>
    <p:sldId id="261" r:id="rId11"/>
    <p:sldId id="262" r:id="rId12"/>
    <p:sldId id="263" r:id="rId13"/>
    <p:sldId id="294" r:id="rId14"/>
    <p:sldId id="289" r:id="rId15"/>
    <p:sldId id="264" r:id="rId16"/>
    <p:sldId id="265" r:id="rId17"/>
    <p:sldId id="266" r:id="rId18"/>
    <p:sldId id="267" r:id="rId19"/>
    <p:sldId id="296" r:id="rId20"/>
    <p:sldId id="297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1143000"/>
            <a:ext cx="4133088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অনলাইন ক্লাসে  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ower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7600"/>
            <a:ext cx="4172055" cy="2716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14400" y="685800"/>
            <a:ext cx="73914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)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বসিয়ে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x = 3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= 2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590800"/>
            <a:ext cx="304800" cy="381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057400" y="2438400"/>
            <a:ext cx="4419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 x , y ) = (2 , 3)   Ans.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200" y="3340272"/>
            <a:ext cx="74676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Vrinda" pitchFamily="34" charset="0"/>
                <a:ea typeface="Calibri" pitchFamily="34" charset="0"/>
                <a:cs typeface="Vrinda" pitchFamily="34" charset="0"/>
              </a:rPr>
              <a:t>খ.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(ax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cy , a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 = ( 0 , ay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ক্রমজোড়ের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শর্তানুসারে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ax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cy =  0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..(1)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a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(2)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838200"/>
            <a:ext cx="655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হতে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ax = cy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057400"/>
            <a:ext cx="1981200" cy="705427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181600" y="2163634"/>
            <a:ext cx="3124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………………..(3)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14400" y="3124200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)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বসিয়ে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199" y="3886200"/>
            <a:ext cx="3735421" cy="6096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580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800600"/>
            <a:ext cx="3124200" cy="839429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8580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2746" y="4800600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62000" y="457200"/>
            <a:ext cx="7315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y(a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c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) = a(a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c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y = 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মান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)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বসিয়ে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1600200" cy="80706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429000" y="4114800"/>
            <a:ext cx="13179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= c</a:t>
            </a:r>
            <a:endParaRPr lang="en-US" sz="4400" b="0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105400"/>
            <a:ext cx="295275" cy="41910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219200" y="4906091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x , y ) = (c , a )   Ans.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62000"/>
            <a:ext cx="1917513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914400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সময় -৫ মিনিট।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819400"/>
            <a:ext cx="47147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ক্রমজোড় কাকে বলে?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ক্রমজোড়ের একটি উদাহরন দাও।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0E17B5FD-5AD9-490D-B6FC-A6B6448ED7C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44246" y="3533931"/>
            <a:ext cx="10847883" cy="1938992"/>
          </a:xfrm>
          <a:prstGeom prst="rect">
            <a:avLst/>
          </a:prstGeom>
          <a:blipFill>
            <a:blip r:embed="rId2"/>
            <a:stretch>
              <a:fillRect l="-2024" t="-5346" b="-1289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দুটি সেটের উপাদানগুলোর ক্রমজোড়ের সেটকে কার্তেসীয় গুণজ বলে।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A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ও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B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দুটি সেট হলে কার্তেসীয় গুণজ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হবে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A     B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একে পড়া হয়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A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ক্রস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সেট গঠন পদ্ধতিতে ,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A    B   = { (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x,y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) :  x </a:t>
            </a:r>
            <a:r>
              <a:rPr lang="az-Cyrl-AZ" sz="2800" b="1" dirty="0" smtClean="0">
                <a:latin typeface="Book Antiqua"/>
                <a:cs typeface="NikoshBAN" pitchFamily="2" charset="0"/>
              </a:rPr>
              <a:t>Є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A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এবং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az-Cyrl-AZ" sz="2800" b="1" dirty="0" smtClean="0">
                <a:latin typeface="Book Antiqua"/>
                <a:cs typeface="NikoshBAN" pitchFamily="2" charset="0"/>
              </a:rPr>
              <a:t>Є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B }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362200"/>
            <a:ext cx="304800" cy="57302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905000"/>
            <a:ext cx="304800" cy="573024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F9EB43E-BBD7-4628-88A7-413EE17BA9F3}"/>
              </a:ext>
            </a:extLst>
          </p:cNvPr>
          <p:cNvSpPr txBox="1"/>
          <p:nvPr/>
        </p:nvSpPr>
        <p:spPr>
          <a:xfrm>
            <a:off x="3200400" y="228600"/>
            <a:ext cx="32004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কার্তেসীয়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066800"/>
            <a:ext cx="8001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85950" lvl="3" indent="-514350" fontAlgn="base">
              <a:spcBef>
                <a:spcPct val="0"/>
              </a:spcBef>
              <a:spcAft>
                <a:spcPct val="0"/>
              </a:spcAft>
              <a:buAutoNum type="arabicPeriod" startAt="8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 = { a } , Q = { b , c }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</a:p>
          <a:p>
            <a:pPr marL="1885950" lvl="3" indent="-5143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নির্ণয়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 = { a }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{ b , c }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{ (a , b)  ,  ( a , c) }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514600"/>
            <a:ext cx="10791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4267200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Q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 = { b , c }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×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{ a } 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{  ( b , a ) , ( c , a )} 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4343400"/>
            <a:ext cx="9140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</a:t>
            </a:r>
            <a:endParaRPr lang="en-US" sz="3600" b="0" cap="none" spc="0" dirty="0">
              <a:ln w="10160">
                <a:solidFill>
                  <a:schemeClr val="accent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28600"/>
            <a:ext cx="3472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কার্তেসীয় গুণজ এর প্রয়োগ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057400"/>
            <a:ext cx="1790700" cy="4572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971800"/>
            <a:ext cx="5141383" cy="5334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38200" y="1096091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খ.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= { 3 , 4 , 5 } , B = { 4 , 5, 6 }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 = { x , y}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410200" y="1995846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নির্ণয়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86000" y="36576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{ 4 , 5 }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667000"/>
            <a:ext cx="10791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10160">
                  <a:solidFill>
                    <a:schemeClr val="accent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724400"/>
            <a:ext cx="2159000" cy="4572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657600" y="46482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 4 , 5 }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715000" y="45720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 x , y 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724400"/>
            <a:ext cx="304800" cy="577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  <p:bldP spid="1029" grpId="0"/>
      <p:bldP spid="1034" grpId="0"/>
      <p:bldP spid="10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43000" y="1143000"/>
            <a:ext cx="594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={(4 , x) , (4 , y) , (5 , x) , (5 , y) }</a:t>
            </a:r>
            <a:endParaRPr kumimoji="0" lang="en-US" sz="7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                                  Ans.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2188459"/>
            <a:ext cx="7467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 = { 3 , 5 , 7 } , Q  = { 5 , 7 }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 =  P – Q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819400"/>
            <a:ext cx="1485900" cy="4191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8200" y="28194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নির্ণয়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447800" y="36576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এখানে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343400"/>
            <a:ext cx="4051300" cy="457200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14600" y="4739045"/>
            <a:ext cx="3733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			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{ 3 , 5 ,  7 }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225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69668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  =  P – Q	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			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 { 3 , 5 , 7 } -  { 5 , 7 }     = { 3 }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8267" y="3048000"/>
            <a:ext cx="2366433" cy="495300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025942"/>
            <a:ext cx="381000" cy="721895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733800" y="30480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{ 3 , 5 ,  7 }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010400" y="3048000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 3}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362200" y="4572000"/>
            <a:ext cx="6436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{ (3 , 3) , (5 , 3 ) , ( 7 , 3 ) }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t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8277684" cy="4333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124200"/>
            <a:ext cx="3849329" cy="23391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বিলাস কান্তি দাস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উরকিরচর উচ্চ বিদ্যালয়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রাউজান, চট্টগ্রাম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bilashm1967@gmail.com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3124200"/>
            <a:ext cx="36576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শ্রেণি-৯ম ও ১০ম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বিষয়-গণিত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২য় অধ্যায়- ক্রমজোড়।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 সংখ্যা-৩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সময়-৫০ মিনিট।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169708"/>
            <a:ext cx="1600200" cy="1649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685801"/>
            <a:ext cx="181011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838200"/>
            <a:ext cx="139814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7779694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ক্রমজোড়ের সংজ্ঞা দাও।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কার্তেসীয় গুণজ বলতে কি বুজ 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ক্রমজোড় ও কার্তেসীয় গুণজ এর মধ্যে পার্থক্য ব্যাখ্যা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0"/>
            <a:ext cx="1991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1035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cs typeface="NikoshBAN" pitchFamily="2" charset="0"/>
              </a:rPr>
              <a:t> P  =  { 1 , 2 , 3 } ,  Q  = { 3 , 4 } ,  R  = { x , y }  </a:t>
            </a:r>
            <a:r>
              <a:rPr lang="bn-BD" sz="3200" b="1" dirty="0" smtClean="0">
                <a:cs typeface="NikoshBAN" pitchFamily="2" charset="0"/>
              </a:rPr>
              <a:t>হলে,</a:t>
            </a:r>
          </a:p>
          <a:p>
            <a:endParaRPr lang="bn-BD" sz="3200" b="1" dirty="0" smtClean="0">
              <a:cs typeface="NikoshBAN" pitchFamily="2" charset="0"/>
            </a:endParaRPr>
          </a:p>
          <a:p>
            <a:r>
              <a:rPr lang="en-US" sz="3200" b="1" dirty="0" smtClean="0">
                <a:cs typeface="NikoshBAN" pitchFamily="2" charset="0"/>
              </a:rPr>
              <a:t>(P U Q ) X R  </a:t>
            </a:r>
            <a:r>
              <a:rPr lang="bn-BD" sz="3200" b="1" dirty="0" smtClean="0">
                <a:cs typeface="NikoshBAN" pitchFamily="2" charset="0"/>
              </a:rPr>
              <a:t>এবং </a:t>
            </a:r>
            <a:r>
              <a:rPr lang="en-US" sz="3200" b="1" dirty="0" smtClean="0">
                <a:cs typeface="NikoshBAN" pitchFamily="2" charset="0"/>
              </a:rPr>
              <a:t>(</a:t>
            </a:r>
            <a:r>
              <a:rPr lang="bn-BD" sz="3200" b="1" dirty="0" smtClean="0">
                <a:cs typeface="NikoshBAN" pitchFamily="2" charset="0"/>
              </a:rPr>
              <a:t> </a:t>
            </a:r>
            <a:r>
              <a:rPr lang="en-US" sz="3200" b="1" dirty="0" smtClean="0">
                <a:cs typeface="NikoshBAN" pitchFamily="2" charset="0"/>
              </a:rPr>
              <a:t>P </a:t>
            </a:r>
            <a:r>
              <a:rPr lang="en-US" sz="3200" b="1" dirty="0" smtClean="0">
                <a:latin typeface="Book Antiqua"/>
                <a:cs typeface="NikoshBAN" pitchFamily="2" charset="0"/>
              </a:rPr>
              <a:t>∩</a:t>
            </a:r>
            <a:r>
              <a:rPr lang="en-US" sz="3200" b="1" dirty="0" smtClean="0">
                <a:cs typeface="NikoshBAN" pitchFamily="2" charset="0"/>
              </a:rPr>
              <a:t> Q ) X Q  </a:t>
            </a:r>
            <a:r>
              <a:rPr lang="bn-BD" sz="3200" b="1" dirty="0" smtClean="0">
                <a:cs typeface="NikoshBAN" pitchFamily="2" charset="0"/>
              </a:rPr>
              <a:t>এর মান নির্ণয় কর।</a:t>
            </a:r>
            <a:endParaRPr lang="en-US" sz="3200" b="1" dirty="0"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676400"/>
            <a:ext cx="38862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সবাইকে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25890243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7414054" cy="4572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71600" y="5486400"/>
            <a:ext cx="624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ডাইনিং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3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152400"/>
            <a:ext cx="148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ছবিটি দেখ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6000566089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7620000" cy="42545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38200" y="4953000"/>
            <a:ext cx="7162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ডিনার</a:t>
            </a:r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</a:t>
            </a:r>
            <a:endParaRPr lang="en-US" sz="4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52400"/>
            <a:ext cx="2218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এই ছবিটিও দেখ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4200" y="609600"/>
            <a:ext cx="272061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743200"/>
            <a:ext cx="4318811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F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সেট সংক্রান্ত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2800" y="304800"/>
            <a:ext cx="162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4219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শিক্ষার্থীরা-------------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19400"/>
            <a:ext cx="7039106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ক্রমজোড় কি তা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ক্রমজোড় সম্পর্কিত সমস্যার সমাধান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কার্তেসীয় গুণজ ব্যাখ্যা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কার্তেসীয় গুণজ এর সমস্যার সমাধান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A1A18F5-4644-4F3D-A060-F23764B7BB14}"/>
              </a:ext>
            </a:extLst>
          </p:cNvPr>
          <p:cNvSpPr txBox="1"/>
          <p:nvPr/>
        </p:nvSpPr>
        <p:spPr>
          <a:xfrm>
            <a:off x="685800" y="1447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একজোড়া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ক্রমজোড়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333F4E9-847C-4680-B657-0B9C27559B15}"/>
              </a:ext>
            </a:extLst>
          </p:cNvPr>
          <p:cNvSpPr txBox="1"/>
          <p:nvPr/>
        </p:nvSpPr>
        <p:spPr>
          <a:xfrm>
            <a:off x="609600" y="35052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ক্রমজোড়ের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x ও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y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ক্রমজোড়টিকে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(x,y)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C0F4635-4910-4AA6-9EE9-46F6F7051464}"/>
              </a:ext>
            </a:extLst>
          </p:cNvPr>
          <p:cNvSpPr txBox="1"/>
          <p:nvPr/>
        </p:nvSpPr>
        <p:spPr>
          <a:xfrm>
            <a:off x="838200" y="5105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(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x,y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 = (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a,b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x=a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y=b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231EC9-4695-4EF3-8677-FCDB604983FA}"/>
              </a:ext>
            </a:extLst>
          </p:cNvPr>
          <p:cNvSpPr txBox="1"/>
          <p:nvPr/>
        </p:nvSpPr>
        <p:spPr>
          <a:xfrm>
            <a:off x="3276600" y="381000"/>
            <a:ext cx="2362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ক্রমজোড়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914400"/>
            <a:ext cx="7467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ক.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x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, y + 2 ) =  ( 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, 2x + 1 )</a:t>
            </a:r>
            <a:endParaRPr kumimoji="0" 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ক্রমজোড়ের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শর্তানুসারে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kumimoji="0" 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=  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(1)</a:t>
            </a:r>
            <a:endParaRPr kumimoji="0" 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+ 2  =  2x + 1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………………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.(2)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3733800"/>
            <a:ext cx="678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হতে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endParaRPr kumimoji="0" lang="en-US" sz="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		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=  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+ 1</a:t>
            </a:r>
            <a:endParaRPr kumimoji="0" lang="en-US" sz="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181600"/>
            <a:ext cx="295275" cy="70866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51816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x = 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……………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228600"/>
            <a:ext cx="415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u="sng" dirty="0" smtClean="0">
                <a:latin typeface="NikoshBAN" pitchFamily="2" charset="0"/>
                <a:cs typeface="NikoshBAN" pitchFamily="2" charset="0"/>
              </a:rPr>
              <a:t>ক্রমজোড় আকারের সমস্যার সমাধান</a:t>
            </a:r>
            <a:endParaRPr lang="en-US" sz="2800" b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38200" y="1066800"/>
            <a:ext cx="7467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)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সমীকরণে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বসিয়ে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+ 2 = 2( 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+ 1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+ 2 = 2y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+ 1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2y  =   - 1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-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- 3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y = 3</a:t>
            </a:r>
            <a:endParaRPr kumimoji="0" lang="en-US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486400"/>
            <a:ext cx="304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807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pankaj das</dc:creator>
  <cp:lastModifiedBy>Azam corporation</cp:lastModifiedBy>
  <cp:revision>106</cp:revision>
  <dcterms:created xsi:type="dcterms:W3CDTF">2006-08-16T00:00:00Z</dcterms:created>
  <dcterms:modified xsi:type="dcterms:W3CDTF">2021-10-26T14:50:17Z</dcterms:modified>
</cp:coreProperties>
</file>