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2" r:id="rId6"/>
    <p:sldId id="267" r:id="rId7"/>
    <p:sldId id="263" r:id="rId8"/>
    <p:sldId id="265" r:id="rId9"/>
    <p:sldId id="269" r:id="rId10"/>
    <p:sldId id="283" r:id="rId11"/>
    <p:sldId id="286" r:id="rId12"/>
    <p:sldId id="288" r:id="rId13"/>
    <p:sldId id="268" r:id="rId14"/>
    <p:sldId id="270" r:id="rId15"/>
    <p:sldId id="272" r:id="rId16"/>
    <p:sldId id="284" r:id="rId17"/>
    <p:sldId id="273" r:id="rId18"/>
    <p:sldId id="274" r:id="rId19"/>
    <p:sldId id="285" r:id="rId20"/>
    <p:sldId id="264" r:id="rId21"/>
    <p:sldId id="275" r:id="rId22"/>
    <p:sldId id="276" r:id="rId23"/>
    <p:sldId id="277" r:id="rId24"/>
    <p:sldId id="278" r:id="rId25"/>
    <p:sldId id="266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CA5"/>
    <a:srgbClr val="FF3399"/>
    <a:srgbClr val="B61675"/>
    <a:srgbClr val="D00E3C"/>
    <a:srgbClr val="A00808"/>
    <a:srgbClr val="9E5E44"/>
    <a:srgbClr val="776AC6"/>
    <a:srgbClr val="FE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CDB81-9823-41BB-A80B-9ABD80E937B8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EFABD-E6C9-4684-9431-E4A88E5B31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7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EFABD-E6C9-4684-9431-E4A88E5B31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3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410E-EEBB-429C-A626-A008BA953B04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A290-A443-45D6-A6C6-29EAFC1F6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8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410E-EEBB-429C-A626-A008BA953B04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A290-A443-45D6-A6C6-29EAFC1F6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3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410E-EEBB-429C-A626-A008BA953B04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A290-A443-45D6-A6C6-29EAFC1F6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4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410E-EEBB-429C-A626-A008BA953B04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A290-A443-45D6-A6C6-29EAFC1F6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7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410E-EEBB-429C-A626-A008BA953B04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A290-A443-45D6-A6C6-29EAFC1F6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58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410E-EEBB-429C-A626-A008BA953B04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A290-A443-45D6-A6C6-29EAFC1F6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1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410E-EEBB-429C-A626-A008BA953B04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A290-A443-45D6-A6C6-29EAFC1F6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9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410E-EEBB-429C-A626-A008BA953B04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A290-A443-45D6-A6C6-29EAFC1F6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7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410E-EEBB-429C-A626-A008BA953B04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A290-A443-45D6-A6C6-29EAFC1F6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7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410E-EEBB-429C-A626-A008BA953B04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A290-A443-45D6-A6C6-29EAFC1F6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410E-EEBB-429C-A626-A008BA953B04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A290-A443-45D6-A6C6-29EAFC1F6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7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C410E-EEBB-429C-A626-A008BA953B04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8A290-A443-45D6-A6C6-29EAFC1F6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0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189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3C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0046" y="39974"/>
            <a:ext cx="32861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Single work 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115" y="869443"/>
            <a:ext cx="11591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best answer from the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altrenatives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:-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6" y="1577329"/>
            <a:ext cx="115917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1.The traditional greeting in Sri Lanka is ……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Ayubowan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nomoskar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(d) handshake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2. Sri Lanka is often known as pearl of the …….. 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Arab Ocean (b) Bay of Bangle (c) Indian Ocean (d) North Ocean . </a:t>
            </a:r>
          </a:p>
          <a:p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3.Total land area of Sri Lanka is about ………… kilometers 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65100(b) 65000(c) 65400 (d) 65600 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0" y="2529627"/>
            <a:ext cx="764172" cy="827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80" y="4271525"/>
            <a:ext cx="764172" cy="827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16" y="5822927"/>
            <a:ext cx="764172" cy="82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038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226" y="1092953"/>
            <a:ext cx="118429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someone comes to Sri Lanka, they may often hear the word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Ayubowan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word means ‘May you have the gift of long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life’.It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with this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greeting that everyone is </a:t>
            </a:r>
            <a:r>
              <a:rPr lang="en-US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Sri Lanka has many nicknames: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Serendip,Ceylon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Teardrop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India, Pearl of the Indian, Ocean,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etc.These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names reveal the richness &amp; beauty of this island nation. Many 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from ancient mariners &amp; </a:t>
            </a:r>
            <a:r>
              <a:rPr lang="en-US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merchants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modern astronauts, have been attracted by the beauty of this island.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Lanka is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located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Indian Ocean, just off the south-eastern coast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Indian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teardrop,the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island of Sri Lanka </a:t>
            </a:r>
            <a:r>
              <a:rPr lang="en-US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about 415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north to south ,&amp; 220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east to west, with a total land area of about 65,600 square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has more than 1340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coastline. Despite its modest size, Sri Lanka has a </a:t>
            </a:r>
            <a:r>
              <a:rPr lang="en-US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about 20 million. Sri Lanka is a multi-religious, multiracial &amp; multi-lingual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country.The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four </a:t>
            </a:r>
            <a:r>
              <a:rPr lang="en-US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ethnic groups are Sinhalese, Sri Lankan Tamils, Indian Tamils &amp; Muslims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936" y="206478"/>
            <a:ext cx="10309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and tell the meaning of the underlined words.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8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762964"/>
              </p:ext>
            </p:extLst>
          </p:nvPr>
        </p:nvGraphicFramePr>
        <p:xfrm>
          <a:off x="382137" y="354841"/>
          <a:ext cx="10631606" cy="621104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15803"/>
                <a:gridCol w="5315803"/>
              </a:tblGrid>
              <a:tr h="6255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Key word  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Meaning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5861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Welcomed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 salutation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5861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Travelers Teardrop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Tourist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5861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Merchants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 person involved in trade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4318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Teardrop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 drop of that comes from the eye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61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Traditional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Conventional </a:t>
                      </a:r>
                      <a:endParaRPr lang="en-US" sz="1600" dirty="0"/>
                    </a:p>
                  </a:txBody>
                  <a:tcPr/>
                </a:tc>
              </a:tr>
              <a:tr h="5861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Located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Situated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4475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Measures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To find the size </a:t>
                      </a:r>
                      <a:r>
                        <a:rPr lang="en-US" sz="1600" dirty="0" err="1" smtClean="0"/>
                        <a:t>Lenth</a:t>
                      </a:r>
                      <a:r>
                        <a:rPr lang="en-US" sz="1600" dirty="0" smtClean="0"/>
                        <a:t> or amount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5861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Shaped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Size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Population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People</a:t>
                      </a:r>
                      <a:endParaRPr lang="en-US" sz="1600" dirty="0"/>
                    </a:p>
                  </a:txBody>
                  <a:tcPr/>
                </a:tc>
              </a:tr>
              <a:tr h="5861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Major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Main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067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5" y="1450625"/>
            <a:ext cx="5055130" cy="4817474"/>
          </a:xfrm>
          <a:prstGeom prst="rect">
            <a:avLst/>
          </a:prstGeom>
          <a:ln w="228600" cap="sq" cmpd="thickThin">
            <a:solidFill>
              <a:srgbClr val="D00E3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19" y="1450625"/>
            <a:ext cx="5070152" cy="4817476"/>
          </a:xfrm>
          <a:prstGeom prst="rect">
            <a:avLst/>
          </a:prstGeom>
          <a:ln w="228600" cap="sq" cmpd="thickThin">
            <a:solidFill>
              <a:srgbClr val="D00E3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963533" y="222326"/>
            <a:ext cx="10555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S</a:t>
            </a:r>
            <a:r>
              <a:rPr lang="en-US" sz="3600" b="1" dirty="0" smtClean="0">
                <a:solidFill>
                  <a:srgbClr val="002060"/>
                </a:solidFill>
              </a:rPr>
              <a:t>ri Lanka has about a population of about 20 millions.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70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2" y="155492"/>
            <a:ext cx="4534186" cy="3229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08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991" y="3537568"/>
            <a:ext cx="4369878" cy="3118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08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73958" y="2786981"/>
            <a:ext cx="214276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Sinhalese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20827" y="6110968"/>
            <a:ext cx="425220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Sri Lankan Moors or Muslims 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991" y="71832"/>
            <a:ext cx="4369878" cy="3159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08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311037" y="2749978"/>
            <a:ext cx="303454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Sri Lankan Tamils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7" y="3578682"/>
            <a:ext cx="4534186" cy="3036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008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253344" y="6016089"/>
            <a:ext cx="236337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Indian Tamils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5020864" y="155492"/>
            <a:ext cx="2323453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</a:t>
            </a:r>
          </a:p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our </a:t>
            </a:r>
          </a:p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ajor </a:t>
            </a:r>
          </a:p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thnic </a:t>
            </a:r>
          </a:p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roups</a:t>
            </a:r>
          </a:p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 </a:t>
            </a:r>
          </a:p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Sri 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anka</a:t>
            </a:r>
          </a:p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re… </a:t>
            </a:r>
          </a:p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797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15" y="1012385"/>
            <a:ext cx="5083447" cy="4685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191" y="1012385"/>
            <a:ext cx="5413973" cy="4685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753860" y="5809958"/>
            <a:ext cx="1087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sz="3600" b="1" dirty="0" smtClean="0"/>
              <a:t>The </a:t>
            </a:r>
            <a:r>
              <a:rPr lang="en-US" sz="3600" b="1" dirty="0" err="1" smtClean="0"/>
              <a:t>Veddhas</a:t>
            </a:r>
            <a:r>
              <a:rPr lang="en-US" sz="3600" b="1" dirty="0" smtClean="0"/>
              <a:t> are the original inhabitants of this Island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3896" y="171284"/>
            <a:ext cx="1102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Look at the images  and try to guess their ethnic group.</a:t>
            </a:r>
            <a:endParaRPr lang="en-US" sz="2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962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1329" y="267286"/>
            <a:ext cx="39952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Pair work 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2342" y="1036727"/>
            <a:ext cx="9242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Answer the following short questions</a:t>
            </a:r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176" y="2550032"/>
            <a:ext cx="117605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Which country is often known as </a:t>
            </a:r>
            <a:r>
              <a:rPr lang="en-US" sz="2800" b="1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the pearl of Indian Ocean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How many ethnic groups do you find in </a:t>
            </a:r>
            <a:r>
              <a:rPr lang="en-US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sri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Lanka? Write their groups name .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13" y="1389337"/>
            <a:ext cx="3469206" cy="3842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r="6271"/>
          <a:stretch/>
        </p:blipFill>
        <p:spPr>
          <a:xfrm>
            <a:off x="8200781" y="1428765"/>
            <a:ext cx="3306591" cy="3786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6" y="1428764"/>
            <a:ext cx="3530903" cy="3786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802551" y="3018624"/>
            <a:ext cx="1314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Tea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91072" y="3085048"/>
            <a:ext cx="2441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Rubber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50278" y="3085048"/>
            <a:ext cx="2999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Coconuts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9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253218" y="251139"/>
            <a:ext cx="11704320" cy="6386732"/>
          </a:xfrm>
          <a:prstGeom prst="frame">
            <a:avLst>
              <a:gd name="adj1" fmla="val 170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8614" y="430311"/>
            <a:ext cx="4886613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Economy of Sri Lanka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1889" y="5572401"/>
            <a:ext cx="11268222" cy="70788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/>
              <a:t>Sri Lanka is the largest tea exporter of the world.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385747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43" y="1363895"/>
            <a:ext cx="3292675" cy="2065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6167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20571" y="2518562"/>
            <a:ext cx="3270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Cinnamon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364" y="1363895"/>
            <a:ext cx="3353276" cy="2105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6167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108104" y="2518563"/>
            <a:ext cx="3499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Cardamom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93" y="3729149"/>
            <a:ext cx="4248930" cy="2535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6167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058065" y="5263801"/>
            <a:ext cx="2650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Nutmeg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61" y="3771791"/>
            <a:ext cx="4243477" cy="2492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6167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374271" y="5323758"/>
            <a:ext cx="2192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Cloves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48" y="1344099"/>
            <a:ext cx="3248886" cy="20547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6167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567051" y="2371497"/>
            <a:ext cx="2400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Pepper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" y="0"/>
            <a:ext cx="12192000" cy="6857999"/>
          </a:xfrm>
          <a:prstGeom prst="frame">
            <a:avLst>
              <a:gd name="adj1" fmla="val 2152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215330" y="221021"/>
            <a:ext cx="11750722" cy="6441742"/>
          </a:xfrm>
          <a:prstGeom prst="frame">
            <a:avLst>
              <a:gd name="adj1" fmla="val 2160"/>
            </a:avLst>
          </a:prstGeom>
          <a:solidFill>
            <a:srgbClr val="B616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0661" y="423057"/>
            <a:ext cx="5131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Spices in Sri Lanka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08477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0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2124" y="275055"/>
            <a:ext cx="4656916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Group work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640" y="1861982"/>
            <a:ext cx="9580098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Fill in each gap with a suitable word based on the information of the text .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852" y="3602797"/>
            <a:ext cx="11985674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Sri Lanka’s economy has traditionally been (a)…….. on agriculture. The emphasis is on (b)…… crops such as tea, rubber, and coconuts. In fact, Sri Lanka is the largest (c) ….. </a:t>
            </a:r>
          </a:p>
          <a:p>
            <a:pPr algn="just"/>
            <a:r>
              <a:rPr lang="en-US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e</a:t>
            </a:r>
            <a:r>
              <a:rPr lang="en-US" sz="2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xporter of the world . </a:t>
            </a:r>
            <a:r>
              <a:rPr lang="en-US" sz="28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Cinnamom</a:t>
            </a:r>
            <a:r>
              <a:rPr lang="en-US" sz="2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first (d) ……. in Sri Lanka and was introduced later to the world by Arab (e)……..  .</a:t>
            </a:r>
            <a:endParaRPr lang="en-US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6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" y="0"/>
            <a:ext cx="12191795" cy="6821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Md. </a:t>
            </a:r>
            <a:r>
              <a:rPr lang="en-US" sz="2800" dirty="0" err="1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Saifuddin</a:t>
            </a:r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Khan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Lecturer in English  </a:t>
            </a:r>
          </a:p>
          <a:p>
            <a:r>
              <a:rPr lang="en-US" sz="2800" dirty="0" err="1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Hajee</a:t>
            </a:r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Goyes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Uddin </a:t>
            </a:r>
            <a:r>
              <a:rPr lang="en-US" sz="2800" dirty="0" err="1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Mohila</a:t>
            </a:r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                                                             (degree)</a:t>
            </a:r>
            <a:r>
              <a:rPr lang="en-US" sz="2800" dirty="0" err="1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Fajil</a:t>
            </a:r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Madrasah, </a:t>
            </a:r>
          </a:p>
          <a:p>
            <a:r>
              <a:rPr lang="en-US" sz="2800" dirty="0" err="1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Bhangura</a:t>
            </a:r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, </a:t>
            </a:r>
            <a:r>
              <a:rPr lang="en-US" sz="2800" dirty="0" err="1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Pabna</a:t>
            </a:r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.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Email: skhan84bd@gmail.com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Mobile Number :01710-449379 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5965" y="184244"/>
            <a:ext cx="2979176" cy="334062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75" t="-992" r="-5447" b="-3439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50077" y="1168031"/>
            <a:ext cx="615028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English for Today </a:t>
            </a:r>
          </a:p>
          <a:p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Class :Nine &amp; Ten </a:t>
            </a:r>
          </a:p>
          <a:p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Time :40 Minutes</a:t>
            </a:r>
          </a:p>
        </p:txBody>
      </p:sp>
    </p:spTree>
    <p:extLst>
      <p:ext uri="{BB962C8B-B14F-4D97-AF65-F5344CB8AC3E}">
        <p14:creationId xmlns:p14="http://schemas.microsoft.com/office/powerpoint/2010/main" val="3436700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5" y="212173"/>
            <a:ext cx="3703939" cy="2995261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413" y="212173"/>
            <a:ext cx="3747062" cy="2995262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64950" y="2053159"/>
            <a:ext cx="31213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Sandy beaches 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8989" y="1930105"/>
            <a:ext cx="23339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Green hills 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84" y="212173"/>
            <a:ext cx="3513613" cy="2995261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434284" y="2053216"/>
            <a:ext cx="33023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Cascading water falls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5" y="3649970"/>
            <a:ext cx="4719585" cy="2993848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837139" y="5048420"/>
            <a:ext cx="2576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Wildlife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1014" y="4115842"/>
            <a:ext cx="67709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Sri Lanka is blessed with sandy beaches, green hills, cascading waterfalls, </a:t>
            </a:r>
            <a:r>
              <a:rPr lang="en-US" sz="32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aboundant</a:t>
            </a:r>
            <a:r>
              <a:rPr lang="en-U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wildlife .</a:t>
            </a:r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9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1"/>
          <a:stretch/>
        </p:blipFill>
        <p:spPr>
          <a:xfrm>
            <a:off x="-90983" y="0"/>
            <a:ext cx="1231028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8324" y="565329"/>
            <a:ext cx="117916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Archaeological Treasures in Sri Lanka. 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080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2398" y="218707"/>
            <a:ext cx="5476875" cy="3416336"/>
            <a:chOff x="1346951" y="452381"/>
            <a:chExt cx="5476875" cy="17430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326" y="452381"/>
              <a:ext cx="2857500" cy="17430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951" y="452382"/>
              <a:ext cx="2619375" cy="174307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55" y="218707"/>
            <a:ext cx="5500467" cy="34163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2457" y="2574850"/>
            <a:ext cx="5507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Grecce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civilization 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2398" y="3839760"/>
            <a:ext cx="5476875" cy="2888587"/>
            <a:chOff x="1681720" y="3925311"/>
            <a:chExt cx="5800725" cy="16002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695" y="3925311"/>
              <a:ext cx="2952750" cy="160020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720" y="3925312"/>
              <a:ext cx="2847975" cy="16002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922499" y="4332849"/>
            <a:ext cx="61335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Sri Lanka’s archaeological treasures may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be compared to other </a:t>
            </a:r>
            <a:r>
              <a:rPr lang="en-US" sz="2800" dirty="0" err="1" smtClean="0">
                <a:solidFill>
                  <a:schemeClr val="bg1"/>
                </a:solidFill>
              </a:rPr>
              <a:t>civilisations</a:t>
            </a:r>
            <a:r>
              <a:rPr lang="en-US" sz="2800" dirty="0" smtClean="0">
                <a:solidFill>
                  <a:schemeClr val="bg1"/>
                </a:solidFill>
              </a:rPr>
              <a:t> of the past like the Golden Age of Greece, The Roman Emperor and Mayan Citadels 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43681" y="2315865"/>
            <a:ext cx="4553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Roman Empire 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7005" y="5392656"/>
            <a:ext cx="4508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Mayan citadels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2524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2" y="3672905"/>
            <a:ext cx="3912608" cy="3008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14" y="774529"/>
            <a:ext cx="3912608" cy="2692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37" y="774529"/>
            <a:ext cx="3755003" cy="26861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61" y="3650214"/>
            <a:ext cx="3744285" cy="30798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330438" y="1865086"/>
            <a:ext cx="3981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Cardamom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1"/>
          <a:stretch/>
        </p:blipFill>
        <p:spPr>
          <a:xfrm>
            <a:off x="8279389" y="774529"/>
            <a:ext cx="3744285" cy="2694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8459403" y="1659018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Nutmeng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07334" y="5190126"/>
            <a:ext cx="2563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Cloves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37" y="3672905"/>
            <a:ext cx="3755003" cy="30081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5152331" y="5236293"/>
            <a:ext cx="2683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Peeper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58786" y="5236293"/>
            <a:ext cx="43293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Tea states 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0491" y="1100228"/>
            <a:ext cx="35381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Coconut groves 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3067" y="61915"/>
            <a:ext cx="647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The country abounds with………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41979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4" grpId="0"/>
      <p:bldP spid="18" grpId="0"/>
      <p:bldP spid="10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88" y="3545059"/>
            <a:ext cx="4766329" cy="275726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0" y="367059"/>
            <a:ext cx="3474293" cy="266784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8527148" y="5195168"/>
            <a:ext cx="2220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Sailing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660" y="1914843"/>
            <a:ext cx="3530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Snorkelling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311" y="367059"/>
            <a:ext cx="3676325" cy="266788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8993614" y="1757924"/>
            <a:ext cx="2347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Fishing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61" y="367060"/>
            <a:ext cx="3585122" cy="266784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4406059" y="1914843"/>
            <a:ext cx="3344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Swimming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659" y="3515291"/>
            <a:ext cx="6265885" cy="2862322"/>
          </a:xfrm>
          <a:prstGeom prst="rect">
            <a:avLst/>
          </a:prstGeom>
          <a:solidFill>
            <a:srgbClr val="FF3399"/>
          </a:solidFill>
          <a:ln>
            <a:solidFill>
              <a:srgbClr val="F43CA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 Black" panose="020B0A04020102020204" pitchFamily="34" charset="0"/>
              </a:rPr>
              <a:t>For  the  adventurous,  the days  can  be full  of excitement  </a:t>
            </a:r>
            <a:r>
              <a:rPr lang="en-US" sz="3600" dirty="0" err="1" smtClean="0">
                <a:latin typeface="Arial Black" panose="020B0A04020102020204" pitchFamily="34" charset="0"/>
              </a:rPr>
              <a:t>snorkelling</a:t>
            </a:r>
            <a:r>
              <a:rPr lang="en-US" sz="3600" dirty="0" smtClean="0">
                <a:latin typeface="Arial Black" panose="020B0A04020102020204" pitchFamily="34" charset="0"/>
              </a:rPr>
              <a:t>, swimming,  fishing  or    sailing.   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8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7637" y="300250"/>
            <a:ext cx="371806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Evaluation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449073"/>
              </p:ext>
            </p:extLst>
          </p:nvPr>
        </p:nvGraphicFramePr>
        <p:xfrm>
          <a:off x="7586823" y="1774209"/>
          <a:ext cx="3239068" cy="4722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068"/>
              </a:tblGrid>
              <a:tr h="631882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Beauty</a:t>
                      </a:r>
                      <a:endParaRPr lang="en-US" dirty="0"/>
                    </a:p>
                  </a:txBody>
                  <a:tcPr/>
                </a:tc>
              </a:tr>
              <a:tr h="4090244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Sri Lanka is blessed with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awesome natural beauty.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 are blue seas, sandy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beaches, green hills, and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flowing …………… .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country has a very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rich wild life. A wide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variety of fruits and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 are also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available.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Traveller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can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enjoy the ……………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view sitting at the palm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shaded lagoons.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048854"/>
              </p:ext>
            </p:extLst>
          </p:nvPr>
        </p:nvGraphicFramePr>
        <p:xfrm>
          <a:off x="4613226" y="1808355"/>
          <a:ext cx="2941475" cy="472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475"/>
              </a:tblGrid>
              <a:tr h="688488">
                <a:tc>
                  <a:txBody>
                    <a:bodyPr/>
                    <a:lstStyle/>
                    <a:p>
                      <a:r>
                        <a:rPr lang="en-US" dirty="0" smtClean="0"/>
                        <a:t>Economy</a:t>
                      </a:r>
                      <a:endParaRPr lang="en-US" dirty="0"/>
                    </a:p>
                  </a:txBody>
                  <a:tcPr/>
                </a:tc>
              </a:tr>
              <a:tr h="4033637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Agriculture is a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traditional form of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economic activities in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Sri Lanka. The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country exports many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crops and ……………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Sri Lanka tops the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world in tea export.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spice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 was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found first in Sri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Lanka.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702714"/>
              </p:ext>
            </p:extLst>
          </p:nvPr>
        </p:nvGraphicFramePr>
        <p:xfrm>
          <a:off x="1455762" y="1774207"/>
          <a:ext cx="3157182" cy="469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182"/>
              </a:tblGrid>
              <a:tr h="673271">
                <a:tc>
                  <a:txBody>
                    <a:bodyPr/>
                    <a:lstStyle/>
                    <a:p>
                      <a:r>
                        <a:rPr lang="en-US" dirty="0" smtClean="0"/>
                        <a:t>People</a:t>
                      </a:r>
                      <a:endParaRPr lang="en-US" dirty="0"/>
                    </a:p>
                  </a:txBody>
                  <a:tcPr/>
                </a:tc>
              </a:tr>
              <a:tr h="402156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 are ……………,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four main ethnic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groups. They are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Sinhalese, Sri Lankan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Tamils, …………….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Sri Lankan Moors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who are also known as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……………. The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earliest residents of Sri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Lanka are known as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……………….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32766" y="1223580"/>
            <a:ext cx="1048148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Complete the table with words or numbers based on the text.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477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2677" y="1266093"/>
            <a:ext cx="2574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Home task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6080" y="2391507"/>
            <a:ext cx="6766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note on “the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god-given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blessing of nature in Sri Lanka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1000" b="-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48576" y="1237009"/>
            <a:ext cx="4157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Thanks to all .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688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0" y="903371"/>
            <a:ext cx="4258100" cy="4130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9" r="14049" b="8010"/>
          <a:stretch/>
        </p:blipFill>
        <p:spPr>
          <a:xfrm>
            <a:off x="7348299" y="903371"/>
            <a:ext cx="4563064" cy="4130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4031813" y="195355"/>
            <a:ext cx="4292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Images of …….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42060" y="2393781"/>
            <a:ext cx="29062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Teardrop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960" y="5306767"/>
            <a:ext cx="11897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Have you ever heard the name of an island country like </a:t>
            </a:r>
            <a:r>
              <a:rPr lang="en-US" sz="3200" dirty="0" smtClean="0">
                <a:latin typeface="Arial Black" panose="020B0A04020102020204" pitchFamily="34" charset="0"/>
              </a:rPr>
              <a:t>Teardrop?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2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0582" y="261268"/>
            <a:ext cx="6630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Our Today’s Topic is ….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5" y="4023970"/>
            <a:ext cx="4238886" cy="239876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4" y="1184598"/>
            <a:ext cx="4238887" cy="250644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49" y="1976155"/>
            <a:ext cx="6719724" cy="4446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112148" y="1052825"/>
            <a:ext cx="6719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Unit: Six , Lesson: Two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134" y="5292239"/>
            <a:ext cx="113829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Sri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Lanka:The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pearl of the Indian Ocean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3399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1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3744"/>
            </a:avLst>
          </a:prstGeom>
          <a:gradFill>
            <a:gsLst>
              <a:gs pos="6000">
                <a:schemeClr val="accent2"/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rgbClr val="FF3399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64895" y="263849"/>
            <a:ext cx="7258931" cy="1041009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Learning Outcomes</a:t>
            </a:r>
            <a:endParaRPr 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567" y="1401331"/>
            <a:ext cx="1098686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After reading the text s </a:t>
            </a:r>
            <a:r>
              <a:rPr lang="en-US" sz="3600" dirty="0" err="1" smtClean="0">
                <a:latin typeface="Arial Black" panose="020B0A04020102020204" pitchFamily="34" charset="0"/>
              </a:rPr>
              <a:t>s</a:t>
            </a:r>
            <a:r>
              <a:rPr lang="en-US" sz="3600" dirty="0" smtClean="0">
                <a:latin typeface="Arial Black" panose="020B0A04020102020204" pitchFamily="34" charset="0"/>
              </a:rPr>
              <a:t> will be able to…. 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059" y="3074420"/>
            <a:ext cx="11197882" cy="2554545"/>
          </a:xfrm>
          <a:prstGeom prst="rect">
            <a:avLst/>
          </a:prstGeom>
          <a:solidFill>
            <a:srgbClr val="FF3399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1.Write different names of Sri Lanka. </a:t>
            </a:r>
          </a:p>
          <a:p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2.Tell some new word meanings. </a:t>
            </a:r>
          </a:p>
          <a:p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3.Write about agriculture in </a:t>
            </a:r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SriLanka</a:t>
            </a: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. </a:t>
            </a:r>
          </a:p>
          <a:p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4.Tell “what things do make Sri Lanka the God given blessings of nature?”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32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09" y="205399"/>
            <a:ext cx="11393781" cy="6264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Frame 8"/>
          <p:cNvSpPr/>
          <p:nvPr/>
        </p:nvSpPr>
        <p:spPr>
          <a:xfrm>
            <a:off x="0" y="-182880"/>
            <a:ext cx="12192000" cy="7040880"/>
          </a:xfrm>
          <a:prstGeom prst="frame">
            <a:avLst>
              <a:gd name="adj1" fmla="val 2095"/>
            </a:avLst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0049" y="2020144"/>
            <a:ext cx="644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Traditional greeting of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Srilanka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8440" y="365403"/>
            <a:ext cx="2831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FF3399"/>
                </a:solidFill>
              </a:rPr>
              <a:t>Ayubowan</a:t>
            </a:r>
            <a:endParaRPr lang="en-US" sz="4400" b="1" i="1" dirty="0">
              <a:solidFill>
                <a:srgbClr val="FF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0049" y="4244932"/>
            <a:ext cx="617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B61675"/>
                </a:solidFill>
              </a:rPr>
              <a:t>Everyone is welcomed to Sri Lanka</a:t>
            </a:r>
            <a:endParaRPr lang="en-US" sz="3200" b="1" i="1" dirty="0">
              <a:solidFill>
                <a:srgbClr val="B61675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233313" y="1197932"/>
            <a:ext cx="627797" cy="8222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233313" y="2731095"/>
            <a:ext cx="627797" cy="125775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6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/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06" y="634378"/>
            <a:ext cx="3639946" cy="3079493"/>
          </a:xfrm>
          <a:prstGeom prst="rect">
            <a:avLst/>
          </a:prstGeom>
          <a:ln w="88900" cap="sq" cmpd="thickThin">
            <a:solidFill>
              <a:srgbClr val="A0080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5" y="634379"/>
            <a:ext cx="3791391" cy="3079493"/>
          </a:xfrm>
          <a:prstGeom prst="rect">
            <a:avLst/>
          </a:prstGeom>
          <a:ln w="88900" cap="sq" cmpd="thickThin">
            <a:solidFill>
              <a:srgbClr val="A0080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42" y="634378"/>
            <a:ext cx="3650379" cy="3079493"/>
          </a:xfrm>
          <a:prstGeom prst="rect">
            <a:avLst/>
          </a:prstGeom>
          <a:ln w="88900" cap="sq" cmpd="thickThin">
            <a:solidFill>
              <a:srgbClr val="A0080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417929" y="4161395"/>
            <a:ext cx="3791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Serendip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99423" y="4222950"/>
            <a:ext cx="3650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Pearl of Indian Ocean 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92706" y="4192173"/>
            <a:ext cx="3639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Teardrop of </a:t>
            </a:r>
            <a:r>
              <a:rPr lang="en-US" sz="3200" b="1" dirty="0" err="1" smtClean="0"/>
              <a:t>Indin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10911" y="5384762"/>
            <a:ext cx="11881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Sri Lanka is variously known as: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Serendip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Ceylon, 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Teardrop of India ,Pearl of the Indian Ocean,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3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0"/>
          <a:stretch/>
        </p:blipFill>
        <p:spPr>
          <a:xfrm>
            <a:off x="3681369" y="3210268"/>
            <a:ext cx="5364232" cy="34913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31620" y="2562729"/>
            <a:ext cx="334288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Travellers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48982" y="2581374"/>
            <a:ext cx="35318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Mariners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86321" y="2581373"/>
            <a:ext cx="310393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     </a:t>
            </a:r>
            <a:r>
              <a:rPr lang="en-US" sz="2400" b="1" dirty="0" smtClean="0"/>
              <a:t>Tourists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1620" y="6308681"/>
            <a:ext cx="3474509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Merchants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98424" y="3993616"/>
            <a:ext cx="2784996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They have been attracted by the beauty of this island.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1" y="3210268"/>
            <a:ext cx="3303908" cy="2901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5E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68" y="122132"/>
            <a:ext cx="3042800" cy="2358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5E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9" y="92187"/>
            <a:ext cx="3260891" cy="2386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5E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55" y="122132"/>
            <a:ext cx="3374473" cy="2399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5E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348982" y="5616184"/>
            <a:ext cx="4664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Natural Beauty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Right Arrow 18"/>
          <p:cNvSpPr/>
          <p:nvPr/>
        </p:nvSpPr>
        <p:spPr>
          <a:xfrm rot="8222223">
            <a:off x="8781550" y="2715025"/>
            <a:ext cx="1176047" cy="420124"/>
          </a:xfrm>
          <a:prstGeom prst="rightArrow">
            <a:avLst>
              <a:gd name="adj1" fmla="val 50000"/>
              <a:gd name="adj2" fmla="val 61532"/>
            </a:avLst>
          </a:prstGeom>
          <a:solidFill>
            <a:srgbClr val="F43C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6495383" y="2604923"/>
            <a:ext cx="913660" cy="445036"/>
          </a:xfrm>
          <a:prstGeom prst="rightArrow">
            <a:avLst>
              <a:gd name="adj1" fmla="val 50000"/>
              <a:gd name="adj2" fmla="val 39109"/>
            </a:avLst>
          </a:prstGeom>
          <a:solidFill>
            <a:srgbClr val="F43C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3506874">
            <a:off x="3115123" y="2641594"/>
            <a:ext cx="1076105" cy="522941"/>
          </a:xfrm>
          <a:prstGeom prst="rightArrow">
            <a:avLst>
              <a:gd name="adj1" fmla="val 50000"/>
              <a:gd name="adj2" fmla="val 39109"/>
            </a:avLst>
          </a:prstGeom>
          <a:solidFill>
            <a:srgbClr val="F43C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225743" y="4626893"/>
            <a:ext cx="2111461" cy="599849"/>
          </a:xfrm>
          <a:prstGeom prst="rightArrow">
            <a:avLst>
              <a:gd name="adj1" fmla="val 50000"/>
              <a:gd name="adj2" fmla="val 39109"/>
            </a:avLst>
          </a:prstGeom>
          <a:solidFill>
            <a:srgbClr val="F43C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2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/>
      <p:bldP spid="19" grpId="0" animBg="1"/>
      <p:bldP spid="20" grpId="0" animBg="1"/>
      <p:bldP spid="23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03" y="53026"/>
            <a:ext cx="4152275" cy="6588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3774" y="812459"/>
            <a:ext cx="1974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North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58434" y="5508007"/>
            <a:ext cx="2354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South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950" y="3525268"/>
            <a:ext cx="155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East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320633" y="3266408"/>
            <a:ext cx="4210916" cy="4339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3399"/>
                </a:solidFill>
              </a:rPr>
              <a:t>415 Kilometers</a:t>
            </a:r>
            <a:endParaRPr lang="en-US" sz="2800" b="1" dirty="0">
              <a:solidFill>
                <a:srgbClr val="FF33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2722" y="3545172"/>
            <a:ext cx="187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West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3971564" y="3844100"/>
            <a:ext cx="2458386" cy="114734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0800000">
            <a:off x="2263157" y="893308"/>
            <a:ext cx="1754205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800000">
            <a:off x="2145975" y="5588856"/>
            <a:ext cx="1990455" cy="484632"/>
          </a:xfrm>
          <a:prstGeom prst="rightArrow">
            <a:avLst>
              <a:gd name="adj1" fmla="val 50000"/>
              <a:gd name="adj2" fmla="val 6237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6429950" y="4946754"/>
            <a:ext cx="2039493" cy="56125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712954" y="4233154"/>
            <a:ext cx="22170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Indian Ocean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09359" y="436629"/>
            <a:ext cx="4968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Total land area of Sri Lanka is about 65,600 Square kilometers . It also has more than 1340 kilometers of coastline.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54941" y="3378247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220k.m.</a:t>
            </a:r>
          </a:p>
        </p:txBody>
      </p:sp>
    </p:spTree>
    <p:extLst>
      <p:ext uri="{BB962C8B-B14F-4D97-AF65-F5344CB8AC3E}">
        <p14:creationId xmlns:p14="http://schemas.microsoft.com/office/powerpoint/2010/main" val="11746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 animBg="1"/>
      <p:bldP spid="15" grpId="0"/>
      <p:bldP spid="19" grpId="0" animBg="1"/>
      <p:bldP spid="20" grpId="0" animBg="1"/>
      <p:bldP spid="21" grpId="0" animBg="1"/>
      <p:bldP spid="22" grpId="0" animBg="1"/>
      <p:bldP spid="23" grpId="0"/>
      <p:bldP spid="2" grpId="0"/>
      <p:bldP spid="5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3858A47-A73E-4B1A-8000-77D365801FCC}" vid="{26DF0616-2A06-4911-BAD2-FC8B2894DD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3296</TotalTime>
  <Words>1030</Words>
  <Application>Microsoft Office PowerPoint</Application>
  <PresentationFormat>Widescreen</PresentationFormat>
  <Paragraphs>196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Algerian</vt:lpstr>
      <vt:lpstr>Arial</vt:lpstr>
      <vt:lpstr>Arial Black</vt:lpstr>
      <vt:lpstr>Calibri</vt:lpstr>
      <vt:lpstr>Times New Roman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170</cp:revision>
  <dcterms:created xsi:type="dcterms:W3CDTF">2021-08-26T12:03:19Z</dcterms:created>
  <dcterms:modified xsi:type="dcterms:W3CDTF">2021-10-26T03:26:24Z</dcterms:modified>
</cp:coreProperties>
</file>