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6"/>
  </p:notesMasterIdLst>
  <p:sldIdLst>
    <p:sldId id="261" r:id="rId2"/>
    <p:sldId id="301" r:id="rId3"/>
    <p:sldId id="262" r:id="rId4"/>
    <p:sldId id="290" r:id="rId5"/>
    <p:sldId id="299" r:id="rId6"/>
    <p:sldId id="276" r:id="rId7"/>
    <p:sldId id="292" r:id="rId8"/>
    <p:sldId id="293" r:id="rId9"/>
    <p:sldId id="294" r:id="rId10"/>
    <p:sldId id="300" r:id="rId11"/>
    <p:sldId id="295" r:id="rId12"/>
    <p:sldId id="296" r:id="rId13"/>
    <p:sldId id="29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654" autoAdjust="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299AA-983B-4545-A633-B4A84006C2B7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EC7C2-753D-4EDB-AB9E-4BB9ACAA4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EC7C2-753D-4EDB-AB9E-4BB9ACAA4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 alt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56A838-94F7-4E09-B323-3777CA7DE53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51C7-FA21-43D3-8CC5-E8D2F20960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8C29-32B6-49AB-9ABC-E36D018AC2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4917" cy="585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69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291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6917" cy="457200"/>
          </a:xfrm>
        </p:spPr>
        <p:txBody>
          <a:bodyPr/>
          <a:lstStyle>
            <a:lvl1pPr>
              <a:defRPr/>
            </a:lvl1pPr>
          </a:lstStyle>
          <a:p>
            <a:fld id="{224D147F-811B-4AA4-80D6-0468A90D2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5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B8B7-00C9-4D88-9AA6-D9A9D4DD50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1882-98A7-49E2-9C19-788798A488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697D-DA3F-4182-A2B2-5A34FFA2BE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3854-797F-4DED-9824-E0867A59E9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1804-7685-4BF3-ADEF-494F14F928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DDC7-60CE-4171-92F5-15ABC2E03A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0D3-AD6F-453A-9CAB-F69FB6D16E5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712F-705A-460C-9FBC-97925280DB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1538A2-1569-4032-B97F-1E52B21F55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2832" y="2220687"/>
            <a:ext cx="6437920" cy="463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6" y="0"/>
            <a:ext cx="3737055" cy="2799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1614" y="422304"/>
            <a:ext cx="72501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ফুলেল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শুভেচ্ছা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8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860" y="2781823"/>
            <a:ext cx="106657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বিশেষ বাক্যাংশ ব্যাখ্যা করব।যেমনঃথাকি সেথা সবে মিলে-সেখানে সবাই মিলে থাকি।নাহি কেহ পর-কেউ দূরের  মানুষ নয়,পাঠশালে যাই- বিদ্যালয়ে যাই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-1" y="3295290"/>
            <a:ext cx="681487" cy="517585"/>
          </a:xfrm>
          <a:prstGeom prst="quadArrow">
            <a:avLst>
              <a:gd name="adj1" fmla="val 22500"/>
              <a:gd name="adj2" fmla="val 3250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699" y="481476"/>
            <a:ext cx="10598861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কবিতার যে শব্দ বুঝতে পারছে না তা খুঁজে বের করতে বলব এবং অর্থ বলে দিব।যেমনঃসেথা-সেখানে,গায়ে-গ্রামে,পর-আরেকজন,পাঠশালা-বিদ্যালয়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-25912" y="481476"/>
            <a:ext cx="681487" cy="517585"/>
          </a:xfrm>
          <a:prstGeom prst="quadArrow">
            <a:avLst>
              <a:gd name="adj1" fmla="val 22500"/>
              <a:gd name="adj2" fmla="val 3250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12937" y="528986"/>
            <a:ext cx="603790" cy="418318"/>
          </a:xfrm>
          <a:prstGeom prst="quadArrow">
            <a:avLst>
              <a:gd name="adj1" fmla="val 45000"/>
              <a:gd name="adj2" fmla="val 5000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5920" y="1349986"/>
            <a:ext cx="7539093" cy="229293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</a:rPr>
              <a:t>একজন উৎসাহি </a:t>
            </a:r>
            <a:r>
              <a:rPr lang="bn-IN" sz="3200" b="1" dirty="0" smtClean="0">
                <a:solidFill>
                  <a:srgbClr val="002060"/>
                </a:solidFill>
              </a:rPr>
              <a:t>শিক্ষা</a:t>
            </a:r>
            <a:r>
              <a:rPr lang="en-US" sz="3200" b="1" dirty="0" err="1" smtClean="0">
                <a:solidFill>
                  <a:srgbClr val="002060"/>
                </a:solidFill>
              </a:rPr>
              <a:t>্র্থী</a:t>
            </a:r>
            <a:r>
              <a:rPr lang="bn-IN" sz="3200" b="1" dirty="0" smtClean="0">
                <a:solidFill>
                  <a:srgbClr val="002060"/>
                </a:solidFill>
              </a:rPr>
              <a:t> </a:t>
            </a:r>
            <a:r>
              <a:rPr lang="bn-IN" sz="3200" b="1" dirty="0">
                <a:solidFill>
                  <a:srgbClr val="002060"/>
                </a:solidFill>
              </a:rPr>
              <a:t>ডেকে  অন্য </a:t>
            </a:r>
            <a:r>
              <a:rPr lang="bn-IN" sz="3200" b="1" dirty="0" smtClean="0">
                <a:solidFill>
                  <a:srgbClr val="002060"/>
                </a:solidFill>
              </a:rPr>
              <a:t>শিক্ষা</a:t>
            </a:r>
            <a:r>
              <a:rPr lang="en-US" sz="3200" b="1" dirty="0" err="1" smtClean="0">
                <a:solidFill>
                  <a:srgbClr val="002060"/>
                </a:solidFill>
              </a:rPr>
              <a:t>র্থীদের</a:t>
            </a:r>
            <a:r>
              <a:rPr lang="bn-IN" sz="3200" b="1" dirty="0" smtClean="0">
                <a:solidFill>
                  <a:srgbClr val="002060"/>
                </a:solidFill>
              </a:rPr>
              <a:t> </a:t>
            </a:r>
            <a:r>
              <a:rPr lang="bn-IN" sz="3200" b="1" dirty="0">
                <a:solidFill>
                  <a:srgbClr val="002060"/>
                </a:solidFill>
              </a:rPr>
              <a:t>বার বার আনুশিলন করাব।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bn-IN" sz="3200" b="1" dirty="0">
                <a:solidFill>
                  <a:srgbClr val="002060"/>
                </a:solidFill>
              </a:rPr>
              <a:t>শিশুরা সরবে পড়বে।</a:t>
            </a:r>
          </a:p>
          <a:p>
            <a:endParaRPr lang="bn-IN" sz="1500" dirty="0"/>
          </a:p>
        </p:txBody>
      </p:sp>
      <p:sp>
        <p:nvSpPr>
          <p:cNvPr id="20" name="Explosion 1 19"/>
          <p:cNvSpPr/>
          <p:nvPr/>
        </p:nvSpPr>
        <p:spPr>
          <a:xfrm>
            <a:off x="2034595" y="7510919"/>
            <a:ext cx="34289" cy="3428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Explosion 1 27"/>
          <p:cNvSpPr/>
          <p:nvPr/>
        </p:nvSpPr>
        <p:spPr>
          <a:xfrm>
            <a:off x="2059489" y="8139398"/>
            <a:ext cx="81261" cy="3308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964920" y="206398"/>
            <a:ext cx="6629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কাজ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0865" y="3868747"/>
            <a:ext cx="7414206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</a:rPr>
              <a:t>৫ জন করে দলে বসতে দিয়ে পড়তে বল্ব।প্র</a:t>
            </a:r>
            <a:r>
              <a:rPr lang="en-US" sz="3200" b="1" dirty="0" err="1">
                <a:solidFill>
                  <a:srgbClr val="002060"/>
                </a:solidFill>
              </a:rPr>
              <a:t>ত্যেকে</a:t>
            </a:r>
            <a:r>
              <a:rPr lang="en-US" sz="3200" b="1" dirty="0">
                <a:solidFill>
                  <a:srgbClr val="002060"/>
                </a:solidFill>
              </a:rPr>
              <a:t> ২ </a:t>
            </a:r>
            <a:r>
              <a:rPr lang="en-US" sz="3200" b="1" dirty="0" err="1">
                <a:solidFill>
                  <a:srgbClr val="002060"/>
                </a:solidFill>
              </a:rPr>
              <a:t>লাইন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পড়বে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অন্যরা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শুনবে</a:t>
            </a:r>
            <a:r>
              <a:rPr lang="en-US" sz="3200" b="1" dirty="0">
                <a:solidFill>
                  <a:srgbClr val="002060"/>
                </a:solidFill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</a:rPr>
              <a:t>আংগুল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মেলাবে।ভুল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হলে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ঠিক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দেব</a:t>
            </a:r>
            <a:r>
              <a:rPr lang="en-US" sz="3200" b="1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4" name="Smiley Face 3"/>
          <p:cNvSpPr/>
          <p:nvPr/>
        </p:nvSpPr>
        <p:spPr>
          <a:xfrm>
            <a:off x="1490249" y="1812949"/>
            <a:ext cx="152400" cy="152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1520685" y="2705108"/>
            <a:ext cx="152400" cy="1550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1664262" y="3792547"/>
            <a:ext cx="175259" cy="152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4860" y="5874098"/>
            <a:ext cx="709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</a:rPr>
              <a:t>বিশেষ বিশেষ বাক্যাংশ,শব্দ খাতায় লিখবে।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1924860" y="6311252"/>
            <a:ext cx="175259" cy="152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839521" y="5209036"/>
            <a:ext cx="125399" cy="1746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7351" y="5296339"/>
            <a:ext cx="676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প্রমিত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উচ্চারনে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কবিতাংশ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আ</a:t>
            </a:r>
            <a:r>
              <a:rPr lang="bn-IN" sz="4000" dirty="0">
                <a:solidFill>
                  <a:srgbClr val="FF0000"/>
                </a:solidFill>
              </a:rPr>
              <a:t>বৃতি করবে।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4" grpId="0" animBg="1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41683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200401"/>
            <a:ext cx="150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200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কিরণে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182" y="3200401"/>
            <a:ext cx="135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সেথা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152175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.সেকালে শিশুদের পড়ার___________ছিল।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খ.থাকি __________সবে মিলে নাহি কেহ পর।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81000"/>
            <a:ext cx="29718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850" y="5657947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</a:rPr>
              <a:t>কবিতা অংশটুকু খাতায় লিখতে বলব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04180" y="5814203"/>
            <a:ext cx="743669" cy="2640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9896 0.1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8203 0.25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4" grpId="0"/>
      <p:bldP spid="4" grpId="1"/>
      <p:bldP spid="9" grpId="0"/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65413"/>
            <a:ext cx="5486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প্রশ্নগুলোর উত্তর লিখি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2895600"/>
            <a:ext cx="7467600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য়ের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ঘরগুলো দেখতে কেমন?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সেখানে লোকজন কীভাবে থাকে?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ছেলেমেয়েরা একসাথে কোথায় যায়?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62100" y="-58737"/>
            <a:ext cx="9144000" cy="6858000"/>
          </a:xfrm>
          <a:prstGeom prst="rect">
            <a:avLst/>
          </a:prstGeom>
          <a:solidFill>
            <a:srgbClr val="000000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5603" name="Picture 4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810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0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8890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523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904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031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412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1666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3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5" y="1793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4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93725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97535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6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98805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7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602615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8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59896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9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60277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0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0404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1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0785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2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1039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3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61166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4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178425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5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4441825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26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68300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27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352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28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176463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29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439863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30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8103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31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3" y="5705475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32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494665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33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21005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34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3" y="3451225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35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3" y="2703513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36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19446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37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208088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38" descr="flower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74663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9" name="Rectangle 41"/>
          <p:cNvSpPr>
            <a:spLocks noChangeArrowheads="1"/>
          </p:cNvSpPr>
          <p:nvPr/>
        </p:nvSpPr>
        <p:spPr bwMode="auto">
          <a:xfrm>
            <a:off x="3733800" y="1381125"/>
            <a:ext cx="5105400" cy="3790950"/>
          </a:xfrm>
          <a:prstGeom prst="rect">
            <a:avLst/>
          </a:prstGeom>
          <a:noFill/>
          <a:ln w="190500">
            <a:pattFill prst="dkHorz">
              <a:fgClr>
                <a:srgbClr val="000000"/>
              </a:fgClr>
              <a:bgClr>
                <a:srgbClr val="00FF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4450080" y="2209800"/>
            <a:ext cx="3657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29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t="9469" r="4977" b="-20901"/>
          <a:stretch/>
        </p:blipFill>
        <p:spPr>
          <a:xfrm>
            <a:off x="540912" y="283335"/>
            <a:ext cx="5847008" cy="7868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3962" y="126098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নাসরিন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জাহান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5332" y="1986031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solidFill>
                  <a:srgbClr val="FFC000"/>
                </a:solidFill>
              </a:rPr>
              <a:t>সহকারী</a:t>
            </a:r>
            <a:r>
              <a:rPr lang="en-GB" sz="3200" dirty="0">
                <a:solidFill>
                  <a:srgbClr val="FFC000"/>
                </a:solidFill>
              </a:rPr>
              <a:t> </a:t>
            </a:r>
            <a:r>
              <a:rPr lang="en-GB" sz="3200" dirty="0" err="1">
                <a:solidFill>
                  <a:srgbClr val="FFC000"/>
                </a:solidFill>
              </a:rPr>
              <a:t>শিক্ষক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4142" y="2908341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৫৩নং </a:t>
            </a:r>
            <a:r>
              <a:rPr lang="en-GB" sz="3600" dirty="0" err="1">
                <a:solidFill>
                  <a:srgbClr val="002060"/>
                </a:solidFill>
              </a:rPr>
              <a:t>বাটিকামারী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সঃ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প্রাঃ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বিঃ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5966" y="3848498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solidFill>
                  <a:srgbClr val="7030A0"/>
                </a:solidFill>
              </a:rPr>
              <a:t>মুকসুদপুর</a:t>
            </a:r>
            <a:r>
              <a:rPr lang="en-GB" sz="3200" dirty="0">
                <a:solidFill>
                  <a:srgbClr val="7030A0"/>
                </a:solidFill>
              </a:rPr>
              <a:t>, </a:t>
            </a:r>
            <a:r>
              <a:rPr lang="en-GB" sz="3200" dirty="0" err="1">
                <a:solidFill>
                  <a:srgbClr val="7030A0"/>
                </a:solidFill>
              </a:rPr>
              <a:t>গোপালগঞ্জ</a:t>
            </a:r>
            <a:r>
              <a:rPr lang="en-GB" sz="3200" dirty="0">
                <a:solidFill>
                  <a:srgbClr val="7030A0"/>
                </a:solidFill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3312" y="1956915"/>
            <a:ext cx="986544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/>
              <a:t>শ্রেনিঃতৃতীয়</a:t>
            </a:r>
          </a:p>
          <a:p>
            <a:r>
              <a:rPr lang="bn-IN" sz="4800" dirty="0"/>
              <a:t>বিষয়ঃ বাংলা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320" y="4753842"/>
            <a:ext cx="93512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/>
              <a:t>পাঠ্যাংশঃ</a:t>
            </a:r>
            <a:r>
              <a:rPr lang="en-US" sz="4800" dirty="0" err="1"/>
              <a:t>প্রথম</a:t>
            </a:r>
            <a:r>
              <a:rPr lang="en-US" sz="4800" dirty="0"/>
              <a:t> </a:t>
            </a:r>
            <a:r>
              <a:rPr lang="en-US" sz="4800" dirty="0" err="1"/>
              <a:t>চার</a:t>
            </a:r>
            <a:r>
              <a:rPr lang="en-US" sz="4800" dirty="0"/>
              <a:t> </a:t>
            </a:r>
            <a:r>
              <a:rPr lang="en-US" sz="4800" dirty="0" err="1"/>
              <a:t>চরনঃআমাদের</a:t>
            </a:r>
            <a:r>
              <a:rPr lang="en-US" sz="4800" dirty="0"/>
              <a:t>……</a:t>
            </a:r>
            <a:r>
              <a:rPr lang="bn-IN" sz="4800" dirty="0"/>
              <a:t>পাঠ শালে যাই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8187938" y="3521504"/>
            <a:ext cx="303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</p:txBody>
      </p:sp>
      <p:sp>
        <p:nvSpPr>
          <p:cNvPr id="10" name="Rectangle 9"/>
          <p:cNvSpPr/>
          <p:nvPr/>
        </p:nvSpPr>
        <p:spPr>
          <a:xfrm>
            <a:off x="1179021" y="3624683"/>
            <a:ext cx="6975344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</a:rPr>
              <a:t>পাঠের শিরোনামঃআমাদের গ্রাম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6493" y="1942608"/>
            <a:ext cx="416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সময়ঃ৪০ মিনিট</a:t>
            </a:r>
          </a:p>
          <a:p>
            <a:r>
              <a:rPr lang="bn-IN" sz="2400" dirty="0"/>
              <a:t>তারিখঃ২২/০২/১৮ইং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657600" y="423103"/>
            <a:ext cx="5242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 পরিচয়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9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835" y="2057400"/>
            <a:ext cx="7924800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2.1.2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কবিতাটি শুনে বুঝতে পারবে।</a:t>
            </a:r>
          </a:p>
          <a:p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বলাঃ২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.2.2.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কবিতার মূল বিষয় নিজের ভাষায় 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		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2.2.2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আবৃতি করতে 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2.3.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 সংশ্লিষ্ট  প্রশ্নের উত্তর লিখতে 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06241" y="82296"/>
            <a:ext cx="3203626" cy="1743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642653"/>
            <a:ext cx="7559039" cy="4960619"/>
          </a:xfrm>
        </p:spPr>
      </p:pic>
      <p:sp>
        <p:nvSpPr>
          <p:cNvPr id="4" name="TextBox 3"/>
          <p:cNvSpPr txBox="1"/>
          <p:nvPr/>
        </p:nvSpPr>
        <p:spPr>
          <a:xfrm>
            <a:off x="3806269" y="271761"/>
            <a:ext cx="3874691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70" name="AutoShape 2" descr="Brown marble"/>
          <p:cNvSpPr>
            <a:spLocks noChangeArrowheads="1"/>
          </p:cNvSpPr>
          <p:nvPr/>
        </p:nvSpPr>
        <p:spPr bwMode="auto">
          <a:xfrm>
            <a:off x="2362200" y="457200"/>
            <a:ext cx="7543800" cy="5945188"/>
          </a:xfrm>
          <a:prstGeom prst="star16">
            <a:avLst>
              <a:gd name="adj" fmla="val 37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14371" name="AutoShape 3" descr="Green marble"/>
          <p:cNvSpPr>
            <a:spLocks noChangeArrowheads="1"/>
          </p:cNvSpPr>
          <p:nvPr/>
        </p:nvSpPr>
        <p:spPr bwMode="auto">
          <a:xfrm>
            <a:off x="3670836" y="1443176"/>
            <a:ext cx="5410200" cy="4191000"/>
          </a:xfrm>
          <a:prstGeom prst="star24">
            <a:avLst>
              <a:gd name="adj" fmla="val 37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14372" name="AutoShape 4" descr="Paper bag"/>
          <p:cNvSpPr>
            <a:spLocks noChangeArrowheads="1"/>
          </p:cNvSpPr>
          <p:nvPr/>
        </p:nvSpPr>
        <p:spPr bwMode="auto">
          <a:xfrm>
            <a:off x="4309269" y="1943100"/>
            <a:ext cx="3886200" cy="3048000"/>
          </a:xfrm>
          <a:prstGeom prst="star32">
            <a:avLst>
              <a:gd name="adj" fmla="val 37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03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bn-IN" altLang="en-US" sz="4800" b="1" kern="0" dirty="0">
              <a:solidFill>
                <a:srgbClr val="FF0000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  <a:p>
            <a:pPr algn="just"/>
            <a:r>
              <a:rPr lang="bn-IN" altLang="en-US" sz="4800" b="1" kern="0" dirty="0">
                <a:solidFill>
                  <a:srgbClr val="FF000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   </a:t>
            </a:r>
            <a:endParaRPr lang="en-US" altLang="en-US" sz="4800" b="1" kern="0" dirty="0">
              <a:solidFill>
                <a:srgbClr val="FF0000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pic>
        <p:nvPicPr>
          <p:cNvPr id="3514373" name="Picture 5" descr="xlights1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4374" name="Picture 6" descr="xlights1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55775" y="3279775"/>
            <a:ext cx="68580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4375" name="Picture 7" descr="xlights1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0569" y="3280569"/>
            <a:ext cx="6858000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4376" name="Picture 8" descr="xlights1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561138"/>
            <a:ext cx="9144000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55328" y="2799475"/>
            <a:ext cx="1794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altLang="en-US" sz="5400" b="1" kern="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cript MT Bold" panose="03040602040607080904" pitchFamily="66" charset="0"/>
                <a:cs typeface="Arial" panose="020B0604020202020204" pitchFamily="34" charset="0"/>
              </a:rPr>
              <a:t>আমাদের</a:t>
            </a:r>
          </a:p>
          <a:p>
            <a:pPr algn="ctr"/>
            <a:r>
              <a:rPr lang="bn-IN" altLang="en-US" sz="5400" b="1" kern="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cript MT Bold" panose="03040602040607080904" pitchFamily="66" charset="0"/>
                <a:cs typeface="Arial" panose="020B0604020202020204" pitchFamily="34" charset="0"/>
              </a:rPr>
              <a:t>    গ্রাম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133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143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14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514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51437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514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5143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514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1437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514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500"/>
                            </p:stCondLst>
                            <p:childTnLst>
                              <p:par>
                                <p:cTn id="63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69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5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4372" grpId="0" build="allAtOnce" animBg="1"/>
      <p:bldP spid="3514372" grpId="1" build="allAtOnce" animBg="1"/>
      <p:bldP spid="3514372" grpId="2" build="allAtOnce" animBg="1"/>
      <p:bldP spid="3514372" grpId="3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971872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আমাদের ছোটো গায়েঁ ছোটো ছোটো ঘর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থাকি সেথা সবে মিলে নাহি কেহ পর।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20" y="1219827"/>
            <a:ext cx="6781800" cy="375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152401"/>
            <a:ext cx="3505200" cy="830997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 সাথে খেলি আর পাঠশালে যাই।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75" y="838201"/>
            <a:ext cx="4287254" cy="271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22512"/>
            <a:ext cx="40045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4619" y="56147"/>
            <a:ext cx="5992015" cy="255454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IN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IN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2642" y="3846236"/>
            <a:ext cx="69450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</a:rPr>
              <a:t>যতি চিহ্ন ও ছন্দ বজায় রেখে শুদ্ধ উচ্চারনে কবিতাংশটুকু আবৃতি করব।এ সময় সকল শিশুরা যেন প্রতিটি শব্দেরও লাইনের নিচে আংগুল রেখে মেলাতে পারছে কি না তা পযবেক্ষন করব</a:t>
            </a:r>
            <a:r>
              <a:rPr lang="bn-IN" sz="3600" b="1" dirty="0">
                <a:solidFill>
                  <a:srgbClr val="0070C0"/>
                </a:solidFill>
              </a:rPr>
              <a:t>।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620" y="2610350"/>
            <a:ext cx="705353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পাঠ্য</a:t>
            </a:r>
            <a:r>
              <a:rPr lang="en-US" sz="3200" dirty="0"/>
              <a:t> </a:t>
            </a:r>
            <a:r>
              <a:rPr lang="en-US" sz="3200" dirty="0" err="1"/>
              <a:t>বইয়ের</a:t>
            </a:r>
            <a:r>
              <a:rPr lang="en-US" sz="3200" dirty="0"/>
              <a:t> ৫৯ page </a:t>
            </a:r>
            <a:r>
              <a:rPr lang="en-US" sz="3200" dirty="0" err="1"/>
              <a:t>বের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bn-IN" sz="3200" dirty="0"/>
              <a:t>তে বলব।</a:t>
            </a:r>
            <a:endParaRPr lang="en-US" sz="3200" dirty="0"/>
          </a:p>
        </p:txBody>
      </p:sp>
      <p:sp>
        <p:nvSpPr>
          <p:cNvPr id="3" name="Quad Arrow 2"/>
          <p:cNvSpPr/>
          <p:nvPr/>
        </p:nvSpPr>
        <p:spPr>
          <a:xfrm>
            <a:off x="1306286" y="2468083"/>
            <a:ext cx="1006356" cy="65386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1306286" y="3641399"/>
            <a:ext cx="1006356" cy="64633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907</TotalTime>
  <Words>294</Words>
  <Application>Microsoft Office PowerPoint</Application>
  <PresentationFormat>Custom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173</cp:revision>
  <dcterms:created xsi:type="dcterms:W3CDTF">2018-02-19T15:13:52Z</dcterms:created>
  <dcterms:modified xsi:type="dcterms:W3CDTF">2021-10-26T16:05:32Z</dcterms:modified>
</cp:coreProperties>
</file>