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71" r:id="rId2"/>
    <p:sldId id="257" r:id="rId3"/>
    <p:sldId id="258" r:id="rId4"/>
    <p:sldId id="276" r:id="rId5"/>
    <p:sldId id="272" r:id="rId6"/>
    <p:sldId id="263" r:id="rId7"/>
    <p:sldId id="273" r:id="rId8"/>
    <p:sldId id="275"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3300"/>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884" autoAdjust="0"/>
  </p:normalViewPr>
  <p:slideViewPr>
    <p:cSldViewPr>
      <p:cViewPr>
        <p:scale>
          <a:sx n="50" d="100"/>
          <a:sy n="50" d="100"/>
        </p:scale>
        <p:origin x="-882"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65D6-604C-4DE2-AEDE-C933F1A7E0DA}" type="datetimeFigureOut">
              <a:rPr lang="en-US" smtClean="0"/>
              <a:pPr/>
              <a:t>26-Oct-21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249AA-10C0-4761-999D-045FD09D86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4249AA-10C0-4761-999D-045FD09D86F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D5724A-7F90-4A5E-952F-D75819CA3ED6}" type="datetimeFigureOut">
              <a:rPr lang="en-US" smtClean="0"/>
              <a:pPr/>
              <a:t>26-Oct-21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5724A-7F90-4A5E-952F-D75819CA3ED6}" type="datetimeFigureOut">
              <a:rPr lang="en-US" smtClean="0"/>
              <a:pPr/>
              <a:t>26-Oct-21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5724A-7F90-4A5E-952F-D75819CA3ED6}" type="datetimeFigureOut">
              <a:rPr lang="en-US" smtClean="0"/>
              <a:pPr/>
              <a:t>26-Oct-21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5724A-7F90-4A5E-952F-D75819CA3ED6}" type="datetimeFigureOut">
              <a:rPr lang="en-US" smtClean="0"/>
              <a:pPr/>
              <a:t>26-Oct-21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D5724A-7F90-4A5E-952F-D75819CA3ED6}" type="datetimeFigureOut">
              <a:rPr lang="en-US" smtClean="0"/>
              <a:pPr/>
              <a:t>26-Oct-21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D5724A-7F90-4A5E-952F-D75819CA3ED6}" type="datetimeFigureOut">
              <a:rPr lang="en-US" smtClean="0"/>
              <a:pPr/>
              <a:t>26-Oct-21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D5724A-7F90-4A5E-952F-D75819CA3ED6}" type="datetimeFigureOut">
              <a:rPr lang="en-US" smtClean="0"/>
              <a:pPr/>
              <a:t>26-Oct-21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D5724A-7F90-4A5E-952F-D75819CA3ED6}" type="datetimeFigureOut">
              <a:rPr lang="en-US" smtClean="0"/>
              <a:pPr/>
              <a:t>26-Oct-21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5724A-7F90-4A5E-952F-D75819CA3ED6}" type="datetimeFigureOut">
              <a:rPr lang="en-US" smtClean="0"/>
              <a:pPr/>
              <a:t>26-Oct-21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5724A-7F90-4A5E-952F-D75819CA3ED6}" type="datetimeFigureOut">
              <a:rPr lang="en-US" smtClean="0"/>
              <a:pPr/>
              <a:t>26-Oct-21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5724A-7F90-4A5E-952F-D75819CA3ED6}" type="datetimeFigureOut">
              <a:rPr lang="en-US" smtClean="0"/>
              <a:pPr/>
              <a:t>26-Oct-21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AFA21-E791-450C-900C-5AEBB9D21D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5724A-7F90-4A5E-952F-D75819CA3ED6}" type="datetimeFigureOut">
              <a:rPr lang="en-US" smtClean="0"/>
              <a:pPr/>
              <a:t>26-Oct-21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AFA21-E791-450C-900C-5AEBB9D21D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lcome_PNG103.png"/>
          <p:cNvPicPr>
            <a:picLocks noChangeAspect="1"/>
          </p:cNvPicPr>
          <p:nvPr/>
        </p:nvPicPr>
        <p:blipFill>
          <a:blip r:embed="rId2"/>
          <a:stretch>
            <a:fillRect/>
          </a:stretch>
        </p:blipFill>
        <p:spPr>
          <a:xfrm>
            <a:off x="0" y="2209800"/>
            <a:ext cx="89154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71800" y="304800"/>
            <a:ext cx="3429000" cy="793750"/>
          </a:xfrm>
        </p:spPr>
        <p:txBody>
          <a:bodyPr>
            <a:normAutofit/>
          </a:bodyPr>
          <a:lstStyle/>
          <a:p>
            <a:pPr>
              <a:buNone/>
            </a:pPr>
            <a:r>
              <a:rPr lang="en-US" dirty="0" smtClean="0">
                <a:latin typeface="Calisto MT" pitchFamily="18" charset="0"/>
                <a:cs typeface="TeeshtaMJ" pitchFamily="2" charset="0"/>
              </a:rPr>
              <a:t>About Teacher</a:t>
            </a:r>
            <a:endParaRPr lang="en-US" dirty="0">
              <a:latin typeface="Calisto MT" pitchFamily="18" charset="0"/>
              <a:cs typeface="TeeshtaMJ" pitchFamily="2" charset="0"/>
            </a:endParaRPr>
          </a:p>
        </p:txBody>
      </p:sp>
      <p:sp>
        <p:nvSpPr>
          <p:cNvPr id="6" name="Text Placeholder 5"/>
          <p:cNvSpPr>
            <a:spLocks noGrp="1"/>
          </p:cNvSpPr>
          <p:nvPr>
            <p:ph type="body" sz="half" idx="2"/>
          </p:nvPr>
        </p:nvSpPr>
        <p:spPr>
          <a:xfrm>
            <a:off x="228600" y="1066800"/>
            <a:ext cx="8305800" cy="4691063"/>
          </a:xfrm>
        </p:spPr>
        <p:txBody>
          <a:bodyPr>
            <a:normAutofit/>
          </a:bodyPr>
          <a:lstStyle/>
          <a:p>
            <a:pPr>
              <a:spcBef>
                <a:spcPts val="0"/>
              </a:spcBef>
            </a:pPr>
            <a:r>
              <a:rPr lang="en-US" sz="4000" b="1" dirty="0" smtClean="0">
                <a:latin typeface="Times New Roman" pitchFamily="18" charset="0"/>
                <a:cs typeface="Times New Roman" pitchFamily="18" charset="0"/>
              </a:rPr>
              <a:t>MD. </a:t>
            </a:r>
            <a:r>
              <a:rPr lang="en-US" sz="4000" b="1" dirty="0" err="1" smtClean="0">
                <a:latin typeface="Times New Roman" pitchFamily="18" charset="0"/>
                <a:cs typeface="Times New Roman" pitchFamily="18" charset="0"/>
              </a:rPr>
              <a:t>Shaifur</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Rahman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Chowdhury</a:t>
            </a:r>
            <a:endParaRPr lang="en-US" sz="4000" b="1" dirty="0" smtClean="0">
              <a:latin typeface="Times New Roman" pitchFamily="18" charset="0"/>
              <a:cs typeface="Times New Roman" pitchFamily="18" charset="0"/>
            </a:endParaRPr>
          </a:p>
          <a:p>
            <a:pPr>
              <a:spcBef>
                <a:spcPts val="0"/>
              </a:spcBef>
            </a:pPr>
            <a:endParaRPr lang="en-US" sz="3600" dirty="0" smtClean="0">
              <a:latin typeface="Times New Roman" pitchFamily="18" charset="0"/>
              <a:cs typeface="Times New Roman" pitchFamily="18" charset="0"/>
            </a:endParaRPr>
          </a:p>
          <a:p>
            <a:pPr>
              <a:spcBef>
                <a:spcPts val="0"/>
              </a:spcBef>
            </a:pPr>
            <a:r>
              <a:rPr lang="en-US" sz="3600" dirty="0" smtClean="0">
                <a:latin typeface="Times New Roman" pitchFamily="18" charset="0"/>
                <a:cs typeface="Times New Roman" pitchFamily="18" charset="0"/>
              </a:rPr>
              <a:t>Assistant teacher</a:t>
            </a:r>
          </a:p>
          <a:p>
            <a:pPr>
              <a:spcBef>
                <a:spcPts val="0"/>
              </a:spcBef>
            </a:pPr>
            <a:r>
              <a:rPr lang="en-US" sz="3600" dirty="0" err="1" smtClean="0">
                <a:latin typeface="Times New Roman" pitchFamily="18" charset="0"/>
                <a:cs typeface="Times New Roman" pitchFamily="18" charset="0"/>
              </a:rPr>
              <a:t>Debiganj</a:t>
            </a:r>
            <a:r>
              <a:rPr lang="en-US" sz="3600" dirty="0" smtClean="0">
                <a:latin typeface="Times New Roman" pitchFamily="18" charset="0"/>
                <a:cs typeface="Times New Roman" pitchFamily="18" charset="0"/>
              </a:rPr>
              <a:t> Model G.P.S</a:t>
            </a:r>
          </a:p>
          <a:p>
            <a:pPr>
              <a:spcBef>
                <a:spcPts val="0"/>
              </a:spcBef>
            </a:pPr>
            <a:r>
              <a:rPr lang="en-US" sz="3600" dirty="0" smtClean="0">
                <a:latin typeface="Times New Roman" pitchFamily="18" charset="0"/>
                <a:cs typeface="Times New Roman" pitchFamily="18" charset="0"/>
              </a:rPr>
              <a:t>Mobile: 01757983700</a:t>
            </a:r>
          </a:p>
          <a:p>
            <a:pPr>
              <a:spcBef>
                <a:spcPts val="0"/>
              </a:spcBef>
            </a:pPr>
            <a:r>
              <a:rPr lang="en-US" sz="3600" dirty="0" smtClean="0">
                <a:latin typeface="Times New Roman" pitchFamily="18" charset="0"/>
                <a:cs typeface="Times New Roman" pitchFamily="18" charset="0"/>
              </a:rPr>
              <a:t>E-mail:</a:t>
            </a:r>
          </a:p>
          <a:p>
            <a:pPr>
              <a:spcBef>
                <a:spcPts val="0"/>
              </a:spcBef>
            </a:pPr>
            <a:r>
              <a:rPr lang="en-US" sz="3600" dirty="0" smtClean="0">
                <a:latin typeface="Times New Roman" pitchFamily="18" charset="0"/>
                <a:cs typeface="Times New Roman" pitchFamily="18" charset="0"/>
              </a:rPr>
              <a:t>saifur1980ict@gmail.com</a:t>
            </a:r>
            <a:endParaRPr lang="en-US" sz="3600" dirty="0">
              <a:latin typeface="SutonnyMJ" pitchFamily="2" charset="0"/>
            </a:endParaRPr>
          </a:p>
        </p:txBody>
      </p:sp>
      <p:pic>
        <p:nvPicPr>
          <p:cNvPr id="7" name="Picture 6" descr="01757983700.JPG"/>
          <p:cNvPicPr>
            <a:picLocks noChangeAspect="1"/>
          </p:cNvPicPr>
          <p:nvPr/>
        </p:nvPicPr>
        <p:blipFill>
          <a:blip r:embed="rId2"/>
          <a:stretch>
            <a:fillRect/>
          </a:stretch>
        </p:blipFill>
        <p:spPr>
          <a:xfrm>
            <a:off x="6096000" y="1981200"/>
            <a:ext cx="2590800" cy="3255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0" y="2438400"/>
            <a:ext cx="2895600" cy="1066800"/>
          </a:xfrm>
        </p:spPr>
        <p:txBody>
          <a:bodyPr>
            <a:normAutofit/>
          </a:bodyPr>
          <a:lstStyle/>
          <a:p>
            <a:r>
              <a:rPr lang="en-US" sz="3600" b="1" i="1" dirty="0" smtClean="0">
                <a:solidFill>
                  <a:srgbClr val="00B050"/>
                </a:solidFill>
                <a:latin typeface="Sitka Small" pitchFamily="2" charset="0"/>
              </a:rPr>
              <a:t>Class: 3</a:t>
            </a:r>
            <a:endParaRPr lang="en-US" sz="3600" b="1" i="1" dirty="0">
              <a:solidFill>
                <a:srgbClr val="00B050"/>
              </a:solidFill>
              <a:latin typeface="Sitka Small" pitchFamily="2" charset="0"/>
            </a:endParaRPr>
          </a:p>
        </p:txBody>
      </p:sp>
      <p:sp>
        <p:nvSpPr>
          <p:cNvPr id="8" name="Title 4"/>
          <p:cNvSpPr txBox="1">
            <a:spLocks/>
          </p:cNvSpPr>
          <p:nvPr/>
        </p:nvSpPr>
        <p:spPr>
          <a:xfrm>
            <a:off x="6096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i="0" u="none" strike="noStrike" kern="1200" cap="none" spc="0" normalizeH="0" baseline="0" noProof="0" dirty="0" smtClean="0">
                <a:ln>
                  <a:noFill/>
                </a:ln>
                <a:effectLst/>
                <a:uLnTx/>
                <a:uFillTx/>
                <a:latin typeface="Times New Roman" pitchFamily="18" charset="0"/>
                <a:ea typeface="Yu Gothic UI Semibold" pitchFamily="34" charset="-128"/>
                <a:cs typeface="Times New Roman" pitchFamily="18" charset="0"/>
              </a:rPr>
              <a:t>Today’s lesson</a:t>
            </a:r>
          </a:p>
        </p:txBody>
      </p:sp>
      <p:pic>
        <p:nvPicPr>
          <p:cNvPr id="6" name="Picture 5" descr="cover.jpg"/>
          <p:cNvPicPr>
            <a:picLocks noChangeAspect="1"/>
          </p:cNvPicPr>
          <p:nvPr/>
        </p:nvPicPr>
        <p:blipFill>
          <a:blip r:embed="rId2" cstate="print"/>
          <a:stretch>
            <a:fillRect/>
          </a:stretch>
        </p:blipFill>
        <p:spPr>
          <a:xfrm>
            <a:off x="381000" y="1371600"/>
            <a:ext cx="3505200" cy="4958163"/>
          </a:xfrm>
          <a:prstGeom prst="rect">
            <a:avLst/>
          </a:prstGeom>
        </p:spPr>
      </p:pic>
      <p:sp>
        <p:nvSpPr>
          <p:cNvPr id="9" name="Title 4"/>
          <p:cNvSpPr txBox="1">
            <a:spLocks/>
          </p:cNvSpPr>
          <p:nvPr/>
        </p:nvSpPr>
        <p:spPr>
          <a:xfrm>
            <a:off x="4419600" y="2895600"/>
            <a:ext cx="4114800" cy="1447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rgbClr val="FF3300"/>
                </a:solidFill>
                <a:effectLst/>
                <a:uLnTx/>
                <a:uFillTx/>
                <a:latin typeface="Sitka Small" pitchFamily="2" charset="0"/>
                <a:ea typeface="+mj-ea"/>
                <a:cs typeface="+mj-cs"/>
              </a:rPr>
              <a:t>Subject:</a:t>
            </a:r>
            <a:r>
              <a:rPr kumimoji="0" lang="en-US" sz="3600" b="1" i="1" u="none" strike="noStrike" kern="1200" cap="none" spc="0" normalizeH="0" noProof="0" dirty="0" smtClean="0">
                <a:ln>
                  <a:noFill/>
                </a:ln>
                <a:solidFill>
                  <a:srgbClr val="FF3300"/>
                </a:solidFill>
                <a:effectLst/>
                <a:uLnTx/>
                <a:uFillTx/>
                <a:latin typeface="Sitka Small" pitchFamily="2" charset="0"/>
                <a:ea typeface="+mj-ea"/>
                <a:cs typeface="+mj-cs"/>
              </a:rPr>
              <a:t> English</a:t>
            </a:r>
            <a:endParaRPr kumimoji="0" lang="en-US" sz="3600" b="1" i="1" u="none" strike="noStrike" kern="1200" cap="none" spc="0" normalizeH="0" baseline="0" noProof="0" dirty="0">
              <a:ln>
                <a:noFill/>
              </a:ln>
              <a:solidFill>
                <a:srgbClr val="FF3300"/>
              </a:solidFill>
              <a:effectLst/>
              <a:uLnTx/>
              <a:uFillTx/>
              <a:latin typeface="Sitka Small" pitchFamily="2" charset="0"/>
              <a:ea typeface="+mj-ea"/>
              <a:cs typeface="+mj-cs"/>
            </a:endParaRPr>
          </a:p>
        </p:txBody>
      </p:sp>
      <p:sp>
        <p:nvSpPr>
          <p:cNvPr id="10" name="Title 4"/>
          <p:cNvSpPr txBox="1">
            <a:spLocks/>
          </p:cNvSpPr>
          <p:nvPr/>
        </p:nvSpPr>
        <p:spPr>
          <a:xfrm>
            <a:off x="4419600" y="3886200"/>
            <a:ext cx="4114800" cy="1447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Sitka Small" pitchFamily="2" charset="0"/>
                <a:ea typeface="+mj-ea"/>
                <a:cs typeface="+mj-cs"/>
              </a:rPr>
              <a:t>Unit:</a:t>
            </a:r>
            <a:r>
              <a:rPr kumimoji="0" lang="en-US" sz="3600" b="1" i="1" u="none" strike="noStrike" kern="1200" cap="none" spc="0" normalizeH="0" noProof="0" dirty="0" smtClean="0">
                <a:ln>
                  <a:noFill/>
                </a:ln>
                <a:solidFill>
                  <a:schemeClr val="tx1"/>
                </a:solidFill>
                <a:effectLst/>
                <a:uLnTx/>
                <a:uFillTx/>
                <a:latin typeface="Sitka Small" pitchFamily="2" charset="0"/>
                <a:ea typeface="+mj-ea"/>
                <a:cs typeface="+mj-cs"/>
              </a:rPr>
              <a:t> 35 Lesson: 1-3</a:t>
            </a:r>
            <a:endParaRPr kumimoji="0" lang="en-US" sz="3600" b="1" i="1" u="none" strike="noStrike" kern="1200" cap="none" spc="0" normalizeH="0" baseline="0" noProof="0" dirty="0">
              <a:ln>
                <a:noFill/>
              </a:ln>
              <a:solidFill>
                <a:schemeClr val="tx1"/>
              </a:solidFill>
              <a:effectLst/>
              <a:uLnTx/>
              <a:uFillTx/>
              <a:latin typeface="Sitka Small" pitchFamily="2" charset="0"/>
              <a:ea typeface="+mj-ea"/>
              <a:cs typeface="+mj-cs"/>
            </a:endParaRPr>
          </a:p>
        </p:txBody>
      </p:sp>
      <p:sp>
        <p:nvSpPr>
          <p:cNvPr id="11" name="Title 4"/>
          <p:cNvSpPr txBox="1">
            <a:spLocks/>
          </p:cNvSpPr>
          <p:nvPr/>
        </p:nvSpPr>
        <p:spPr>
          <a:xfrm>
            <a:off x="3657600" y="1219200"/>
            <a:ext cx="54864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a:noFill/>
                </a:ln>
                <a:solidFill>
                  <a:srgbClr val="0000FF"/>
                </a:solidFill>
                <a:effectLst/>
                <a:uLnTx/>
                <a:uFillTx/>
                <a:latin typeface="Times New Roman" pitchFamily="18" charset="0"/>
                <a:ea typeface="Yu Gothic UI Semibold" pitchFamily="34" charset="-128"/>
                <a:cs typeface="Times New Roman" pitchFamily="18" charset="0"/>
              </a:rPr>
              <a:t>My friend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plus(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plus(in)">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257800"/>
          </a:xfrm>
        </p:spPr>
        <p:txBody>
          <a:bodyPr/>
          <a:lstStyle/>
          <a:p>
            <a:endParaRPr lang="en-US" dirty="0"/>
          </a:p>
        </p:txBody>
      </p:sp>
      <p:graphicFrame>
        <p:nvGraphicFramePr>
          <p:cNvPr id="4" name="Table 3"/>
          <p:cNvGraphicFramePr>
            <a:graphicFrameLocks noGrp="1"/>
          </p:cNvGraphicFramePr>
          <p:nvPr/>
        </p:nvGraphicFramePr>
        <p:xfrm>
          <a:off x="381000" y="1828800"/>
          <a:ext cx="8382000" cy="3810000"/>
        </p:xfrm>
        <a:graphic>
          <a:graphicData uri="http://schemas.openxmlformats.org/drawingml/2006/table">
            <a:tbl>
              <a:tblPr firstRow="1" bandRow="1">
                <a:tableStyleId>{0660B408-B3CF-4A94-85FC-2B1E0A45F4A2}</a:tableStyleId>
              </a:tblPr>
              <a:tblGrid>
                <a:gridCol w="8382000"/>
              </a:tblGrid>
              <a:tr h="952500">
                <a:tc>
                  <a:txBody>
                    <a:bodyPr/>
                    <a:lstStyle/>
                    <a:p>
                      <a:r>
                        <a:rPr lang="en-US" sz="4800" dirty="0" err="1" smtClean="0">
                          <a:solidFill>
                            <a:srgbClr val="FFFF00"/>
                          </a:solidFill>
                          <a:latin typeface="Bodoni MT Black" pitchFamily="18" charset="0"/>
                        </a:rPr>
                        <a:t>Listining</a:t>
                      </a:r>
                      <a:r>
                        <a:rPr lang="en-US" sz="4800" baseline="0" dirty="0" smtClean="0">
                          <a:solidFill>
                            <a:srgbClr val="FFFF00"/>
                          </a:solidFill>
                          <a:latin typeface="Bodoni MT Black" pitchFamily="18" charset="0"/>
                        </a:rPr>
                        <a:t> :</a:t>
                      </a:r>
                    </a:p>
                  </a:txBody>
                  <a:tcPr/>
                </a:tc>
              </a:tr>
              <a:tr h="952500">
                <a:tc>
                  <a:txBody>
                    <a:bodyPr/>
                    <a:lstStyle/>
                    <a:p>
                      <a:r>
                        <a:rPr lang="en-US" sz="3600" dirty="0" smtClean="0">
                          <a:latin typeface="Times New Roman" pitchFamily="18" charset="0"/>
                          <a:cs typeface="Times New Roman" pitchFamily="18" charset="0"/>
                        </a:rPr>
                        <a:t>4.3.1  enjoy and</a:t>
                      </a:r>
                      <a:r>
                        <a:rPr lang="en-US" sz="3600" baseline="0" dirty="0" smtClean="0">
                          <a:latin typeface="Times New Roman" pitchFamily="18" charset="0"/>
                          <a:cs typeface="Times New Roman" pitchFamily="18" charset="0"/>
                        </a:rPr>
                        <a:t> understand simple stories.</a:t>
                      </a:r>
                      <a:endParaRPr lang="en-US" sz="3600" dirty="0">
                        <a:latin typeface="Times New Roman" pitchFamily="18" charset="0"/>
                        <a:cs typeface="Times New Roman" pitchFamily="18" charset="0"/>
                      </a:endParaRPr>
                    </a:p>
                  </a:txBody>
                  <a:tcPr/>
                </a:tc>
              </a:tr>
              <a:tr h="952500">
                <a:tc>
                  <a:txBody>
                    <a:bodyPr/>
                    <a:lstStyle/>
                    <a:p>
                      <a:r>
                        <a:rPr lang="en-US" sz="4400" dirty="0" smtClean="0">
                          <a:solidFill>
                            <a:srgbClr val="00B050"/>
                          </a:solidFill>
                          <a:latin typeface="Arial Black" pitchFamily="34" charset="0"/>
                          <a:cs typeface="Times New Roman" pitchFamily="18" charset="0"/>
                        </a:rPr>
                        <a:t>Reading</a:t>
                      </a:r>
                      <a:r>
                        <a:rPr lang="en-US" sz="4400" baseline="0" dirty="0" smtClean="0">
                          <a:solidFill>
                            <a:srgbClr val="00B050"/>
                          </a:solidFill>
                          <a:latin typeface="Arial Black" pitchFamily="34" charset="0"/>
                          <a:cs typeface="Times New Roman" pitchFamily="18" charset="0"/>
                        </a:rPr>
                        <a:t> :</a:t>
                      </a:r>
                      <a:endParaRPr lang="en-US" sz="4400" dirty="0">
                        <a:solidFill>
                          <a:srgbClr val="00B050"/>
                        </a:solidFill>
                        <a:latin typeface="Arial Black" pitchFamily="34" charset="0"/>
                        <a:cs typeface="Times New Roman" pitchFamily="18" charset="0"/>
                      </a:endParaRPr>
                    </a:p>
                  </a:txBody>
                  <a:tcPr/>
                </a:tc>
              </a:tr>
              <a:tr h="952500">
                <a:tc>
                  <a:txBody>
                    <a:bodyPr/>
                    <a:lstStyle/>
                    <a:p>
                      <a:r>
                        <a:rPr lang="en-US" sz="3600" dirty="0" smtClean="0">
                          <a:latin typeface="Times New Roman" pitchFamily="18" charset="0"/>
                          <a:cs typeface="Times New Roman" pitchFamily="18" charset="0"/>
                        </a:rPr>
                        <a:t>5.1.1  read</a:t>
                      </a:r>
                      <a:r>
                        <a:rPr lang="en-US" sz="3600" baseline="0" dirty="0" smtClean="0">
                          <a:latin typeface="Times New Roman" pitchFamily="18" charset="0"/>
                          <a:cs typeface="Times New Roman" pitchFamily="18" charset="0"/>
                        </a:rPr>
                        <a:t> simple paragraphs</a:t>
                      </a:r>
                      <a:endParaRPr lang="en-US" sz="3600" dirty="0">
                        <a:latin typeface="Times New Roman" pitchFamily="18" charset="0"/>
                        <a:cs typeface="Times New Roman" pitchFamily="18" charset="0"/>
                      </a:endParaRPr>
                    </a:p>
                  </a:txBody>
                  <a:tcPr/>
                </a:tc>
              </a:tr>
            </a:tbl>
          </a:graphicData>
        </a:graphic>
      </p:graphicFrame>
      <p:sp>
        <p:nvSpPr>
          <p:cNvPr id="5" name="Rectangle 4"/>
          <p:cNvSpPr/>
          <p:nvPr/>
        </p:nvSpPr>
        <p:spPr>
          <a:xfrm>
            <a:off x="381000" y="609600"/>
            <a:ext cx="83058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9900"/>
                </a:solidFill>
                <a:latin typeface="Arial Rounded MT Bold" pitchFamily="34" charset="0"/>
              </a:rPr>
              <a:t>Learning outcomes : Students will be able to</a:t>
            </a:r>
            <a:endParaRPr lang="en-US" sz="2800" b="1" dirty="0">
              <a:solidFill>
                <a:srgbClr val="009900"/>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2362200"/>
            <a:ext cx="8763000" cy="17526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0000FF"/>
                </a:solidFill>
              </a:rPr>
              <a:t>Look at the picture</a:t>
            </a:r>
            <a:endParaRPr lang="en-US" sz="8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57200"/>
            <a:ext cx="8839200" cy="914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FF00"/>
                </a:solidFill>
                <a:latin typeface="Times New Roman" pitchFamily="18" charset="0"/>
              </a:rPr>
              <a:t>What can you see in the picture?</a:t>
            </a:r>
            <a:endParaRPr lang="en-US" sz="4800" b="1" dirty="0">
              <a:solidFill>
                <a:srgbClr val="FFFF00"/>
              </a:solidFill>
              <a:latin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990600" y="1447800"/>
            <a:ext cx="6858000" cy="52863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slide(fromBottom)">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0"/>
            <a:ext cx="8686800" cy="3429000"/>
          </a:xfrm>
        </p:spPr>
        <p:txBody>
          <a:bodyPr>
            <a:normAutofit/>
          </a:bodyPr>
          <a:lstStyle/>
          <a:p>
            <a:pPr algn="just"/>
            <a:r>
              <a:rPr lang="en-US" sz="3600" dirty="0" smtClean="0">
                <a:latin typeface="Times New Roman" pitchFamily="18" charset="0"/>
                <a:cs typeface="Times New Roman" pitchFamily="18" charset="0"/>
              </a:rPr>
              <a:t>I’m </a:t>
            </a:r>
            <a:r>
              <a:rPr lang="en-US" sz="3600" dirty="0" err="1" smtClean="0">
                <a:latin typeface="Times New Roman" pitchFamily="18" charset="0"/>
                <a:cs typeface="Times New Roman" pitchFamily="18" charset="0"/>
              </a:rPr>
              <a:t>Radif</a:t>
            </a:r>
            <a:r>
              <a:rPr lang="en-US" sz="3600" dirty="0" smtClean="0">
                <a:latin typeface="Times New Roman" pitchFamily="18" charset="0"/>
                <a:cs typeface="Times New Roman" pitchFamily="18" charset="0"/>
              </a:rPr>
              <a:t>. I’m eight years old. </a:t>
            </a:r>
            <a:r>
              <a:rPr lang="en-US" sz="3600" dirty="0" err="1" smtClean="0">
                <a:latin typeface="Times New Roman" pitchFamily="18" charset="0"/>
                <a:cs typeface="Times New Roman" pitchFamily="18" charset="0"/>
              </a:rPr>
              <a:t>Anik</a:t>
            </a:r>
            <a:r>
              <a:rPr lang="en-US" sz="3600" dirty="0" smtClean="0">
                <a:latin typeface="Times New Roman" pitchFamily="18" charset="0"/>
                <a:cs typeface="Times New Roman" pitchFamily="18" charset="0"/>
              </a:rPr>
              <a:t> is my friend. He’s eight years old, too. We go to </a:t>
            </a:r>
            <a:r>
              <a:rPr lang="en-US" sz="3600" dirty="0" err="1" smtClean="0">
                <a:latin typeface="Times New Roman" pitchFamily="18" charset="0"/>
                <a:cs typeface="Times New Roman" pitchFamily="18" charset="0"/>
              </a:rPr>
              <a:t>Rajbari</a:t>
            </a:r>
            <a:r>
              <a:rPr lang="en-US" sz="3600" dirty="0" smtClean="0">
                <a:latin typeface="Times New Roman" pitchFamily="18" charset="0"/>
                <a:cs typeface="Times New Roman" pitchFamily="18" charset="0"/>
              </a:rPr>
              <a:t> Primary School. We are in the same class. </a:t>
            </a:r>
            <a:r>
              <a:rPr lang="en-US" sz="3600" dirty="0" err="1" smtClean="0">
                <a:latin typeface="Times New Roman" pitchFamily="18" charset="0"/>
                <a:cs typeface="Times New Roman" pitchFamily="18" charset="0"/>
              </a:rPr>
              <a:t>Anik</a:t>
            </a:r>
            <a:r>
              <a:rPr lang="en-US" sz="3600" dirty="0" smtClean="0">
                <a:latin typeface="Times New Roman" pitchFamily="18" charset="0"/>
                <a:cs typeface="Times New Roman" pitchFamily="18" charset="0"/>
              </a:rPr>
              <a:t> sits next to me. In the afternoon, we play football.</a:t>
            </a:r>
            <a:endParaRPr lang="en-US" sz="36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1676400" y="381000"/>
            <a:ext cx="6019800" cy="2895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6019800" cy="944562"/>
          </a:xfrm>
        </p:spPr>
        <p:txBody>
          <a:bodyPr>
            <a:normAutofit/>
          </a:bodyPr>
          <a:lstStyle/>
          <a:p>
            <a:r>
              <a:rPr lang="en-US" sz="3600" b="1" smtClean="0">
                <a:solidFill>
                  <a:srgbClr val="FF0000"/>
                </a:solidFill>
                <a:latin typeface="Times New Roman" pitchFamily="18" charset="0"/>
                <a:cs typeface="Times New Roman" pitchFamily="18" charset="0"/>
              </a:rPr>
              <a:t>B. </a:t>
            </a:r>
            <a:r>
              <a:rPr lang="en-US" sz="3600" b="1" dirty="0" err="1" smtClean="0">
                <a:latin typeface="Times New Roman" pitchFamily="18" charset="0"/>
                <a:cs typeface="Times New Roman" pitchFamily="18" charset="0"/>
              </a:rPr>
              <a:t>Pairwork</a:t>
            </a:r>
            <a:r>
              <a:rPr lang="en-US" sz="3600" b="1" dirty="0" smtClean="0">
                <a:latin typeface="Times New Roman" pitchFamily="18" charset="0"/>
                <a:cs typeface="Times New Roman" pitchFamily="18" charset="0"/>
              </a:rPr>
              <a:t>. Ask and answer</a:t>
            </a:r>
            <a:endParaRPr lang="en-US" sz="3600" b="1" dirty="0">
              <a:latin typeface="Times New Roman" pitchFamily="18" charset="0"/>
              <a:cs typeface="Times New Roman" pitchFamily="18" charset="0"/>
            </a:endParaRPr>
          </a:p>
        </p:txBody>
      </p:sp>
      <p:sp>
        <p:nvSpPr>
          <p:cNvPr id="5" name="Rectangle 4"/>
          <p:cNvSpPr/>
          <p:nvPr/>
        </p:nvSpPr>
        <p:spPr>
          <a:xfrm>
            <a:off x="304800" y="1143000"/>
            <a:ext cx="7467600"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50000"/>
              </a:lnSpc>
            </a:pPr>
            <a:r>
              <a:rPr lang="en-US" sz="2400" dirty="0" smtClean="0">
                <a:solidFill>
                  <a:schemeClr val="tx1"/>
                </a:solidFill>
                <a:latin typeface="Arial Rounded MT Bold" pitchFamily="34" charset="0"/>
              </a:rPr>
              <a:t>1 How old is </a:t>
            </a:r>
            <a:r>
              <a:rPr lang="en-US" sz="2400" dirty="0" err="1" smtClean="0">
                <a:solidFill>
                  <a:schemeClr val="tx1"/>
                </a:solidFill>
                <a:latin typeface="Arial Rounded MT Bold" pitchFamily="34" charset="0"/>
              </a:rPr>
              <a:t>Radif</a:t>
            </a:r>
            <a:r>
              <a:rPr lang="en-US" sz="2400" dirty="0" smtClean="0">
                <a:solidFill>
                  <a:schemeClr val="tx1"/>
                </a:solidFill>
                <a:latin typeface="Arial Rounded MT Bold" pitchFamily="34" charset="0"/>
              </a:rPr>
              <a:t>?</a:t>
            </a:r>
          </a:p>
          <a:p>
            <a:pPr>
              <a:lnSpc>
                <a:spcPct val="250000"/>
              </a:lnSpc>
            </a:pPr>
            <a:r>
              <a:rPr lang="en-US" sz="2400" dirty="0" smtClean="0">
                <a:solidFill>
                  <a:schemeClr val="tx1"/>
                </a:solidFill>
                <a:latin typeface="Arial Rounded MT Bold" pitchFamily="34" charset="0"/>
              </a:rPr>
              <a:t>2 What is his friend’s name?</a:t>
            </a:r>
          </a:p>
          <a:p>
            <a:pPr>
              <a:lnSpc>
                <a:spcPct val="250000"/>
              </a:lnSpc>
            </a:pPr>
            <a:r>
              <a:rPr lang="en-US" sz="2400" dirty="0" smtClean="0">
                <a:solidFill>
                  <a:schemeClr val="tx1"/>
                </a:solidFill>
                <a:latin typeface="Arial Rounded MT Bold" pitchFamily="34" charset="0"/>
              </a:rPr>
              <a:t>3 How old is </a:t>
            </a:r>
            <a:r>
              <a:rPr lang="en-US" sz="2400" dirty="0" err="1" smtClean="0">
                <a:solidFill>
                  <a:schemeClr val="tx1"/>
                </a:solidFill>
                <a:latin typeface="Arial Rounded MT Bold" pitchFamily="34" charset="0"/>
              </a:rPr>
              <a:t>Radif’s</a:t>
            </a:r>
            <a:r>
              <a:rPr lang="en-US" sz="2400" dirty="0" smtClean="0">
                <a:solidFill>
                  <a:schemeClr val="tx1"/>
                </a:solidFill>
                <a:latin typeface="Arial Rounded MT Bold" pitchFamily="34" charset="0"/>
              </a:rPr>
              <a:t> friend?</a:t>
            </a:r>
          </a:p>
          <a:p>
            <a:pPr>
              <a:lnSpc>
                <a:spcPct val="250000"/>
              </a:lnSpc>
            </a:pPr>
            <a:r>
              <a:rPr lang="en-US" sz="2400" dirty="0" smtClean="0">
                <a:solidFill>
                  <a:schemeClr val="tx1"/>
                </a:solidFill>
                <a:latin typeface="Arial Rounded MT Bold" pitchFamily="34" charset="0"/>
              </a:rPr>
              <a:t>4 What school do they go to?</a:t>
            </a:r>
          </a:p>
          <a:p>
            <a:pPr>
              <a:lnSpc>
                <a:spcPct val="250000"/>
              </a:lnSpc>
            </a:pPr>
            <a:r>
              <a:rPr lang="en-US" sz="2400" dirty="0" smtClean="0">
                <a:solidFill>
                  <a:schemeClr val="tx1"/>
                </a:solidFill>
                <a:latin typeface="Arial Rounded MT Bold" pitchFamily="34" charset="0"/>
              </a:rPr>
              <a:t>5 Where does </a:t>
            </a:r>
            <a:r>
              <a:rPr lang="en-US" sz="2400" dirty="0" err="1" smtClean="0">
                <a:solidFill>
                  <a:schemeClr val="tx1"/>
                </a:solidFill>
                <a:latin typeface="Arial Rounded MT Bold" pitchFamily="34" charset="0"/>
              </a:rPr>
              <a:t>Radif</a:t>
            </a:r>
            <a:r>
              <a:rPr lang="en-US" sz="2400" dirty="0" smtClean="0">
                <a:solidFill>
                  <a:schemeClr val="tx1"/>
                </a:solidFill>
                <a:latin typeface="Arial Rounded MT Bold" pitchFamily="34" charset="0"/>
              </a:rPr>
              <a:t> sit in the class?</a:t>
            </a:r>
          </a:p>
          <a:p>
            <a:pPr>
              <a:lnSpc>
                <a:spcPct val="250000"/>
              </a:lnSpc>
            </a:pPr>
            <a:r>
              <a:rPr lang="en-US" sz="2400" dirty="0" smtClean="0">
                <a:solidFill>
                  <a:schemeClr val="tx1"/>
                </a:solidFill>
                <a:latin typeface="Arial Rounded MT Bold" pitchFamily="34" charset="0"/>
              </a:rPr>
              <a:t>6 What do they do in the afternoon?</a:t>
            </a:r>
            <a:endParaRPr lang="en-US" sz="2400" dirty="0">
              <a:solidFill>
                <a:schemeClr val="tx1"/>
              </a:solidFill>
              <a:latin typeface="Arial Rounded MT Bold" pitchFamily="34" charset="0"/>
            </a:endParaRPr>
          </a:p>
        </p:txBody>
      </p:sp>
      <p:sp>
        <p:nvSpPr>
          <p:cNvPr id="8" name="Rectangle 7"/>
          <p:cNvSpPr/>
          <p:nvPr/>
        </p:nvSpPr>
        <p:spPr>
          <a:xfrm>
            <a:off x="533400" y="1295400"/>
            <a:ext cx="11811000" cy="472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50000"/>
              </a:lnSpc>
            </a:pPr>
            <a:r>
              <a:rPr lang="en-US" sz="2400" dirty="0" err="1" smtClean="0">
                <a:solidFill>
                  <a:srgbClr val="FF3300"/>
                </a:solidFill>
                <a:latin typeface="Arial Rounded MT Bold" pitchFamily="34" charset="0"/>
              </a:rPr>
              <a:t>Ans</a:t>
            </a:r>
            <a:r>
              <a:rPr lang="en-US" sz="2400" dirty="0" smtClean="0">
                <a:solidFill>
                  <a:srgbClr val="FF3300"/>
                </a:solidFill>
                <a:latin typeface="Arial Rounded MT Bold" pitchFamily="34" charset="0"/>
              </a:rPr>
              <a:t>: </a:t>
            </a:r>
            <a:r>
              <a:rPr lang="en-US" sz="2400" dirty="0" err="1" smtClean="0">
                <a:solidFill>
                  <a:srgbClr val="FF3300"/>
                </a:solidFill>
                <a:latin typeface="Arial Rounded MT Bold" pitchFamily="34" charset="0"/>
              </a:rPr>
              <a:t>Radif</a:t>
            </a:r>
            <a:r>
              <a:rPr lang="en-US" sz="2400" dirty="0" smtClean="0">
                <a:solidFill>
                  <a:srgbClr val="FF3300"/>
                </a:solidFill>
                <a:latin typeface="Arial Rounded MT Bold" pitchFamily="34" charset="0"/>
              </a:rPr>
              <a:t> is 8 years old.</a:t>
            </a:r>
          </a:p>
          <a:p>
            <a:pPr>
              <a:lnSpc>
                <a:spcPct val="250000"/>
              </a:lnSpc>
            </a:pPr>
            <a:r>
              <a:rPr lang="en-US" sz="2400" dirty="0" err="1" smtClean="0">
                <a:solidFill>
                  <a:srgbClr val="FF3300"/>
                </a:solidFill>
                <a:latin typeface="Arial Rounded MT Bold" pitchFamily="34" charset="0"/>
              </a:rPr>
              <a:t>Ans</a:t>
            </a:r>
            <a:r>
              <a:rPr lang="en-US" sz="2400" dirty="0" smtClean="0">
                <a:solidFill>
                  <a:srgbClr val="FF3300"/>
                </a:solidFill>
                <a:latin typeface="Arial Rounded MT Bold" pitchFamily="34" charset="0"/>
              </a:rPr>
              <a:t>: His friend’s name is </a:t>
            </a:r>
            <a:r>
              <a:rPr lang="en-US" sz="2400" dirty="0" err="1" smtClean="0">
                <a:solidFill>
                  <a:srgbClr val="FF3300"/>
                </a:solidFill>
                <a:latin typeface="Arial Rounded MT Bold" pitchFamily="34" charset="0"/>
              </a:rPr>
              <a:t>Anik</a:t>
            </a:r>
            <a:r>
              <a:rPr lang="en-US" sz="2400" dirty="0" smtClean="0">
                <a:solidFill>
                  <a:srgbClr val="FF3300"/>
                </a:solidFill>
                <a:latin typeface="Arial Rounded MT Bold" pitchFamily="34" charset="0"/>
              </a:rPr>
              <a:t>.</a:t>
            </a:r>
          </a:p>
          <a:p>
            <a:pPr>
              <a:lnSpc>
                <a:spcPct val="250000"/>
              </a:lnSpc>
            </a:pPr>
            <a:r>
              <a:rPr lang="en-US" sz="2400" dirty="0" err="1" smtClean="0">
                <a:solidFill>
                  <a:srgbClr val="FF3300"/>
                </a:solidFill>
                <a:latin typeface="Arial Rounded MT Bold" pitchFamily="34" charset="0"/>
              </a:rPr>
              <a:t>Ans</a:t>
            </a:r>
            <a:r>
              <a:rPr lang="en-US" sz="2400" dirty="0" smtClean="0">
                <a:solidFill>
                  <a:srgbClr val="FF3300"/>
                </a:solidFill>
                <a:latin typeface="Arial Rounded MT Bold" pitchFamily="34" charset="0"/>
              </a:rPr>
              <a:t>: </a:t>
            </a:r>
            <a:r>
              <a:rPr lang="en-US" sz="2400" dirty="0" err="1" smtClean="0">
                <a:solidFill>
                  <a:srgbClr val="FF3300"/>
                </a:solidFill>
                <a:latin typeface="Arial Rounded MT Bold" pitchFamily="34" charset="0"/>
              </a:rPr>
              <a:t>Radif’s</a:t>
            </a:r>
            <a:r>
              <a:rPr lang="en-US" sz="2400" dirty="0" smtClean="0">
                <a:solidFill>
                  <a:srgbClr val="FF3300"/>
                </a:solidFill>
                <a:latin typeface="Arial Rounded MT Bold" pitchFamily="34" charset="0"/>
              </a:rPr>
              <a:t> friend’s is 8 Years old.</a:t>
            </a:r>
          </a:p>
          <a:p>
            <a:pPr>
              <a:lnSpc>
                <a:spcPct val="250000"/>
              </a:lnSpc>
            </a:pPr>
            <a:r>
              <a:rPr lang="en-US" sz="2400" dirty="0" err="1" smtClean="0">
                <a:solidFill>
                  <a:srgbClr val="FF3300"/>
                </a:solidFill>
                <a:latin typeface="Arial Rounded MT Bold" pitchFamily="34" charset="0"/>
              </a:rPr>
              <a:t>Ans</a:t>
            </a:r>
            <a:r>
              <a:rPr lang="en-US" sz="2400" dirty="0" smtClean="0">
                <a:solidFill>
                  <a:srgbClr val="FF3300"/>
                </a:solidFill>
                <a:latin typeface="Arial Rounded MT Bold" pitchFamily="34" charset="0"/>
              </a:rPr>
              <a:t>: They go to </a:t>
            </a:r>
            <a:r>
              <a:rPr lang="en-US" sz="2400" dirty="0" err="1" smtClean="0">
                <a:solidFill>
                  <a:srgbClr val="FF3300"/>
                </a:solidFill>
                <a:latin typeface="Arial Rounded MT Bold" pitchFamily="34" charset="0"/>
              </a:rPr>
              <a:t>Rajbari</a:t>
            </a:r>
            <a:r>
              <a:rPr lang="en-US" sz="2400" dirty="0" smtClean="0">
                <a:solidFill>
                  <a:srgbClr val="FF3300"/>
                </a:solidFill>
                <a:latin typeface="Arial Rounded MT Bold" pitchFamily="34" charset="0"/>
              </a:rPr>
              <a:t> primary school.</a:t>
            </a:r>
          </a:p>
          <a:p>
            <a:pPr>
              <a:lnSpc>
                <a:spcPct val="250000"/>
              </a:lnSpc>
            </a:pPr>
            <a:r>
              <a:rPr lang="en-US" sz="2400" dirty="0" err="1" smtClean="0">
                <a:solidFill>
                  <a:srgbClr val="FF3300"/>
                </a:solidFill>
                <a:latin typeface="Arial Rounded MT Bold" pitchFamily="34" charset="0"/>
              </a:rPr>
              <a:t>Ans</a:t>
            </a:r>
            <a:r>
              <a:rPr lang="en-US" sz="2400" dirty="0" smtClean="0">
                <a:solidFill>
                  <a:srgbClr val="FF3300"/>
                </a:solidFill>
                <a:latin typeface="Arial Rounded MT Bold" pitchFamily="34" charset="0"/>
              </a:rPr>
              <a:t>: </a:t>
            </a:r>
            <a:r>
              <a:rPr lang="en-US" sz="2400" dirty="0" err="1" smtClean="0">
                <a:solidFill>
                  <a:srgbClr val="FF3300"/>
                </a:solidFill>
                <a:latin typeface="Arial Rounded MT Bold" pitchFamily="34" charset="0"/>
              </a:rPr>
              <a:t>Radif</a:t>
            </a:r>
            <a:r>
              <a:rPr lang="en-US" sz="2400" dirty="0" smtClean="0">
                <a:solidFill>
                  <a:srgbClr val="FF3300"/>
                </a:solidFill>
                <a:latin typeface="Arial Rounded MT Bold" pitchFamily="34" charset="0"/>
              </a:rPr>
              <a:t> sits next </a:t>
            </a:r>
            <a:r>
              <a:rPr lang="en-US" sz="2400" dirty="0" err="1" smtClean="0">
                <a:solidFill>
                  <a:srgbClr val="FF3300"/>
                </a:solidFill>
                <a:latin typeface="Arial Rounded MT Bold" pitchFamily="34" charset="0"/>
              </a:rPr>
              <a:t>Anik</a:t>
            </a:r>
            <a:r>
              <a:rPr lang="en-US" sz="2400" dirty="0" smtClean="0">
                <a:solidFill>
                  <a:srgbClr val="FF3300"/>
                </a:solidFill>
                <a:latin typeface="Arial Rounded MT Bold" pitchFamily="34" charset="0"/>
              </a:rPr>
              <a:t>.</a:t>
            </a:r>
          </a:p>
          <a:p>
            <a:pPr>
              <a:lnSpc>
                <a:spcPct val="250000"/>
              </a:lnSpc>
            </a:pPr>
            <a:r>
              <a:rPr lang="en-US" sz="2400" dirty="0" err="1" smtClean="0">
                <a:solidFill>
                  <a:srgbClr val="FF3300"/>
                </a:solidFill>
                <a:latin typeface="Arial Rounded MT Bold" pitchFamily="34" charset="0"/>
              </a:rPr>
              <a:t>Ans</a:t>
            </a:r>
            <a:r>
              <a:rPr lang="en-US" sz="2400" dirty="0" smtClean="0">
                <a:solidFill>
                  <a:srgbClr val="FF3300"/>
                </a:solidFill>
                <a:latin typeface="Arial Rounded MT Bold" pitchFamily="34" charset="0"/>
              </a:rPr>
              <a:t>: They play football in the afternoon.</a:t>
            </a:r>
            <a:endParaRPr lang="en-US" sz="2400" dirty="0">
              <a:solidFill>
                <a:srgbClr val="FF3300"/>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slide(fromBottom)">
                                      <p:cBhvr>
                                        <p:cTn id="19" dur="500"/>
                                        <p:tgtEl>
                                          <p:spTgt spid="8">
                                            <p:txEl>
                                              <p:pRg st="0" end="0"/>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slide(fromBottom)">
                                      <p:cBhvr>
                                        <p:cTn id="22" dur="500"/>
                                        <p:tgtEl>
                                          <p:spTgt spid="8">
                                            <p:txEl>
                                              <p:pRg st="1" end="1"/>
                                            </p:txEl>
                                          </p:spTgt>
                                        </p:tgtEl>
                                      </p:cBhvr>
                                    </p:animEffect>
                                  </p:childTnLst>
                                </p:cTn>
                              </p:par>
                              <p:par>
                                <p:cTn id="23" presetID="12" presetClass="entr" presetSubtype="4" fill="hold" grpId="0" nodeType="withEffect">
                                  <p:stCondLst>
                                    <p:cond delay="0"/>
                                  </p:stCondLst>
                                  <p:iterate type="lt">
                                    <p:tmPct val="0"/>
                                  </p:iterate>
                                  <p:childTnLst>
                                    <p:set>
                                      <p:cBhvr>
                                        <p:cTn id="24" dur="1" fill="hold">
                                          <p:stCondLst>
                                            <p:cond delay="0"/>
                                          </p:stCondLst>
                                        </p:cTn>
                                        <p:tgtEl>
                                          <p:spTgt spid="8">
                                            <p:txEl>
                                              <p:pRg st="2" end="2"/>
                                            </p:txEl>
                                          </p:spTgt>
                                        </p:tgtEl>
                                        <p:attrNameLst>
                                          <p:attrName>style.visibility</p:attrName>
                                        </p:attrNameLst>
                                      </p:cBhvr>
                                      <p:to>
                                        <p:strVal val="visible"/>
                                      </p:to>
                                    </p:set>
                                    <p:animEffect transition="in" filter="slide(fromBottom)">
                                      <p:cBhvr>
                                        <p:cTn id="25" dur="500"/>
                                        <p:tgtEl>
                                          <p:spTgt spid="8">
                                            <p:txEl>
                                              <p:pRg st="2" end="2"/>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slide(fromBottom)">
                                      <p:cBhvr>
                                        <p:cTn id="28" dur="500"/>
                                        <p:tgtEl>
                                          <p:spTgt spid="8">
                                            <p:txEl>
                                              <p:pRg st="3" end="3"/>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slide(fromBottom)">
                                      <p:cBhvr>
                                        <p:cTn id="31" dur="500"/>
                                        <p:tgtEl>
                                          <p:spTgt spid="8">
                                            <p:txEl>
                                              <p:pRg st="4" end="4"/>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slide(fromBottom)">
                                      <p:cBhvr>
                                        <p:cTn id="34" dur="500"/>
                                        <p:tgtEl>
                                          <p:spTgt spid="8">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slide(fromBottom)">
                                      <p:cBhvr>
                                        <p:cTn id="39" dur="500"/>
                                        <p:tgtEl>
                                          <p:spTgt spid="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fade">
                                      <p:cBhvr>
                                        <p:cTn id="44" dur="2000"/>
                                        <p:tgtEl>
                                          <p:spTgt spid="8">
                                            <p:txEl>
                                              <p:pRg st="1" end="1"/>
                                            </p:txEl>
                                          </p:spTgt>
                                        </p:tgtEl>
                                      </p:cBhvr>
                                    </p:animEffect>
                                    <p:anim calcmode="lin" valueType="num">
                                      <p:cBhvr>
                                        <p:cTn id="45"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46"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47"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8">
                                            <p:txEl>
                                              <p:pRg st="2" end="2"/>
                                            </p:txEl>
                                          </p:spTgt>
                                        </p:tgtEl>
                                        <p:attrNameLst>
                                          <p:attrName>style.visibility</p:attrName>
                                        </p:attrNameLst>
                                      </p:cBhvr>
                                      <p:to>
                                        <p:strVal val="visible"/>
                                      </p:to>
                                    </p:set>
                                    <p:anim calcmode="lin" valueType="num">
                                      <p:cBhvr>
                                        <p:cTn id="52"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3"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54"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55" dur="1000"/>
                                        <p:tgtEl>
                                          <p:spTgt spid="8">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8">
                                            <p:txEl>
                                              <p:pRg st="3" end="3"/>
                                            </p:txEl>
                                          </p:spTgt>
                                        </p:tgtEl>
                                        <p:attrNameLst>
                                          <p:attrName>style.visibility</p:attrName>
                                        </p:attrNameLst>
                                      </p:cBhvr>
                                      <p:to>
                                        <p:strVal val="visible"/>
                                      </p:to>
                                    </p:set>
                                    <p:anim to="" calcmode="lin" valueType="num">
                                      <p:cBhvr>
                                        <p:cTn id="60" dur="1" fill="hold"/>
                                        <p:tgtEl>
                                          <p:spTgt spid="8">
                                            <p:txEl>
                                              <p:pRg st="3" end="3"/>
                                            </p:txEl>
                                          </p:spTgt>
                                        </p:tgtEl>
                                        <p:attrNameLst>
                                          <p:attrName/>
                                        </p:attrNameLst>
                                      </p:cBhvr>
                                    </p:anim>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8">
                                            <p:txEl>
                                              <p:pRg st="4" end="4"/>
                                            </p:txEl>
                                          </p:spTgt>
                                        </p:tgtEl>
                                        <p:attrNameLst>
                                          <p:attrName>style.visibility</p:attrName>
                                        </p:attrNameLst>
                                      </p:cBhvr>
                                      <p:to>
                                        <p:strVal val="visible"/>
                                      </p:to>
                                    </p:set>
                                    <p:anim calcmode="lin" valueType="num">
                                      <p:cBhvr>
                                        <p:cTn id="65"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66"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67" dur="1000"/>
                                        <p:tgtEl>
                                          <p:spTgt spid="8">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nodeType="clickEffect">
                                  <p:stCondLst>
                                    <p:cond delay="0"/>
                                  </p:stCondLst>
                                  <p:childTnLst>
                                    <p:set>
                                      <p:cBhvr>
                                        <p:cTn id="71" dur="1" fill="hold">
                                          <p:stCondLst>
                                            <p:cond delay="0"/>
                                          </p:stCondLst>
                                        </p:cTn>
                                        <p:tgtEl>
                                          <p:spTgt spid="8">
                                            <p:txEl>
                                              <p:pRg st="5" end="5"/>
                                            </p:txEl>
                                          </p:spTgt>
                                        </p:tgtEl>
                                        <p:attrNameLst>
                                          <p:attrName>style.visibility</p:attrName>
                                        </p:attrNameLst>
                                      </p:cBhvr>
                                      <p:to>
                                        <p:strVal val="visible"/>
                                      </p:to>
                                    </p:set>
                                    <p:animEffect transition="in" filter="barn(inHorizontal)">
                                      <p:cBhvr>
                                        <p:cTn id="7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dex.jpg"/>
          <p:cNvPicPr>
            <a:picLocks noGrp="1" noChangeAspect="1"/>
          </p:cNvPicPr>
          <p:nvPr>
            <p:ph idx="1"/>
          </p:nvPr>
        </p:nvPicPr>
        <p:blipFill>
          <a:blip r:embed="rId3"/>
          <a:stretch>
            <a:fillRect/>
          </a:stretch>
        </p:blipFill>
        <p:spPr>
          <a:xfrm>
            <a:off x="304800" y="685800"/>
            <a:ext cx="8473606" cy="5638800"/>
          </a:xfrm>
        </p:spPr>
      </p:pic>
      <p:sp>
        <p:nvSpPr>
          <p:cNvPr id="2" name="Title 1"/>
          <p:cNvSpPr>
            <a:spLocks noGrp="1"/>
          </p:cNvSpPr>
          <p:nvPr>
            <p:ph type="title"/>
          </p:nvPr>
        </p:nvSpPr>
        <p:spPr>
          <a:xfrm>
            <a:off x="304800" y="0"/>
            <a:ext cx="8382000" cy="6126162"/>
          </a:xfrm>
        </p:spPr>
        <p:txBody>
          <a:bodyPr>
            <a:noAutofit/>
          </a:bodyPr>
          <a:lstStyle/>
          <a:p>
            <a:r>
              <a:rPr lang="en-US" sz="23900" dirty="0" smtClean="0">
                <a:solidFill>
                  <a:srgbClr val="FFFF00"/>
                </a:solidFill>
                <a:latin typeface="One Stroke Script LET" pitchFamily="2" charset="0"/>
                <a:cs typeface="Lima Bosonto Unicode" pitchFamily="2" charset="0"/>
              </a:rPr>
              <a:t>Thanks</a:t>
            </a:r>
            <a:endParaRPr lang="en-US" sz="23900" dirty="0">
              <a:solidFill>
                <a:srgbClr val="FFFF00"/>
              </a:solidFill>
              <a:latin typeface="One Stroke Script LET" pitchFamily="2" charset="0"/>
              <a:cs typeface="Lima Bosonto Unicode"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TotalTime>
  <Words>222</Words>
  <Application>Microsoft Office PowerPoint</Application>
  <PresentationFormat>On-screen Show (4:3)</PresentationFormat>
  <Paragraphs>36</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Class: 3</vt:lpstr>
      <vt:lpstr>Slide 4</vt:lpstr>
      <vt:lpstr>Slide 5</vt:lpstr>
      <vt:lpstr>Slide 6</vt:lpstr>
      <vt:lpstr>I’m Radif. I’m eight years old. Anik is my friend. He’s eight years old, too. We go to Rajbari Primary School. We are in the same class. Anik sits next to me. In the afternoon, we play football.</vt:lpstr>
      <vt:lpstr>B. Pairwork. Ask and answer</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Pobittro Roy</dc:creator>
  <cp:lastModifiedBy>Pobittro Roy</cp:lastModifiedBy>
  <cp:revision>50</cp:revision>
  <dcterms:created xsi:type="dcterms:W3CDTF">2021-10-18T13:56:29Z</dcterms:created>
  <dcterms:modified xsi:type="dcterms:W3CDTF">2021-10-26T13:03:18Z</dcterms:modified>
</cp:coreProperties>
</file>