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3" r:id="rId1"/>
  </p:sldMasterIdLst>
  <p:notesMasterIdLst>
    <p:notesMasterId r:id="rId18"/>
  </p:notesMasterIdLst>
  <p:sldIdLst>
    <p:sldId id="377" r:id="rId2"/>
    <p:sldId id="296" r:id="rId3"/>
    <p:sldId id="378" r:id="rId4"/>
    <p:sldId id="384" r:id="rId5"/>
    <p:sldId id="368" r:id="rId6"/>
    <p:sldId id="357" r:id="rId7"/>
    <p:sldId id="369" r:id="rId8"/>
    <p:sldId id="376" r:id="rId9"/>
    <p:sldId id="375" r:id="rId10"/>
    <p:sldId id="373" r:id="rId11"/>
    <p:sldId id="371" r:id="rId12"/>
    <p:sldId id="372" r:id="rId13"/>
    <p:sldId id="381" r:id="rId14"/>
    <p:sldId id="383" r:id="rId15"/>
    <p:sldId id="279" r:id="rId16"/>
    <p:sldId id="28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FBD2"/>
    <a:srgbClr val="E0108C"/>
    <a:srgbClr val="2A1B95"/>
    <a:srgbClr val="FF00FF"/>
    <a:srgbClr val="1B0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9C27F-0A99-4BD0-9B26-3FED9E2AFA9A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6C5D7-3A81-421B-B0A2-138201CBF6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3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6C5D7-3A81-421B-B0A2-138201CBF6C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83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30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0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50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8876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1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6332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8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37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6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3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9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1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6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8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3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2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291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14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  <p:sldLayoutId id="2147484125" r:id="rId12"/>
    <p:sldLayoutId id="2147484126" r:id="rId13"/>
    <p:sldLayoutId id="2147484127" r:id="rId14"/>
    <p:sldLayoutId id="2147484128" r:id="rId15"/>
    <p:sldLayoutId id="2147484129" r:id="rId16"/>
    <p:sldLayoutId id="214748413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1e661462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6172200" cy="599025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6324600" y="2559965"/>
            <a:ext cx="4800600" cy="1327521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FontTx/>
              <a:buNone/>
            </a:pPr>
            <a:r>
              <a:rPr lang="bn-BD" sz="138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6600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0" y="163205"/>
            <a:ext cx="4267200" cy="129540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810000"/>
            <a:ext cx="1036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তুমি দৈনিন্দিন জীবনে যেসব কাজ কর তন্মধ্যে কোনগুলো তোমার অধিকর এবং কোনগুলো কর্তব্য  এর একটি তালিকা তৈরি কর। 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62000" y="685800"/>
            <a:ext cx="3505200" cy="31242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62800" y="381000"/>
            <a:ext cx="33602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কর্তব্যের ধারনা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676400"/>
            <a:ext cx="10668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কর্তব্যের অর্থ হচ্ছে রাষ্ট্ররের প্রতি নাগরিকের করণীয় কাজ। অধিকার ভোগের বিনিময়ে প্রত্যেক নাগরিককে অবশ্যই কিছু করণীয় কাজ করতে হয়। যেমন- আইন মেনে চলা, রাষ্ট্রের প্রতি আনুগত্য প্রকাশ করা, যোগ্য প্রার্থীকে ভোট প্রদান এবং অসৎ ও অযোগ্য প্রার্থীকে ভোট প্রদান নাকরা ইত্যাদি নাগরিকের কর্তব্যের আওতাভুক্ত।</a:t>
            </a:r>
          </a:p>
          <a:p>
            <a:pPr algn="just"/>
            <a:endParaRPr lang="bn-IN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“কর্তব্য বলতে ব্যক্তি, সমাজ ও রাষ্ট্রের সর্বাঙ্গীন কলাণ্যের জন্য কোন কিছু করা </a:t>
            </a:r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 না </a:t>
            </a:r>
            <a:r>
              <a:rPr lang="bn-IN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করার দায়িত্বকে বুঝায়।”- অধ্যাপক </a:t>
            </a:r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লাস্কি</a:t>
            </a:r>
          </a:p>
          <a:p>
            <a:pPr algn="just"/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সুতরাং অধিকার ভোগের বিনিময়ে সমাজ ও রাষ্ট্রের কল্যাণে নাগরিককে রাষ্ট্রের প্রতি যেসব দায়িত্ব পালন করতে হয় তাকে কর্তব্য বলে</a:t>
            </a:r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92446" y="609600"/>
            <a:ext cx="5056192" cy="769441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bn-IN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 ও কর্তব্যের সম্পর্ক 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905000"/>
            <a:ext cx="10287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 ও কর্তব্যের মধ্যে গভীর সম্পর্ক বিদ্যমান।  </a:t>
            </a:r>
            <a:endParaRPr lang="bn-IN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“</a:t>
            </a:r>
            <a:r>
              <a:rPr lang="bn-I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 ও কর্তব্য হলো একই মুদ্রার এপিঠ-ওপিঠ।”- অধ্যাপক </a:t>
            </a:r>
            <a:r>
              <a:rPr lang="bn-I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লাস্কি</a:t>
            </a:r>
          </a:p>
          <a:p>
            <a:endParaRPr lang="bn-IN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 </a:t>
            </a:r>
            <a:r>
              <a:rPr lang="bn-I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কর্তব্যের মধ্যকার সম্পর্কের বিভিন্ন </a:t>
            </a:r>
            <a:r>
              <a:rPr lang="bn-I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দিকঃ-</a:t>
            </a:r>
          </a:p>
          <a:p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bn-I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অধিকারের ও কর্তব্য  মুদ্রার এপিঠ-ওপিঠ </a:t>
            </a:r>
            <a:endParaRPr lang="bn-BD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bn-I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একে অপরের পরিপূরক   </a:t>
            </a:r>
            <a:endParaRPr lang="bn-BD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bn-I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একজনের অধিকার অন্যের  কর্তব্য  </a:t>
            </a:r>
            <a:endParaRPr lang="bn-BD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bn-I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উভয়ে সমাজবোধ থেকে উদ্ভূত   </a:t>
            </a:r>
            <a:endParaRPr lang="bn-BD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bn-I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অধিকারের  পরিধি  কর্তব্যবোধ দ্বারা সীমিত   </a:t>
            </a:r>
            <a:endParaRPr lang="bn-BD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bn-I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উভয়ে </a:t>
            </a:r>
            <a:r>
              <a:rPr lang="bn-IN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 </a:t>
            </a:r>
            <a:r>
              <a:rPr lang="bn-I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কল্যাণের সাথে যুক্ত  </a:t>
            </a:r>
            <a:endParaRPr lang="bn-BD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48600" y="457200"/>
            <a:ext cx="3048000" cy="92333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396240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0569" y="4495800"/>
            <a:ext cx="9540280" cy="707886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অধিকারের কর্তব্য নির্দেশ করে উদাহরণসহ বুঝিয়ে দাও।  </a:t>
            </a:r>
            <a:endParaRPr lang="bn-BD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69" y="1555522"/>
            <a:ext cx="4393369" cy="27652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09105" y="609600"/>
            <a:ext cx="4363695" cy="830997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মানবাধিকারের ধারনা </a:t>
            </a:r>
            <a:endParaRPr lang="en-US" sz="4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362200"/>
            <a:ext cx="9372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 যে সকল আইনগত অধিকারের মালিক সেগুলোই মানবাধিকার।</a:t>
            </a:r>
          </a:p>
          <a:p>
            <a:pPr algn="just"/>
            <a:endParaRPr lang="bn-IN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“মানবজীবনের জন্য যেসব সুযোগ-সুবিধা ভোগের দাবি করা হয়, যা ছাড়া ব্যক্তিত্বের বিকাশ ঘটে না, তাই মানবাধিকার।”- জাতিসংঘ 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7467600" y="457200"/>
            <a:ext cx="3733800" cy="990600"/>
          </a:xfrm>
          <a:prstGeom prst="flowChartAlternateProcess">
            <a:avLst/>
          </a:prstGeom>
          <a:noFill/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43000" y="4131319"/>
            <a:ext cx="9220200" cy="1524000"/>
          </a:xfrm>
          <a:prstGeom prst="roundRect">
            <a:avLst/>
          </a:prstGeom>
          <a:noFill/>
          <a:ln w="57150"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 </a:t>
            </a:r>
            <a:r>
              <a:rPr lang="bn-IN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মানবাধিকার পরিস্থিতির উপর একটি প্রতিবেদন তৈরি কর।</a:t>
            </a:r>
            <a:r>
              <a:rPr lang="bn-BD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Ho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447800"/>
            <a:ext cx="4038600" cy="26482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219200"/>
            <a:ext cx="7928445" cy="282386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  <a:reflection blurRad="6350" stA="50000" endA="300" endPos="50000" dist="29997" dir="5400000" sy="-100000" algn="bl" rotWithShape="0"/>
                </a:effectLst>
              </a:rPr>
              <a:t>সবাইকে ধন্যবাদ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85800"/>
            <a:ext cx="4937957" cy="54805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8813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1914">
        <p:split orient="vert"/>
      </p:transition>
    </mc:Choice>
    <mc:Fallback xmlns="">
      <p:transition spd="slow" advTm="11914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43800" y="457200"/>
            <a:ext cx="32978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GB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19200"/>
            <a:ext cx="4191000" cy="4785784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TextBox 2"/>
          <p:cNvSpPr txBox="1"/>
          <p:nvPr/>
        </p:nvSpPr>
        <p:spPr>
          <a:xfrm>
            <a:off x="4876800" y="4430775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পৌরনীতি ও সুশাসন ১ম পত্র</a:t>
            </a:r>
          </a:p>
          <a:p>
            <a:r>
              <a:rPr lang="bn-IN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 একাদশ</a:t>
            </a:r>
          </a:p>
          <a:p>
            <a:r>
              <a:rPr lang="bn-IN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৫ম অধ্যায়ঃ নাগরিক অধিকার, কর্তব্য ও মানবাধিকার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 -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8865" y="1633182"/>
            <a:ext cx="3657600" cy="5224818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-3411" y="1633182"/>
            <a:ext cx="12195411" cy="5224818"/>
            <a:chOff x="-3411" y="1633182"/>
            <a:chExt cx="12195411" cy="5224818"/>
          </a:xfrm>
        </p:grpSpPr>
        <p:pic>
          <p:nvPicPr>
            <p:cNvPr id="3" name="Picture 2" descr="i - Copy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3411" y="3962400"/>
              <a:ext cx="4412276" cy="2895600"/>
            </a:xfrm>
            <a:prstGeom prst="rect">
              <a:avLst/>
            </a:prstGeom>
          </p:spPr>
        </p:pic>
        <p:pic>
          <p:nvPicPr>
            <p:cNvPr id="4" name="Picture 3" descr="human rights 2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01000" y="4224550"/>
              <a:ext cx="4191000" cy="2633450"/>
            </a:xfrm>
            <a:prstGeom prst="rect">
              <a:avLst/>
            </a:prstGeom>
          </p:spPr>
        </p:pic>
        <p:pic>
          <p:nvPicPr>
            <p:cNvPr id="5" name="Picture 4" descr="hm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1633182"/>
              <a:ext cx="4408865" cy="2348552"/>
            </a:xfrm>
            <a:prstGeom prst="rect">
              <a:avLst/>
            </a:prstGeom>
          </p:spPr>
        </p:pic>
        <p:pic>
          <p:nvPicPr>
            <p:cNvPr id="7" name="Picture 6" descr="images3 - Copy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66464" y="1633182"/>
              <a:ext cx="4125535" cy="2591368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8066464" y="3048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কিছু ছবি দেখি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81400" y="914400"/>
            <a:ext cx="4162841" cy="2646878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 wrap="square">
            <a:spAutoFit/>
          </a:bodyPr>
          <a:lstStyle/>
          <a:p>
            <a:pPr algn="ctr"/>
            <a:r>
              <a:rPr lang="en-US" sz="16600" b="1" dirty="0">
                <a:ln/>
                <a:solidFill>
                  <a:schemeClr val="accent3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90920" y="4419600"/>
            <a:ext cx="7543800" cy="769441"/>
          </a:xfrm>
          <a:prstGeom prst="rect">
            <a:avLst/>
          </a:prstGeom>
          <a:noFill/>
          <a:effectLst>
            <a:reflection blurRad="6350" stA="50000" endA="300" endPos="900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পারো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77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43000" y="2590800"/>
            <a:ext cx="9982200" cy="3124200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নাগরিক অধিকার, কর্তব্য এবং মানবাধিকার</a:t>
            </a:r>
            <a:endParaRPr 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43800" y="533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আজকের পাঠ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353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00200" y="472440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133600" y="2133600"/>
            <a:ext cx="71894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পাঠ শেষে </a:t>
            </a:r>
            <a:r>
              <a:rPr lang="bn-BD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শিক্ষার্থীরা-</a:t>
            </a:r>
            <a:endParaRPr lang="bn-IN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IN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Wingdings" pitchFamily="2" charset="2"/>
              <a:buChar char="q"/>
            </a:pPr>
            <a:endParaRPr lang="bn-IN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b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নাগরিক </a:t>
            </a:r>
            <a:r>
              <a:rPr lang="b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অধিকারের ধারনা ব্যাখ্যা করতে</a:t>
            </a:r>
            <a:r>
              <a:rPr lang="bn-B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পারবে </a:t>
            </a:r>
            <a:r>
              <a:rPr lang="bn-BD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IN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b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নাগরিক অধিকারের শ্রেণিবিভাগ </a:t>
            </a:r>
            <a:r>
              <a:rPr lang="bn-B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 করতে পারবে । </a:t>
            </a:r>
            <a:endParaRPr lang="bn-IN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b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কর্তব্যের </a:t>
            </a:r>
            <a:r>
              <a:rPr lang="bn-B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ধারণা ব্যাখ্যা  করতে পারবে</a:t>
            </a:r>
            <a:r>
              <a:rPr lang="bn-BD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b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অধিকারের সাথে কর্তব্যের সম্পর্ক বিশ্লেষণ করতে পারবে। </a:t>
            </a:r>
            <a:endParaRPr lang="bn-BD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b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মানবাধিকারের ধারনা ব্যাখ্যা করতে পারবে। </a:t>
            </a:r>
            <a:endParaRPr lang="bn-BD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77200" y="6096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শিখনফল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239000" y="533400"/>
            <a:ext cx="4191000" cy="838200"/>
          </a:xfrm>
          <a:prstGeom prst="roundRect">
            <a:avLst/>
          </a:prstGeom>
          <a:noFill/>
          <a:ln w="5715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অধিকারের </a:t>
            </a:r>
            <a:r>
              <a:rPr lang="bn-BD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সংজ্ঞা 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752600"/>
            <a:ext cx="10896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 বলতে সমাজ ও রাষ্ট্র কর্তৃক স্বীকৃত কতকগুলো সুযোগ-সুবিধাকে বোঝায় যেগুলো ব্যক্তির ব্যক্তিত্ব বিকাশে সহায়ক। যেমন- শিক্ষার অধিকার, চলাফেরার অধিকার ইত্যাদি।</a:t>
            </a:r>
          </a:p>
          <a:p>
            <a:pPr algn="just"/>
            <a:endParaRPr lang="bn-IN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“অধিকার হচ্ছে ব্যক্তির সর্বোত্তম ব্যক্তিত্ব বিকাশের উপযোগী সেসব প্রয়োজনীয় সুযোগ-সুবিধা সেগুলো রাষ্ট্র কর্তৃক স্বীকৃত ও সংরক্ষিত হয়।”- অধ্যাপক বার্কার</a:t>
            </a:r>
          </a:p>
          <a:p>
            <a:pPr algn="just"/>
            <a:endParaRPr lang="bn-IN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অধ্যাপক লাস্কি বলেন, “প্রত্যেক রাষ্ট্র্যই পরিচালিত হয় তার প্রদত্ত অধিকার দ্বারা</a:t>
            </a:r>
            <a:r>
              <a:rPr lang="b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।”</a:t>
            </a:r>
          </a:p>
          <a:p>
            <a:pPr algn="just"/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সুতরাং অধিকার হলো সমাজের সকলের জন্য কল্যাণকর কতকগুলো সুযোগ-সুবিধা, </a:t>
            </a:r>
          </a:p>
          <a:p>
            <a:pPr algn="just"/>
            <a:r>
              <a:rPr lang="bn-I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 ব্যতীত ব্যক্তির ব্যক্তিত্বের বিকাশ ঘটে না</a:t>
            </a:r>
            <a:r>
              <a:rPr lang="bn-I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62800" y="381000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অধিকারের শ্রেণিবিভাগ 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1981200"/>
            <a:ext cx="9372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 প্রথমত দুই প্রকার। যথা- </a:t>
            </a:r>
          </a:p>
          <a:p>
            <a:pPr lvl="0" algn="ctr"/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 নৈতিক </a:t>
            </a:r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অধিকার </a:t>
            </a:r>
            <a:r>
              <a:rPr lang="bn-IN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এবং 			২। আইগত </a:t>
            </a:r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অধিকার 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10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আইনগত অধিকার আবার কয়েক প্রকারে বিভক্ত করা যায়। যেমন-</a:t>
            </a:r>
          </a:p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সামাজিক </a:t>
            </a:r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 </a:t>
            </a:r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২। রাজনৈতিক </a:t>
            </a:r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 </a:t>
            </a:r>
          </a:p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অর্থনৈতিক </a:t>
            </a:r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 </a:t>
            </a:r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৪। সাংস্কৃতিক </a:t>
            </a:r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অধিকার </a:t>
            </a:r>
          </a:p>
          <a:p>
            <a:pPr algn="ctr"/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ধর্মীয় </a:t>
            </a:r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 </a:t>
            </a:r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৬। ব্যক্তিগত </a:t>
            </a:r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 </a:t>
            </a:r>
            <a:endParaRPr lang="bn-BD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"/>
</p:tagLst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2257</TotalTime>
  <Words>396</Words>
  <Application>Microsoft Office PowerPoint</Application>
  <PresentationFormat>Widescreen</PresentationFormat>
  <Paragraphs>68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Century Gothic</vt:lpstr>
      <vt:lpstr>NikoshBAN</vt:lpstr>
      <vt:lpstr>Vrinda</vt:lpstr>
      <vt:lpstr>Wingdings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/>
  <cp:lastModifiedBy>DELL</cp:lastModifiedBy>
  <cp:revision>558</cp:revision>
  <dcterms:created xsi:type="dcterms:W3CDTF">2006-08-16T00:00:00Z</dcterms:created>
  <dcterms:modified xsi:type="dcterms:W3CDTF">2021-10-27T12:02:29Z</dcterms:modified>
</cp:coreProperties>
</file>