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98" r:id="rId3"/>
    <p:sldId id="297" r:id="rId4"/>
    <p:sldId id="283" r:id="rId5"/>
    <p:sldId id="278" r:id="rId6"/>
    <p:sldId id="261" r:id="rId7"/>
    <p:sldId id="267" r:id="rId8"/>
    <p:sldId id="274" r:id="rId9"/>
    <p:sldId id="264" r:id="rId10"/>
    <p:sldId id="290" r:id="rId11"/>
    <p:sldId id="296" r:id="rId12"/>
    <p:sldId id="293" r:id="rId13"/>
    <p:sldId id="275" r:id="rId14"/>
    <p:sldId id="288" r:id="rId15"/>
    <p:sldId id="265" r:id="rId16"/>
    <p:sldId id="289" r:id="rId17"/>
    <p:sldId id="279" r:id="rId18"/>
    <p:sldId id="280" r:id="rId19"/>
    <p:sldId id="281" r:id="rId20"/>
    <p:sldId id="284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EDB"/>
    <a:srgbClr val="0000FF"/>
    <a:srgbClr val="4C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9" autoAdjust="0"/>
  </p:normalViewPr>
  <p:slideViewPr>
    <p:cSldViewPr>
      <p:cViewPr>
        <p:scale>
          <a:sx n="50" d="100"/>
          <a:sy n="50" d="100"/>
        </p:scale>
        <p:origin x="-187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08962-4EB0-4086-8BBB-C72091831967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EC7A-408E-4881-9A1D-324A6FDA8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3EC7A-408E-4881-9A1D-324A6FDA84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FCD9-9858-4B68-984D-8AA6489E16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F9C0-1F70-48BF-A6C6-2D4DADF4C8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6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02ED-CA30-43BF-982A-18728D225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9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337B-1833-4EE4-950F-C9F805529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733-4A2F-4D42-A4F0-F7E41E516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4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B08-20C7-4389-BB04-B44742022E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5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55752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0A86-7CC7-4BB5-B356-6E9A87DC4A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CBBB-A664-4609-A6AC-DB31185B87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E117-45E5-45FD-B289-DB36A9A6F4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29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321A-9618-4C1B-93DD-FB2D9C272D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50DC-6290-4C31-A114-7D2B132186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RAFIQUL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72C8-D444-4603-8D04-EA289EA43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3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8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kkhatun73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2692" y="4618474"/>
            <a:ext cx="1300367" cy="1723220"/>
            <a:chOff x="-158285" y="5292604"/>
            <a:chExt cx="1300367" cy="172322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" name="Picture 6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" name="Picture 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" name="Picture 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7086600" y="4760371"/>
            <a:ext cx="1300367" cy="1723220"/>
            <a:chOff x="-158285" y="5292604"/>
            <a:chExt cx="1300367" cy="1723220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4" name="Picture 13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505694" y="432563"/>
            <a:ext cx="1300367" cy="1723220"/>
            <a:chOff x="-158285" y="5292604"/>
            <a:chExt cx="1300367" cy="17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1" name="Picture 20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9" name="Picture 1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0" name="Picture 1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7214473" y="609599"/>
            <a:ext cx="1300367" cy="1723220"/>
            <a:chOff x="-158285" y="5292604"/>
            <a:chExt cx="1300367" cy="1723220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8" name="Picture 27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9" name="Picture 28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6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7" name="Picture 2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1184692" y="1066800"/>
            <a:ext cx="6663908" cy="4810950"/>
            <a:chOff x="1639806" y="1773631"/>
            <a:chExt cx="5967482" cy="3565311"/>
          </a:xfrm>
        </p:grpSpPr>
        <p:pic>
          <p:nvPicPr>
            <p:cNvPr id="31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2" name="Group 31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33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8" name="Rectangle 4"/>
          <p:cNvSpPr txBox="1">
            <a:spLocks noChangeArrowheads="1"/>
          </p:cNvSpPr>
          <p:nvPr/>
        </p:nvSpPr>
        <p:spPr>
          <a:xfrm>
            <a:off x="1295400" y="3185204"/>
            <a:ext cx="6477000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bn-BD" sz="54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সকল শিক্ষার্থীবৃন্দ</a:t>
            </a:r>
            <a:endParaRPr lang="en-US" sz="54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1695450" y="376237"/>
            <a:ext cx="6057900" cy="4424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‘কে’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‘কারা’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pPr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অর্থাৎ----</a:t>
            </a:r>
            <a:endParaRPr lang="en-US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কর্তা</a:t>
            </a:r>
          </a:p>
        </p:txBody>
      </p:sp>
      <p:sp>
        <p:nvSpPr>
          <p:cNvPr id="9" name="Curved Left Arrow 8"/>
          <p:cNvSpPr/>
          <p:nvPr/>
        </p:nvSpPr>
        <p:spPr>
          <a:xfrm>
            <a:off x="3962400" y="4343400"/>
            <a:ext cx="838200" cy="1447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4953000"/>
            <a:ext cx="2286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5842337"/>
            <a:ext cx="4800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800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81500" y="1975991"/>
            <a:ext cx="27813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কর্তৃকারক।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7664873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tiger1.jpg"/>
          <p:cNvPicPr>
            <a:picLocks noChangeAspect="1"/>
          </p:cNvPicPr>
          <p:nvPr/>
        </p:nvPicPr>
        <p:blipFill>
          <a:blip r:embed="rId2"/>
          <a:srcRect l="81890" t="19298"/>
          <a:stretch>
            <a:fillRect/>
          </a:stretch>
        </p:blipFill>
        <p:spPr>
          <a:xfrm>
            <a:off x="5105400" y="-533400"/>
            <a:ext cx="4953000" cy="5715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wild-water-buffalo-herd.jpg"/>
          <p:cNvPicPr>
            <a:picLocks noChangeAspect="1"/>
          </p:cNvPicPr>
          <p:nvPr/>
        </p:nvPicPr>
        <p:blipFill>
          <a:blip r:embed="rId3"/>
          <a:srcRect l="8254" t="37115" r="30303" b="17839"/>
          <a:stretch>
            <a:fillRect/>
          </a:stretch>
        </p:blipFill>
        <p:spPr>
          <a:xfrm>
            <a:off x="4572000" y="1143000"/>
            <a:ext cx="5105400" cy="2895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 descr="tiger1.jpg"/>
          <p:cNvPicPr>
            <a:picLocks noChangeAspect="1"/>
          </p:cNvPicPr>
          <p:nvPr/>
        </p:nvPicPr>
        <p:blipFill>
          <a:blip r:embed="rId2"/>
          <a:srcRect l="77850" t="78295" r="2368"/>
          <a:stretch>
            <a:fillRect/>
          </a:stretch>
        </p:blipFill>
        <p:spPr>
          <a:xfrm>
            <a:off x="5181600" y="3051756"/>
            <a:ext cx="4800600" cy="425968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wild-water-buffalo-herd.jpg"/>
          <p:cNvPicPr>
            <a:picLocks noChangeAspect="1"/>
          </p:cNvPicPr>
          <p:nvPr/>
        </p:nvPicPr>
        <p:blipFill>
          <a:blip r:embed="rId3"/>
          <a:srcRect l="38517" t="34745" r="30303" b="23766"/>
          <a:stretch>
            <a:fillRect/>
          </a:stretch>
        </p:blipFill>
        <p:spPr>
          <a:xfrm>
            <a:off x="7086600" y="990600"/>
            <a:ext cx="2590800" cy="2667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tiger1.jpg"/>
          <p:cNvPicPr>
            <a:picLocks noChangeAspect="1"/>
          </p:cNvPicPr>
          <p:nvPr/>
        </p:nvPicPr>
        <p:blipFill>
          <a:blip r:embed="rId2"/>
          <a:srcRect l="60643" t="54445" r="14503" b="17778"/>
          <a:stretch>
            <a:fillRect/>
          </a:stretch>
        </p:blipFill>
        <p:spPr>
          <a:xfrm>
            <a:off x="3429000" y="3657600"/>
            <a:ext cx="1905000" cy="1905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1562100" y="5431065"/>
            <a:ext cx="7086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ঘাটে জল খায়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6477000"/>
            <a:ext cx="19812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00607 -0.0081 C 0.00746 -0.00602 0.00833 -0.00324 0.00833 -0.00023 C 0.00833 0.00301 0.00746 0.00556 0.00607 0.00741 L 3.33333E-6 0.01667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1666 L 0.00295 -0.00694 C 0.0007 -0.00486 -3.33333E-6 -0.00162 -3.33333E-6 0.00162 C -3.33333E-6 0.00602 0.0007 0.00926 0.00295 0.01135 L 0.0125 0.02223 " pathEditMode="relative" rAng="0" ptsTypes="FffFF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7350" y="4775775"/>
            <a:ext cx="3008313" cy="1162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জেলেরা মাছ ধরছে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Placeholder 10" descr="MarkPrein-BangladeshFis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5695" y="323850"/>
            <a:ext cx="3913505" cy="34671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533400"/>
            <a:ext cx="4495800" cy="6019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“কী”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“কাকে”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 প্রশ্ন করলে যে উত্তর পাওয়া যায়। সেটাই ----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410200" y="5181600"/>
            <a:ext cx="609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 flipH="1">
            <a:off x="2057400" y="4109025"/>
            <a:ext cx="11811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43050" y="4464337"/>
            <a:ext cx="514350" cy="412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38500" y="417195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  =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64881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কর্মকারক।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la tol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90600" y="228600"/>
            <a:ext cx="6553200" cy="467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 flipV="1">
            <a:off x="5791200" y="1905000"/>
            <a:ext cx="22860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00" y="1565701"/>
            <a:ext cx="1295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নূরী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235714"/>
            <a:ext cx="5029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নূরী ফুল তুলছে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5700" y="5867400"/>
            <a:ext cx="685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6150" y="5547539"/>
            <a:ext cx="527685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  বল দিয়ে খেলছে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Placeholder 8" descr="a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20062"/>
            <a:ext cx="4191000" cy="4301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28600" y="533400"/>
            <a:ext cx="4038600" cy="4724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ক্রিয়ার সঙ্গে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‘কী দিয়ে’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 করে প্রশ্ন করলে যে উত্তর পাওয়া যায় সেটাই---</a:t>
            </a: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অর্থাৎ---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ক্রিয়াপদ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করণকারক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696200" y="1696099"/>
            <a:ext cx="10668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6781801"/>
            <a:ext cx="1295400" cy="7619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Left Arrow 11"/>
          <p:cNvSpPr/>
          <p:nvPr/>
        </p:nvSpPr>
        <p:spPr>
          <a:xfrm>
            <a:off x="1977390" y="3505200"/>
            <a:ext cx="4267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09850" y="4023360"/>
            <a:ext cx="2286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19400" y="385166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" y="1692533"/>
            <a:ext cx="2743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করণকারক।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raditional_cultivation_in_Bangladesh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7674980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5742057"/>
            <a:ext cx="7543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লাঙ্গল দিয়ে জমি চাষ করা হয়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6629400"/>
            <a:ext cx="1752600" cy="762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2362200"/>
            <a:ext cx="2286000" cy="2133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196215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00200" y="4016514"/>
            <a:ext cx="144302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1572160"/>
            <a:ext cx="1900224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1058" y="762000"/>
            <a:ext cx="78098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8465" y="2111514"/>
            <a:ext cx="75533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97201" y="4775537"/>
            <a:ext cx="94288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3387" y="2946737"/>
            <a:ext cx="161454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7908" y="5388114"/>
            <a:ext cx="147989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43600" y="41148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0" y="34290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657600" y="4724400"/>
            <a:ext cx="16764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324600" y="1524000"/>
            <a:ext cx="1752600" cy="18288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86200" y="228600"/>
            <a:ext cx="1752600" cy="1752600"/>
          </a:xfrm>
          <a:prstGeom prst="ellipse">
            <a:avLst/>
          </a:prstGeom>
          <a:noFill/>
          <a:ln>
            <a:solidFill>
              <a:srgbClr val="E42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6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6629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১*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কর্তৃকারক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২*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 কর।</a:t>
            </a:r>
          </a:p>
          <a:p>
            <a:pPr algn="l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কর্মপত্র ৩* </a:t>
            </a:r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করণকারক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 এমন ৫টি বাক্য লিখে কারকটি সনাক্তকর।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 কাকে বলে?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কর্তৃ কারক কীভাবে চেনা যায়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৩*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“গরু ঘাস খায়”__এ বাক্যে কোন পদটি </a:t>
            </a:r>
            <a:endParaRPr lang="en-US" sz="54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কর্মকারক? </a:t>
            </a:r>
          </a:p>
          <a:p>
            <a:pPr algn="l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৪*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করণ কারক চিনতে হলে কী প্রশ্ন করতে</a:t>
            </a:r>
            <a:endParaRPr lang="en-US" sz="5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হবে?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76399"/>
          </a:xfrm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39624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অনুচ্ছেদ থেকে আজকের পঠিত কারকগুলো খুঁজে বের করে আনবেঃ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অনন্য খুব ভাল ছেলে। সে বই পড়ে। সে প্রতিদিন স্কুলে যায়। মাঠে গিয়ে বল খেলে। পাশের বাড়ির সজল তার বন্ধু। তারা দুজনই ছবি আঁকতে ভালবাসে।</a:t>
            </a:r>
          </a:p>
          <a:p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820" y="525488"/>
            <a:ext cx="6504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150" normalizeH="0" baseline="0" noProof="0" dirty="0" err="1" smtClean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kumimoji="0" lang="en-US" sz="5400" b="1" i="0" u="none" strike="noStrike" kern="0" cap="none" spc="150" normalizeH="0" baseline="0" noProof="0" dirty="0" smtClean="0">
                <a:ln w="11430"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kumimoji="0" lang="en-US" sz="5400" b="1" i="0" u="none" strike="noStrike" kern="0" cap="none" spc="150" normalizeH="0" baseline="0" noProof="0" dirty="0" err="1" smtClean="0">
                <a:ln w="11430">
                  <a:solidFill>
                    <a:srgbClr val="1F497D"/>
                  </a:solidFill>
                </a:ln>
                <a:solidFill>
                  <a:srgbClr val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kumimoji="0" lang="en-US" sz="5400" b="1" i="0" u="none" strike="noStrike" kern="0" cap="none" spc="0" normalizeH="0" baseline="0" noProof="0" dirty="0" smtClean="0">
              <a:ln w="11430">
                <a:solidFill>
                  <a:srgbClr val="002060"/>
                </a:solidFill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59504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মাসকুরা খাতুন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কলারোয়া গার্লস পাইলট হাই স্কুল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কলারোয়া সাতক্ষীরা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ইমেলঃ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mkkhatun73@gmail.com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0" y="1752600"/>
            <a:ext cx="6324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2819400" y="38100"/>
            <a:ext cx="3810000" cy="1197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572000"/>
            <a:ext cx="527685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বাংলা ২য় পত্র</a:t>
            </a:r>
            <a:endParaRPr lang="en-US" sz="72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  <a:p>
            <a:r>
              <a:rPr lang="bn-BD" sz="6600" b="1" dirty="0" smtClean="0">
                <a:solidFill>
                  <a:srgbClr val="E42EDB"/>
                </a:solidFill>
                <a:latin typeface="NikoshBAN" pitchFamily="2" charset="0"/>
                <a:cs typeface="NikoshBAN" pitchFamily="2" charset="0"/>
              </a:rPr>
              <a:t>৭ম শ্রেণী</a:t>
            </a:r>
            <a:endParaRPr lang="en-US" sz="6600" b="1" dirty="0">
              <a:solidFill>
                <a:srgbClr val="E42EDB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168604"/>
            <a:ext cx="8534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 সংজ্ঞা বলতে পারবে।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6294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727609"/>
            <a:ext cx="8229600" cy="19082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 থেকে কর্তৃ, কর্ম ও করণ</a:t>
            </a:r>
          </a:p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কারক সনাক্ত করতে পারবে।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895600" y="2057400"/>
            <a:ext cx="2590800" cy="2533650"/>
          </a:xfrm>
          <a:prstGeom prst="smileyFac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810000"/>
            <a:ext cx="304800" cy="457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49881"/>
            <a:ext cx="152400" cy="1219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5772150" y="28194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48450" y="2324100"/>
            <a:ext cx="196215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43250" y="5067300"/>
            <a:ext cx="25908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386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434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00550" y="50673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3000" y="57150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57800" y="56388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5715000"/>
            <a:ext cx="2286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4958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43450" y="51435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29200" y="51435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34000" y="58674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38800" y="5791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86250" y="52959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539115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43350" y="5543550"/>
            <a:ext cx="16002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191000" y="5867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33400" y="624451"/>
            <a:ext cx="5867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মিঃ কার্টুন মিষ্টি খাচ্ছে।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6477000" y="60198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467600" y="5791200"/>
            <a:ext cx="13716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 flipV="1">
            <a:off x="1752600" y="1447800"/>
            <a:ext cx="10668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14350" y="2324100"/>
            <a:ext cx="220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 পদ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5526 L 0.02743 0.18613 C 0.03368 0.17017 0.03733 0.1489 0.03733 0.12763 C 0.03733 0.10104 0.03368 0.07977 0.02743 0.06381 L 0 1.90751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C 0.00851 -0.03329 0.01563 -0.02612 0.01563 -0.01665 C 0.01563 -0.00763 0.00851 -2.36994E-6 -3.33333E-6 -2.36994E-6 C -0.00885 -2.36994E-6 -0.01562 -0.00763 -0.01562 -0.01665 C -0.01562 -0.02612 -0.00885 -0.03329 -3.33333E-6 -0.03329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428 C 0.00729 -0.02428 0.0125 -0.01735 0.0125 -0.00833 C 0.0125 0.00069 0.00729 0.00901 3.33333E-6 0.00901 C -0.00677 0.00901 -0.0125 0.00069 -0.0125 -0.00833 C -0.0125 -0.01735 -0.00677 -0.02428 3.33333E-6 -0.02428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2" grpId="0" build="allAtOnce" animBg="1"/>
      <p:bldP spid="63" grpId="0" animBg="1"/>
      <p:bldP spid="64" grpId="0" animBg="1"/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15" t="3739" r="6815"/>
          <a:stretch>
            <a:fillRect/>
          </a:stretch>
        </p:blipFill>
        <p:spPr>
          <a:xfrm>
            <a:off x="304800" y="304800"/>
            <a:ext cx="8229600" cy="48191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4800" y="5105400"/>
            <a:ext cx="8458200" cy="14906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ম্যানেজিং কমেটির সভাপতি রহমান সাহেব  প্রতি বছর সরকারের দেয়া বিনামূল্যের বই  নিজ হাতে  ছাত্র-ছাত্রীদের মাঝে বিতরণ করেন। 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3124200" y="6400800"/>
            <a:ext cx="2667000" cy="3048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00200"/>
            <a:ext cx="6477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42ED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E42ED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3626584"/>
            <a:ext cx="5562600" cy="1631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10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7772400" cy="36004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b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         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7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6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পদ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54864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115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4953000" y="1905000"/>
            <a:ext cx="1066800" cy="2209800"/>
          </a:xfrm>
          <a:prstGeom prst="curvedLeftArrow">
            <a:avLst>
              <a:gd name="adj1" fmla="val 24066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5657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 </a:t>
            </a:r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19800" y="2819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oy 4.bmp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914400" y="0"/>
            <a:ext cx="6248400" cy="6858000"/>
          </a:xfrm>
        </p:spPr>
      </p:pic>
      <p:pic>
        <p:nvPicPr>
          <p:cNvPr id="9" name="Content Placeholder 7" descr="toy 4.bmp"/>
          <p:cNvPicPr>
            <a:picLocks noChangeAspect="1"/>
          </p:cNvPicPr>
          <p:nvPr/>
        </p:nvPicPr>
        <p:blipFill>
          <a:blip r:embed="rId3"/>
          <a:srcRect l="22785" t="70000" r="63291" b="16667"/>
          <a:stretch>
            <a:fillRect/>
          </a:stretch>
        </p:blipFill>
        <p:spPr>
          <a:xfrm>
            <a:off x="457200" y="4800600"/>
            <a:ext cx="838200" cy="914400"/>
          </a:xfrm>
          <a:prstGeom prst="ellipse">
            <a:avLst/>
          </a:prstGeom>
        </p:spPr>
      </p:pic>
      <p:pic>
        <p:nvPicPr>
          <p:cNvPr id="10" name="Content Placeholder 7" descr="toy 4.bmp"/>
          <p:cNvPicPr>
            <a:picLocks noChangeAspect="1"/>
          </p:cNvPicPr>
          <p:nvPr/>
        </p:nvPicPr>
        <p:blipFill>
          <a:blip r:embed="rId3"/>
          <a:srcRect l="31646" r="32911" b="60000"/>
          <a:stretch>
            <a:fillRect/>
          </a:stretch>
        </p:blipFill>
        <p:spPr>
          <a:xfrm>
            <a:off x="1066800" y="-76200"/>
            <a:ext cx="2133600" cy="2743200"/>
          </a:xfrm>
          <a:prstGeom prst="smileyFace">
            <a:avLst/>
          </a:prstGeom>
        </p:spPr>
      </p:pic>
      <p:pic>
        <p:nvPicPr>
          <p:cNvPr id="12" name="Content Placeholder 7" descr="toy 4.bmp"/>
          <p:cNvPicPr>
            <a:picLocks noChangeAspect="1"/>
          </p:cNvPicPr>
          <p:nvPr/>
        </p:nvPicPr>
        <p:blipFill>
          <a:blip r:embed="rId3"/>
          <a:srcRect l="67074" t="53333" r="19512" b="35556"/>
          <a:stretch>
            <a:fillRect/>
          </a:stretch>
        </p:blipFill>
        <p:spPr>
          <a:xfrm>
            <a:off x="3276600" y="3657600"/>
            <a:ext cx="838200" cy="76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Rectangle 12"/>
          <p:cNvSpPr/>
          <p:nvPr/>
        </p:nvSpPr>
        <p:spPr>
          <a:xfrm>
            <a:off x="5029200" y="3962400"/>
            <a:ext cx="1066800" cy="76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76800" y="2743200"/>
            <a:ext cx="3810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ছেলেটি গিটার বাজাচ্ছে। 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625 0.00902 C -0.00764 0.01111 -0.00834 0.01389 -0.00834 0.01666 C -0.00834 0.0199 -0.00764 0.02268 -0.00625 0.0243 L 3.33333E-6 0.03333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0955 0.01157 C 0.01164 0.01412 0.0125 0.01782 0.0125 0.02176 C 0.0125 0.02616 0.01164 0.02963 0.00955 0.03241 L -3.33333E-6 0.04444 " pathEditMode="relative" rAng="0" ptsTypes="FffFF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0.00607 -0.01643 C 0.00746 -0.01528 0.00816 -0.01342 0.00816 -0.01134 C 0.00816 -0.00926 0.00746 -0.00741 0.00607 -0.00602 L 3.33333E-6 -1.11111E-6 " pathEditMode="relative" rAng="0" ptsTypes="FffFF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335</Words>
  <Application>Microsoft Office PowerPoint</Application>
  <PresentationFormat>On-screen Show (4:3)</PresentationFormat>
  <Paragraphs>86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বাংলা ২য় পত্র</vt:lpstr>
      <vt:lpstr>PowerPoint Presentation</vt:lpstr>
      <vt:lpstr>PowerPoint Presentation</vt:lpstr>
      <vt:lpstr>PowerPoint Presentation</vt:lpstr>
      <vt:lpstr>PowerPoint Presentation</vt:lpstr>
      <vt:lpstr>                   সংজ্ঞা বাক্যস্থিত ক্রিয়াপদ                            ও            অন্যান্য পদ</vt:lpstr>
      <vt:lpstr>PowerPoint Presentation</vt:lpstr>
      <vt:lpstr>PowerPoint Presentation</vt:lpstr>
      <vt:lpstr>PowerPoint Presentation</vt:lpstr>
      <vt:lpstr>জেলেরা মাছ ধরছে 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Motasim Hasan</dc:creator>
  <cp:lastModifiedBy>Motasim Hasan</cp:lastModifiedBy>
  <cp:revision>332</cp:revision>
  <dcterms:created xsi:type="dcterms:W3CDTF">2006-08-16T00:00:00Z</dcterms:created>
  <dcterms:modified xsi:type="dcterms:W3CDTF">2021-10-19T05:02:05Z</dcterms:modified>
</cp:coreProperties>
</file>