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7" r:id="rId4"/>
    <p:sldId id="266" r:id="rId5"/>
    <p:sldId id="258" r:id="rId6"/>
    <p:sldId id="271" r:id="rId7"/>
    <p:sldId id="272" r:id="rId8"/>
    <p:sldId id="259" r:id="rId9"/>
    <p:sldId id="268" r:id="rId10"/>
    <p:sldId id="269" r:id="rId11"/>
    <p:sldId id="270" r:id="rId12"/>
    <p:sldId id="260" r:id="rId13"/>
    <p:sldId id="273" r:id="rId14"/>
    <p:sldId id="274" r:id="rId15"/>
    <p:sldId id="275" r:id="rId16"/>
    <p:sldId id="276" r:id="rId17"/>
    <p:sldId id="277" r:id="rId18"/>
    <p:sldId id="278" r:id="rId19"/>
    <p:sldId id="279" r:id="rId20"/>
    <p:sldId id="261" r:id="rId21"/>
    <p:sldId id="262" r:id="rId22"/>
    <p:sldId id="263"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45" d="100"/>
          <a:sy n="45" d="100"/>
        </p:scale>
        <p:origin x="802" y="34"/>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D8C08B-E6DF-4F12-A76C-F57261520565}"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386377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8C08B-E6DF-4F12-A76C-F57261520565}"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2924933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8C08B-E6DF-4F12-A76C-F57261520565}"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3475124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D8C08B-E6DF-4F12-A76C-F57261520565}"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34572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5D8C08B-E6DF-4F12-A76C-F57261520565}"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3856019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D8C08B-E6DF-4F12-A76C-F57261520565}"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127980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D8C08B-E6DF-4F12-A76C-F57261520565}"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80621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D8C08B-E6DF-4F12-A76C-F57261520565}"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46413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8C08B-E6DF-4F12-A76C-F57261520565}"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137051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D8C08B-E6DF-4F12-A76C-F57261520565}"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102161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5D8C08B-E6DF-4F12-A76C-F57261520565}"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547F94-330E-4C45-84BA-0EAA51E23D1B}" type="slidenum">
              <a:rPr lang="en-US" smtClean="0"/>
              <a:t>‹#›</a:t>
            </a:fld>
            <a:endParaRPr lang="en-US"/>
          </a:p>
        </p:txBody>
      </p:sp>
    </p:spTree>
    <p:extLst>
      <p:ext uri="{BB962C8B-B14F-4D97-AF65-F5344CB8AC3E}">
        <p14:creationId xmlns:p14="http://schemas.microsoft.com/office/powerpoint/2010/main" val="318646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8C08B-E6DF-4F12-A76C-F57261520565}" type="datetimeFigureOut">
              <a:rPr lang="en-US" smtClean="0"/>
              <a:t>10/29/2021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7F94-330E-4C45-84BA-0EAA51E23D1B}" type="slidenum">
              <a:rPr lang="en-US" smtClean="0"/>
              <a:t>‹#›</a:t>
            </a:fld>
            <a:endParaRPr lang="en-US"/>
          </a:p>
        </p:txBody>
      </p:sp>
    </p:spTree>
    <p:extLst>
      <p:ext uri="{BB962C8B-B14F-4D97-AF65-F5344CB8AC3E}">
        <p14:creationId xmlns:p14="http://schemas.microsoft.com/office/powerpoint/2010/main" val="3574531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khanacademy.com/"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 TargetMode="External"/><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pipilika.com/"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4447574" y="2819400"/>
            <a:ext cx="3296851" cy="1143000"/>
          </a:xfrm>
          <a:prstGeom prst="rect">
            <a:avLst/>
          </a:prstGeom>
          <a:noFill/>
        </p:spPr>
        <p:txBody>
          <a:bodyPr wrap="square" rtlCol="0">
            <a:prstTxWarp prst="textChevron">
              <a:avLst/>
            </a:prstTxWarp>
            <a:spAutoFit/>
          </a:bodyPr>
          <a:lstStyle/>
          <a:p>
            <a:pPr algn="ctr"/>
            <a:r>
              <a:rPr lang="en-US" sz="6600" dirty="0" smtClean="0">
                <a:solidFill>
                  <a:srgbClr val="FF0000"/>
                </a:solidFill>
                <a:latin typeface="NikoshBAN" panose="02000000000000000000" pitchFamily="2" charset="0"/>
                <a:cs typeface="NikoshBAN" panose="02000000000000000000" pitchFamily="2" charset="0"/>
              </a:rPr>
              <a:t>স্বাগত</a:t>
            </a:r>
            <a:endParaRPr lang="en-US" sz="66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4005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610" y="1703070"/>
            <a:ext cx="5449102" cy="2796540"/>
          </a:xfrm>
          <a:prstGeom prst="rect">
            <a:avLst/>
          </a:prstGeom>
        </p:spPr>
      </p:pic>
      <p:sp>
        <p:nvSpPr>
          <p:cNvPr id="4" name="TextBox 3"/>
          <p:cNvSpPr txBox="1"/>
          <p:nvPr/>
        </p:nvSpPr>
        <p:spPr>
          <a:xfrm>
            <a:off x="1767840" y="4922520"/>
            <a:ext cx="8686800" cy="1200329"/>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জরুরি ভিত্তিতে রক্তের প্রয়োজন হলে </a:t>
            </a:r>
            <a:r>
              <a:rPr lang="en-US" sz="3600" dirty="0">
                <a:latin typeface="NikoshBAN" panose="02000000000000000000" pitchFamily="2" charset="0"/>
                <a:cs typeface="NikoshBAN" panose="02000000000000000000" pitchFamily="2" charset="0"/>
              </a:rPr>
              <a:t>ফেসবুকসহ অন্যান্য সামাজিক </a:t>
            </a:r>
            <a:r>
              <a:rPr lang="en-US" sz="3600" dirty="0" smtClean="0">
                <a:latin typeface="NikoshBAN" panose="02000000000000000000" pitchFamily="2" charset="0"/>
                <a:cs typeface="NikoshBAN" panose="02000000000000000000" pitchFamily="2" charset="0"/>
              </a:rPr>
              <a:t>মাধ্যমে তা সবাইকে জানিয়ে দেওয়া যায়। </a:t>
            </a:r>
            <a:endParaRPr lang="en-US" sz="3600" dirty="0">
              <a:latin typeface="NikoshBAN" panose="02000000000000000000" pitchFamily="2" charset="0"/>
              <a:cs typeface="NikoshBAN" panose="02000000000000000000" pitchFamily="2" charset="0"/>
            </a:endParaRPr>
          </a:p>
        </p:txBody>
      </p:sp>
      <p:sp>
        <p:nvSpPr>
          <p:cNvPr id="5" name="Rectangle 4"/>
          <p:cNvSpPr/>
          <p:nvPr/>
        </p:nvSpPr>
        <p:spPr>
          <a:xfrm>
            <a:off x="3197610" y="343674"/>
            <a:ext cx="5796780" cy="707886"/>
          </a:xfrm>
          <a:prstGeom prst="rect">
            <a:avLst/>
          </a:prstGeom>
        </p:spPr>
        <p:txBody>
          <a:bodyPr wrap="none">
            <a:spAutoFit/>
          </a:bodyPr>
          <a:lstStyle/>
          <a:p>
            <a:r>
              <a:rPr lang="en-US" sz="4000" dirty="0">
                <a:latin typeface="NikoshBAN" pitchFamily="2" charset="0"/>
                <a:cs typeface="NikoshBAN" pitchFamily="2" charset="0"/>
              </a:rPr>
              <a:t>দৈনন্দিন সমস্যা সমাধানে ইন্টারনেট </a:t>
            </a:r>
            <a:endParaRPr lang="en-US" sz="4000" dirty="0"/>
          </a:p>
        </p:txBody>
      </p:sp>
    </p:spTree>
    <p:extLst>
      <p:ext uri="{BB962C8B-B14F-4D97-AF65-F5344CB8AC3E}">
        <p14:creationId xmlns:p14="http://schemas.microsoft.com/office/powerpoint/2010/main" val="28476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4976" y="1203000"/>
            <a:ext cx="4599863" cy="2681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0520" y="4051280"/>
            <a:ext cx="11490960" cy="2308324"/>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দৈনন্দিন জীবনের নানা সমস্যা সমাধানের প্রথম হাতিয়ার হচ্ছে তথ্য। ইন্টারনেটে শিক্ষা, স্বাস্থ্য, গবেষণা, পরিবহন, বাণিজ্য থেকে শুরু করে সরকার, সরকারপদ্ধতি, রাজনৈতিক হালচাল প্রায় সকল ধরনের তথ্যই রয়েছে। ইন্টারনেট থেকে তথ্য সংগ্রহ এবং সেটি ব্যবহার করে অনেক সমস্যার সমাধান করা যায়।    </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3314759" y="236994"/>
            <a:ext cx="5796780" cy="707886"/>
          </a:xfrm>
          <a:prstGeom prst="rect">
            <a:avLst/>
          </a:prstGeom>
        </p:spPr>
        <p:txBody>
          <a:bodyPr wrap="none">
            <a:spAutoFit/>
          </a:bodyPr>
          <a:lstStyle/>
          <a:p>
            <a:r>
              <a:rPr lang="en-US" sz="4000" dirty="0">
                <a:latin typeface="NikoshBAN" pitchFamily="2" charset="0"/>
                <a:cs typeface="NikoshBAN" pitchFamily="2" charset="0"/>
              </a:rPr>
              <a:t>দৈনন্দিন সমস্যা সমাধানে ইন্টারনেট </a:t>
            </a:r>
            <a:endParaRPr lang="en-US" sz="4000" dirty="0"/>
          </a:p>
        </p:txBody>
      </p:sp>
    </p:spTree>
    <p:extLst>
      <p:ext uri="{BB962C8B-B14F-4D97-AF65-F5344CB8AC3E}">
        <p14:creationId xmlns:p14="http://schemas.microsoft.com/office/powerpoint/2010/main" val="100330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2667" y="576538"/>
            <a:ext cx="3058583" cy="770121"/>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prstTxWarp prst="textChevron">
              <a:avLst/>
            </a:prstTxWarp>
            <a:spAutoFit/>
          </a:bodyPr>
          <a:lstStyle/>
          <a:p>
            <a:pPr algn="ctr"/>
            <a:r>
              <a:rPr lang="en-US" sz="4000" dirty="0" smtClean="0">
                <a:solidFill>
                  <a:schemeClr val="tx1"/>
                </a:solidFill>
                <a:latin typeface="NikoshBAN" pitchFamily="2" charset="0"/>
                <a:cs typeface="NikoshBAN" pitchFamily="2" charset="0"/>
              </a:rPr>
              <a:t>জোড়ায় কাজ-০২</a:t>
            </a:r>
            <a:endParaRPr lang="en-US" sz="4000" dirty="0">
              <a:solidFill>
                <a:schemeClr val="tx1"/>
              </a:solidFill>
              <a:latin typeface="NikoshBAN" pitchFamily="2" charset="0"/>
              <a:cs typeface="NikoshBAN" pitchFamily="2" charset="0"/>
            </a:endParaRPr>
          </a:p>
        </p:txBody>
      </p:sp>
      <p:sp>
        <p:nvSpPr>
          <p:cNvPr id="3" name="TextBox 2"/>
          <p:cNvSpPr txBox="1"/>
          <p:nvPr/>
        </p:nvSpPr>
        <p:spPr>
          <a:xfrm>
            <a:off x="8155278" y="669212"/>
            <a:ext cx="3124201" cy="584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chemeClr val="tx1"/>
                </a:solidFill>
                <a:latin typeface="NikoshBAN" pitchFamily="2" charset="0"/>
                <a:cs typeface="NikoshBAN" pitchFamily="2" charset="0"/>
              </a:rPr>
              <a:t>সময়-৪মিনিট</a:t>
            </a:r>
            <a:endParaRPr lang="en-US" sz="3200" dirty="0">
              <a:solidFill>
                <a:schemeClr val="tx1"/>
              </a:solidFill>
              <a:latin typeface="NikoshBAN" pitchFamily="2" charset="0"/>
              <a:cs typeface="NikoshBAN" pitchFamily="2" charset="0"/>
            </a:endParaRPr>
          </a:p>
        </p:txBody>
      </p:sp>
      <p:sp>
        <p:nvSpPr>
          <p:cNvPr id="4" name="TextBox 3"/>
          <p:cNvSpPr txBox="1"/>
          <p:nvPr/>
        </p:nvSpPr>
        <p:spPr>
          <a:xfrm>
            <a:off x="1030321" y="3036957"/>
            <a:ext cx="10249158" cy="707886"/>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571500" indent="-571500" algn="just">
              <a:buFont typeface="Wingdings" panose="05000000000000000000" pitchFamily="2" charset="2"/>
              <a:buChar char="Ø"/>
            </a:pPr>
            <a:r>
              <a:rPr lang="en-US" sz="4000" dirty="0" smtClean="0">
                <a:latin typeface="NikoshBAN" pitchFamily="2" charset="0"/>
                <a:cs typeface="NikoshBAN" pitchFamily="2" charset="0"/>
              </a:rPr>
              <a:t>দৈনন্দিন সমস্যা সমাধানে ইন্টারনেটর দুটি ব্যবহার লেখ।</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221844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26180" y="1470660"/>
            <a:ext cx="4404360" cy="283464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4626114"/>
            <a:ext cx="11430000" cy="1200329"/>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শিক্ষাসংক্রান্ত প্রায় সকল ধরনের সহায়ক তথ্য ইন্টারনেটে পাওয়া যায়। শিক্ষার্থীদের নানান সমস্যা সমাধানের জন্য ইন্টারনেটে অসংখ্য ওয়েবসাইট রয়েছে। </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1889844" y="289560"/>
            <a:ext cx="8866530" cy="707886"/>
          </a:xfrm>
          <a:prstGeom prst="rect">
            <a:avLst/>
          </a:prstGeom>
        </p:spPr>
        <p:txBody>
          <a:bodyPr wrap="none">
            <a:spAutoFit/>
          </a:bodyPr>
          <a:lstStyle/>
          <a:p>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 </a:t>
            </a:r>
            <a:r>
              <a:rPr lang="en-US"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শিক্ষা সংক্রান্ত সমস্যা সমাধানের প্রয়োজনীয় </a:t>
            </a:r>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ওয়েবসাইট</a:t>
            </a:r>
            <a:endParaRPr lang="en-US" sz="4000" dirty="0"/>
          </a:p>
        </p:txBody>
      </p:sp>
    </p:spTree>
    <p:extLst>
      <p:ext uri="{BB962C8B-B14F-4D97-AF65-F5344CB8AC3E}">
        <p14:creationId xmlns:p14="http://schemas.microsoft.com/office/powerpoint/2010/main" val="64993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1539" t="13461" r="13462" b="19231"/>
          <a:stretch/>
        </p:blipFill>
        <p:spPr>
          <a:xfrm>
            <a:off x="4335780" y="1126979"/>
            <a:ext cx="3520440" cy="3159369"/>
          </a:xfrm>
          <a:prstGeom prst="rect">
            <a:avLst/>
          </a:prstGeom>
        </p:spPr>
      </p:pic>
      <p:sp>
        <p:nvSpPr>
          <p:cNvPr id="3" name="TextBox 2"/>
          <p:cNvSpPr txBox="1"/>
          <p:nvPr/>
        </p:nvSpPr>
        <p:spPr>
          <a:xfrm>
            <a:off x="0" y="4286348"/>
            <a:ext cx="11658600" cy="2031325"/>
          </a:xfrm>
          <a:prstGeom prst="rect">
            <a:avLst/>
          </a:prstGeom>
          <a:noFill/>
          <a:ln w="12700">
            <a:noFill/>
          </a:ln>
        </p:spPr>
        <p:txBody>
          <a:bodyPr wrap="square" rtlCol="0">
            <a:spAutoFit/>
          </a:bodyPr>
          <a:lstStyle/>
          <a:p>
            <a:pPr algn="ctr"/>
            <a:r>
              <a:rPr lang="en-US" sz="3600" dirty="0" smtClean="0">
                <a:latin typeface="NikoshBAN" panose="02000000000000000000" pitchFamily="2" charset="0"/>
                <a:cs typeface="NikoshBAN" panose="02000000000000000000" pitchFamily="2" charset="0"/>
              </a:rPr>
              <a:t>ওলফ্রামআলফা একটি গণিত বিষয়ক ওয়েবসাইট। এ সাইটে বিভিন্ন গণনার কাজ করার ব্যবস্থা রয়েছে। ওয়েব ঠিকানা- </a:t>
            </a:r>
            <a:r>
              <a:rPr lang="en-US" sz="5400" dirty="0" smtClean="0">
                <a:ln w="0"/>
                <a:latin typeface="Times New Roman" panose="02020603050405020304" pitchFamily="18" charset="0"/>
                <a:cs typeface="Times New Roman" panose="02020603050405020304" pitchFamily="18" charset="0"/>
              </a:rPr>
              <a:t>www.wolframalpha.com</a:t>
            </a:r>
            <a:endParaRPr lang="en-US" sz="5400" dirty="0">
              <a:ln w="0"/>
              <a:latin typeface="NikoshBAN" panose="02000000000000000000" pitchFamily="2" charset="0"/>
              <a:cs typeface="NikoshBAN" panose="02000000000000000000" pitchFamily="2" charset="0"/>
            </a:endParaRPr>
          </a:p>
        </p:txBody>
      </p:sp>
      <p:sp>
        <p:nvSpPr>
          <p:cNvPr id="4" name="Rectangle 3"/>
          <p:cNvSpPr/>
          <p:nvPr/>
        </p:nvSpPr>
        <p:spPr>
          <a:xfrm>
            <a:off x="1889844" y="289560"/>
            <a:ext cx="8866530" cy="707886"/>
          </a:xfrm>
          <a:prstGeom prst="rect">
            <a:avLst/>
          </a:prstGeom>
        </p:spPr>
        <p:txBody>
          <a:bodyPr wrap="none">
            <a:spAutoFit/>
          </a:bodyPr>
          <a:lstStyle/>
          <a:p>
            <a:r>
              <a:rPr lang="en-US" sz="4000" dirty="0" smtClean="0">
                <a:ln w="0"/>
                <a:latin typeface="NikoshBAN" pitchFamily="2" charset="0"/>
                <a:cs typeface="NikoshBAN" pitchFamily="2" charset="0"/>
              </a:rPr>
              <a:t> </a:t>
            </a:r>
            <a:r>
              <a:rPr lang="en-US" sz="4000" dirty="0">
                <a:ln w="0"/>
                <a:latin typeface="NikoshBAN" pitchFamily="2" charset="0"/>
                <a:cs typeface="NikoshBAN" pitchFamily="2" charset="0"/>
              </a:rPr>
              <a:t>শিক্ষা সংক্রান্ত সমস্যা সমাধানের প্রয়োজনীয় </a:t>
            </a:r>
            <a:r>
              <a:rPr lang="en-US" sz="4000" dirty="0" smtClean="0">
                <a:ln w="0"/>
                <a:latin typeface="NikoshBAN" pitchFamily="2" charset="0"/>
                <a:cs typeface="NikoshBAN" pitchFamily="2" charset="0"/>
              </a:rPr>
              <a:t>ওয়েবসাইট</a:t>
            </a:r>
            <a:endParaRPr lang="en-US" sz="4000" dirty="0">
              <a:ln w="0"/>
            </a:endParaRPr>
          </a:p>
        </p:txBody>
      </p:sp>
    </p:spTree>
    <p:extLst>
      <p:ext uri="{BB962C8B-B14F-4D97-AF65-F5344CB8AC3E}">
        <p14:creationId xmlns:p14="http://schemas.microsoft.com/office/powerpoint/2010/main" val="258979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502" y="1420946"/>
            <a:ext cx="5274945" cy="3246120"/>
          </a:xfrm>
          <a:prstGeom prst="rect">
            <a:avLst/>
          </a:prstGeom>
          <a:ln w="3175">
            <a:solidFill>
              <a:schemeClr val="tx1"/>
            </a:solidFill>
          </a:ln>
        </p:spPr>
      </p:pic>
      <p:sp>
        <p:nvSpPr>
          <p:cNvPr id="3" name="TextBox 2"/>
          <p:cNvSpPr txBox="1"/>
          <p:nvPr/>
        </p:nvSpPr>
        <p:spPr>
          <a:xfrm>
            <a:off x="525780" y="4811435"/>
            <a:ext cx="11140440" cy="1477328"/>
          </a:xfrm>
          <a:prstGeom prst="rect">
            <a:avLst/>
          </a:prstGeom>
          <a:noFill/>
          <a:ln w="12700">
            <a:noFill/>
          </a:ln>
        </p:spPr>
        <p:txBody>
          <a:bodyPr wrap="square" rtlCol="0">
            <a:spAutoFit/>
          </a:bodyPr>
          <a:lstStyle/>
          <a:p>
            <a:pPr algn="ctr"/>
            <a:r>
              <a:rPr lang="en-US" sz="5400" dirty="0" smtClean="0">
                <a:latin typeface="Times New Roman" panose="02020603050405020304" pitchFamily="18" charset="0"/>
                <a:cs typeface="Times New Roman" panose="02020603050405020304" pitchFamily="18" charset="0"/>
                <a:hlinkClick r:id="rId3"/>
              </a:rPr>
              <a:t>www.khanacademy.com</a:t>
            </a:r>
            <a:r>
              <a:rPr lang="en-US" sz="5400" dirty="0" smtClean="0">
                <a:latin typeface="Times New Roman" panose="02020603050405020304" pitchFamily="18" charset="0"/>
                <a:cs typeface="Times New Roman" panose="02020603050405020304" pitchFamily="18" charset="0"/>
              </a:rPr>
              <a:t> </a:t>
            </a:r>
          </a:p>
          <a:p>
            <a:r>
              <a:rPr lang="en-US" sz="3600" dirty="0" smtClean="0">
                <a:latin typeface="NikoshBAN" panose="02000000000000000000" pitchFamily="2" charset="0"/>
                <a:cs typeface="NikoshBAN" panose="02000000000000000000" pitchFamily="2" charset="0"/>
              </a:rPr>
              <a:t>খান একাডেমীতে শিক্ষার্থীরা প্রায় সকল বিষয়েরই প্রয়োজনীয় তথ্য পেতে পারে।</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1889844" y="289560"/>
            <a:ext cx="8866530" cy="707886"/>
          </a:xfrm>
          <a:prstGeom prst="rect">
            <a:avLst/>
          </a:prstGeom>
        </p:spPr>
        <p:txBody>
          <a:bodyPr wrap="none">
            <a:spAutoFit/>
          </a:bodyPr>
          <a:lstStyle/>
          <a:p>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 </a:t>
            </a:r>
            <a:r>
              <a:rPr lang="en-US"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শিক্ষা সংক্রান্ত সমস্যা সমাধানের প্রয়োজনীয় </a:t>
            </a:r>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ওয়েবসাইট</a:t>
            </a:r>
            <a:endParaRPr lang="en-US" sz="4000" dirty="0"/>
          </a:p>
        </p:txBody>
      </p:sp>
    </p:spTree>
    <p:extLst>
      <p:ext uri="{BB962C8B-B14F-4D97-AF65-F5344CB8AC3E}">
        <p14:creationId xmlns:p14="http://schemas.microsoft.com/office/powerpoint/2010/main" val="36629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47160" y="1443811"/>
            <a:ext cx="4297680" cy="291857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6300" y="4564916"/>
            <a:ext cx="10165080" cy="1754326"/>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দৈনন্দিন সমস্যার সমাধানে সহায়তা করার জন্য ইন্টারনেটভিত্তিক অনেক সহায়তা কেন্দ্র গড়ে উঠেছে। এ সকল সহায়তা কেন্দ্র থেকে গ্রাহক তার বিভিন্ন সমস্যার সমাধান খুঁজে পায়।</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1889844" y="289560"/>
            <a:ext cx="8866530" cy="707886"/>
          </a:xfrm>
          <a:prstGeom prst="rect">
            <a:avLst/>
          </a:prstGeom>
        </p:spPr>
        <p:txBody>
          <a:bodyPr wrap="none">
            <a:spAutoFit/>
          </a:bodyPr>
          <a:lstStyle/>
          <a:p>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 </a:t>
            </a:r>
            <a:r>
              <a:rPr lang="en-US"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শিক্ষা সংক্রান্ত সমস্যা সমাধানের প্রয়োজনীয় </a:t>
            </a:r>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ওয়েবসাইট</a:t>
            </a:r>
            <a:endParaRPr lang="en-US" sz="4000" dirty="0"/>
          </a:p>
        </p:txBody>
      </p:sp>
    </p:spTree>
    <p:extLst>
      <p:ext uri="{BB962C8B-B14F-4D97-AF65-F5344CB8AC3E}">
        <p14:creationId xmlns:p14="http://schemas.microsoft.com/office/powerpoint/2010/main" val="6799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30040" y="1402080"/>
            <a:ext cx="4267200" cy="294132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5360" y="4641116"/>
            <a:ext cx="10576560" cy="1754326"/>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দৈনন্দিন সমস্যার সমাধানে সহায়তা করার জন্য ইমেইলভিত্তিক সেবা</a:t>
            </a:r>
            <a:r>
              <a:rPr lang="en-US" sz="3600" dirty="0">
                <a:latin typeface="NikoshBAN" panose="02000000000000000000" pitchFamily="2" charset="0"/>
                <a:cs typeface="NikoshBAN" panose="02000000000000000000" pitchFamily="2" charset="0"/>
              </a:rPr>
              <a:t> </a:t>
            </a:r>
            <a:r>
              <a:rPr lang="en-US" sz="3600" dirty="0" smtClean="0">
                <a:latin typeface="NikoshBAN" panose="02000000000000000000" pitchFamily="2" charset="0"/>
                <a:cs typeface="NikoshBAN" panose="02000000000000000000" pitchFamily="2" charset="0"/>
              </a:rPr>
              <a:t>কেন্দ্র বিশ্বজুড়ে পরিচালিত হয়। এ সকল সেবাকেন্দ্র থেকে ইমেইলের মাধ্যমে সেবা গ্রহণ করা যায় এবং সংশ্লিষ্ট সমস্যার সমাধান করা যায়। </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1889844" y="289560"/>
            <a:ext cx="8866530" cy="707886"/>
          </a:xfrm>
          <a:prstGeom prst="rect">
            <a:avLst/>
          </a:prstGeom>
        </p:spPr>
        <p:txBody>
          <a:bodyPr wrap="none">
            <a:spAutoFit/>
          </a:bodyPr>
          <a:lstStyle/>
          <a:p>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 </a:t>
            </a:r>
            <a:r>
              <a:rPr lang="en-US"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শিক্ষা সংক্রান্ত সমস্যা সমাধানের প্রয়োজনীয় </a:t>
            </a:r>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ওয়েবসাইট</a:t>
            </a:r>
            <a:endParaRPr lang="en-US" sz="4000" dirty="0"/>
          </a:p>
        </p:txBody>
      </p:sp>
    </p:spTree>
    <p:extLst>
      <p:ext uri="{BB962C8B-B14F-4D97-AF65-F5344CB8AC3E}">
        <p14:creationId xmlns:p14="http://schemas.microsoft.com/office/powerpoint/2010/main" val="148326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722001" y="1447800"/>
            <a:ext cx="4080879" cy="2743200"/>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8160" y="4412516"/>
            <a:ext cx="10881360" cy="1754326"/>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অনেক ইন্টারনেট গেম এমনভাবে তৈরি করা হয়, সেগুলো জিততে হলে ব্যবহারকারীকে অনেক ছোট </a:t>
            </a:r>
            <a:r>
              <a:rPr lang="en-US" sz="3600" dirty="0" err="1" smtClean="0">
                <a:latin typeface="NikoshBAN" panose="02000000000000000000" pitchFamily="2" charset="0"/>
                <a:cs typeface="NikoshBAN" panose="02000000000000000000" pitchFamily="2" charset="0"/>
              </a:rPr>
              <a:t>ছোট</a:t>
            </a:r>
            <a:r>
              <a:rPr lang="en-US" sz="3600" dirty="0" smtClean="0">
                <a:latin typeface="NikoshBAN" panose="02000000000000000000" pitchFamily="2" charset="0"/>
                <a:cs typeface="NikoshBAN" panose="02000000000000000000" pitchFamily="2" charset="0"/>
              </a:rPr>
              <a:t> সমস্যার সমাধান করতে হয়। এ সকল গেম খেলার মাধ্যমে শিশু-কিশোরদের সমস্যা সমাধানের দক্ষতা তৈরি হয়। </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1889844" y="289560"/>
            <a:ext cx="8866530" cy="707886"/>
          </a:xfrm>
          <a:prstGeom prst="rect">
            <a:avLst/>
          </a:prstGeom>
        </p:spPr>
        <p:txBody>
          <a:bodyPr wrap="none">
            <a:spAutoFit/>
          </a:bodyPr>
          <a:lstStyle/>
          <a:p>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 </a:t>
            </a:r>
            <a:r>
              <a:rPr lang="en-US"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শিক্ষা সংক্রান্ত সমস্যা সমাধানের প্রয়োজনীয় </a:t>
            </a:r>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ওয়েবসাইট</a:t>
            </a:r>
            <a:endParaRPr lang="en-US" sz="4000" dirty="0"/>
          </a:p>
        </p:txBody>
      </p:sp>
    </p:spTree>
    <p:extLst>
      <p:ext uri="{BB962C8B-B14F-4D97-AF65-F5344CB8AC3E}">
        <p14:creationId xmlns:p14="http://schemas.microsoft.com/office/powerpoint/2010/main" val="319313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6000" y="1536650"/>
            <a:ext cx="4543599" cy="2892385"/>
          </a:xfrm>
          <a:prstGeom prst="rect">
            <a:avLst/>
          </a:prstGeom>
          <a:ln w="3175">
            <a:solidFill>
              <a:schemeClr val="tx1"/>
            </a:solidFill>
          </a:ln>
        </p:spPr>
      </p:pic>
      <p:sp>
        <p:nvSpPr>
          <p:cNvPr id="3" name="TextBox 2"/>
          <p:cNvSpPr txBox="1"/>
          <p:nvPr/>
        </p:nvSpPr>
        <p:spPr>
          <a:xfrm>
            <a:off x="937260" y="4968240"/>
            <a:ext cx="10317480" cy="1200329"/>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সামাজিক যোগাযোগের বিভিন্ন মাধ্যমে সমমনা সম্প্রদায়ের সঙ্গে যুক্ত থাকা যায়। এর ফলে অনেক স্থানীয় সমস্যার সমাধান করা যায়। </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1889844" y="289560"/>
            <a:ext cx="8866530" cy="707886"/>
          </a:xfrm>
          <a:prstGeom prst="rect">
            <a:avLst/>
          </a:prstGeom>
        </p:spPr>
        <p:txBody>
          <a:bodyPr wrap="none">
            <a:spAutoFit/>
          </a:bodyPr>
          <a:lstStyle/>
          <a:p>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 </a:t>
            </a:r>
            <a:r>
              <a:rPr lang="en-US"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শিক্ষা সংক্রান্ত সমস্যা সমাধানের প্রয়োজনীয় </a:t>
            </a:r>
            <a:r>
              <a:rPr lang="en-US" sz="40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ওয়েবসাইট</a:t>
            </a:r>
            <a:endParaRPr lang="en-US" sz="4000" dirty="0"/>
          </a:p>
        </p:txBody>
      </p:sp>
    </p:spTree>
    <p:extLst>
      <p:ext uri="{BB962C8B-B14F-4D97-AF65-F5344CB8AC3E}">
        <p14:creationId xmlns:p14="http://schemas.microsoft.com/office/powerpoint/2010/main" val="345904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7448" y="292186"/>
            <a:ext cx="3197104" cy="101566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prstTxWarp prst="textChevron">
              <a:avLst/>
            </a:prstTxWarp>
            <a:spAutoFit/>
          </a:bodyPr>
          <a:lstStyle/>
          <a:p>
            <a:pPr algn="ctr"/>
            <a:r>
              <a:rPr lang="bn-IN" sz="6000" dirty="0" smtClean="0">
                <a:latin typeface="NikoshBAN" panose="02000000000000000000" pitchFamily="2" charset="0"/>
                <a:cs typeface="NikoshBAN" panose="02000000000000000000" pitchFamily="2" charset="0"/>
              </a:rPr>
              <a:t>পরিচিতি</a:t>
            </a:r>
            <a:endParaRPr lang="en-US" sz="6000" dirty="0">
              <a:latin typeface="NikoshBAN" panose="02000000000000000000" pitchFamily="2" charset="0"/>
              <a:cs typeface="NikoshBAN" panose="02000000000000000000" pitchFamily="2" charset="0"/>
            </a:endParaRPr>
          </a:p>
        </p:txBody>
      </p:sp>
      <p:sp>
        <p:nvSpPr>
          <p:cNvPr id="6" name="Rectangle 5"/>
          <p:cNvSpPr/>
          <p:nvPr/>
        </p:nvSpPr>
        <p:spPr>
          <a:xfrm>
            <a:off x="61386" y="2800763"/>
            <a:ext cx="6845870" cy="4031873"/>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হোসনেয়ারা (লাকী)</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এম,এস,এস, এম এড</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 শিক্ষক (আই সি টি)</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রায়পুর স্কুল এন্ড কলেজ ,</a:t>
            </a:r>
          </a:p>
          <a:p>
            <a:pPr algn="ctr"/>
            <a:r>
              <a:rPr lang="en-US" sz="3600" dirty="0" smtClean="0">
                <a:ln w="0"/>
                <a:solidFill>
                  <a:schemeClr val="tx1"/>
                </a:solidFill>
                <a:latin typeface="NikoshBAN" panose="02000000000000000000" pitchFamily="2" charset="0"/>
                <a:cs typeface="NikoshBAN" panose="02000000000000000000" pitchFamily="2" charset="0"/>
              </a:rPr>
              <a:t>বাঘারপাড়া</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,যশোর । </a:t>
            </a:r>
          </a:p>
          <a:p>
            <a:pPr algn="ct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01712333017</a:t>
            </a:r>
          </a:p>
          <a:p>
            <a:pPr algn="ct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Mail-lucky</a:t>
            </a:r>
            <a:r>
              <a:rPr 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333017</a:t>
            </a:r>
            <a:r>
              <a:rPr lang="en-US" sz="36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@gmail.com</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689" y="843007"/>
            <a:ext cx="2001732" cy="2133084"/>
          </a:xfrm>
          <a:prstGeom prst="rect">
            <a:avLst/>
          </a:prstGeom>
          <a:ln w="3175">
            <a:solidFill>
              <a:schemeClr val="tx1"/>
            </a:solidFill>
          </a:ln>
          <a:effectLst>
            <a:outerShdw blurRad="190500" algn="tl" rotWithShape="0">
              <a:srgbClr val="000000">
                <a:alpha val="70000"/>
              </a:srgbClr>
            </a:outerShdw>
          </a:effectLst>
        </p:spPr>
      </p:pic>
      <p:sp>
        <p:nvSpPr>
          <p:cNvPr id="8" name="Rectangle 7"/>
          <p:cNvSpPr/>
          <p:nvPr/>
        </p:nvSpPr>
        <p:spPr>
          <a:xfrm>
            <a:off x="7462376" y="3197253"/>
            <a:ext cx="4036834" cy="214212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90000"/>
              </a:lnSpc>
            </a:pPr>
            <a:r>
              <a:rPr lang="bn-BD" sz="4000" dirty="0">
                <a:latin typeface="NikoshBAN" panose="02000000000000000000" pitchFamily="2" charset="0"/>
                <a:cs typeface="NikoshBAN" panose="02000000000000000000" pitchFamily="2" charset="0"/>
              </a:rPr>
              <a:t>তথ্য ও যোগাযোগ </a:t>
            </a:r>
            <a:r>
              <a:rPr lang="bn-BD" sz="4000" dirty="0" smtClean="0">
                <a:latin typeface="NikoshBAN" panose="02000000000000000000" pitchFamily="2" charset="0"/>
                <a:cs typeface="NikoshBAN" panose="02000000000000000000" pitchFamily="2" charset="0"/>
              </a:rPr>
              <a:t>প্রযুক্তি</a:t>
            </a:r>
            <a:endParaRPr lang="en-US" sz="4000" dirty="0" smtClean="0">
              <a:latin typeface="NikoshBAN" panose="02000000000000000000" pitchFamily="2" charset="0"/>
              <a:cs typeface="NikoshBAN" panose="02000000000000000000" pitchFamily="2" charset="0"/>
            </a:endParaRPr>
          </a:p>
          <a:p>
            <a:pPr algn="ctr">
              <a:lnSpc>
                <a:spcPct val="90000"/>
              </a:lnSpc>
            </a:pPr>
            <a:r>
              <a:rPr lang="bn-BD" sz="3600" dirty="0" smtClean="0">
                <a:latin typeface="NikoshBAN" panose="02000000000000000000" pitchFamily="2" charset="0"/>
                <a:cs typeface="NikoshBAN" panose="02000000000000000000" pitchFamily="2" charset="0"/>
              </a:rPr>
              <a:t>শ্রেণি</a:t>
            </a:r>
            <a:r>
              <a:rPr lang="en-US" sz="3600" dirty="0" smtClean="0">
                <a:latin typeface="NikoshBAN" panose="02000000000000000000" pitchFamily="2" charset="0"/>
                <a:cs typeface="NikoshBAN" panose="02000000000000000000" pitchFamily="2" charset="0"/>
              </a:rPr>
              <a:t>ঃ </a:t>
            </a:r>
            <a:r>
              <a:rPr lang="en-US" sz="3600" dirty="0">
                <a:latin typeface="NikoshBAN" panose="02000000000000000000" pitchFamily="2" charset="0"/>
                <a:cs typeface="NikoshBAN" panose="02000000000000000000" pitchFamily="2" charset="0"/>
              </a:rPr>
              <a:t>অ</a:t>
            </a:r>
            <a:r>
              <a:rPr lang="bn-BD" sz="3600" dirty="0">
                <a:latin typeface="NikoshBAN" panose="02000000000000000000" pitchFamily="2" charset="0"/>
                <a:cs typeface="NikoshBAN" panose="02000000000000000000" pitchFamily="2" charset="0"/>
              </a:rPr>
              <a:t>ষ্টম </a:t>
            </a:r>
            <a:endParaRPr lang="en-US" sz="3600" dirty="0">
              <a:latin typeface="NikoshBAN" panose="02000000000000000000" pitchFamily="2" charset="0"/>
              <a:cs typeface="NikoshBAN" panose="02000000000000000000" pitchFamily="2" charset="0"/>
            </a:endParaRPr>
          </a:p>
          <a:p>
            <a:pPr algn="ctr">
              <a:lnSpc>
                <a:spcPct val="90000"/>
              </a:lnSpc>
            </a:pPr>
            <a:r>
              <a:rPr lang="bn-BD" sz="3600" dirty="0" smtClean="0">
                <a:latin typeface="NikoshBAN" panose="02000000000000000000" pitchFamily="2" charset="0"/>
                <a:cs typeface="NikoshBAN" panose="02000000000000000000" pitchFamily="2" charset="0"/>
              </a:rPr>
              <a:t>অধ্যায়</a:t>
            </a:r>
            <a:r>
              <a:rPr lang="en-US" sz="3600" dirty="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০৫</a:t>
            </a:r>
          </a:p>
          <a:p>
            <a:pPr algn="ctr">
              <a:lnSpc>
                <a:spcPct val="90000"/>
              </a:lnSpc>
            </a:pPr>
            <a:r>
              <a:rPr lang="en-US" sz="3600" dirty="0" smtClean="0">
                <a:latin typeface="NikoshBAN" panose="02000000000000000000" pitchFamily="2" charset="0"/>
                <a:cs typeface="NikoshBAN" panose="02000000000000000000" pitchFamily="2" charset="0"/>
              </a:rPr>
              <a:t>পাঠঃ৪৬</a:t>
            </a:r>
            <a:endParaRPr lang="en-US" sz="3600" dirty="0">
              <a:latin typeface="NikoshBAN" panose="02000000000000000000" pitchFamily="2" charset="0"/>
              <a:cs typeface="NikoshBAN" panose="02000000000000000000" pitchFamily="2" charset="0"/>
            </a:endParaRPr>
          </a:p>
        </p:txBody>
      </p:sp>
      <p:cxnSp>
        <p:nvCxnSpPr>
          <p:cNvPr id="11" name="Straight Connector 10"/>
          <p:cNvCxnSpPr/>
          <p:nvPr/>
        </p:nvCxnSpPr>
        <p:spPr>
          <a:xfrm>
            <a:off x="5623560" y="1524000"/>
            <a:ext cx="248412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75960" y="1676400"/>
            <a:ext cx="248412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28360" y="1828800"/>
            <a:ext cx="2484120" cy="43891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2475874" y="843007"/>
            <a:ext cx="1774573" cy="1972996"/>
          </a:xfrm>
          <a:prstGeom prst="rect">
            <a:avLst/>
          </a:prstGeom>
          <a:ln w="3175">
            <a:solidFill>
              <a:schemeClr val="tx1"/>
            </a:solidFill>
          </a:ln>
        </p:spPr>
      </p:pic>
    </p:spTree>
    <p:extLst>
      <p:ext uri="{BB962C8B-B14F-4D97-AF65-F5344CB8AC3E}">
        <p14:creationId xmlns:p14="http://schemas.microsoft.com/office/powerpoint/2010/main" val="2598725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8240" y="625435"/>
            <a:ext cx="3195519" cy="6705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prstTxWarp prst="textChevron">
              <a:avLst/>
            </a:prstTxWarp>
            <a:spAutoFit/>
          </a:bodyPr>
          <a:lstStyle/>
          <a:p>
            <a:pPr algn="ctr"/>
            <a:r>
              <a:rPr lang="en-US" sz="4000" dirty="0" smtClean="0">
                <a:latin typeface="NikoshBAN" pitchFamily="2" charset="0"/>
                <a:cs typeface="NikoshBAN" pitchFamily="2" charset="0"/>
              </a:rPr>
              <a:t>দলীয় কাজ-০৩</a:t>
            </a:r>
            <a:endParaRPr lang="en-US" sz="4000" dirty="0">
              <a:latin typeface="NikoshBAN" pitchFamily="2" charset="0"/>
              <a:cs typeface="NikoshBAN" pitchFamily="2" charset="0"/>
            </a:endParaRPr>
          </a:p>
        </p:txBody>
      </p:sp>
      <p:sp>
        <p:nvSpPr>
          <p:cNvPr id="3" name="TextBox 2"/>
          <p:cNvSpPr txBox="1"/>
          <p:nvPr/>
        </p:nvSpPr>
        <p:spPr>
          <a:xfrm>
            <a:off x="8566758" y="625435"/>
            <a:ext cx="3124201" cy="584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chemeClr val="tx1"/>
                </a:solidFill>
                <a:latin typeface="NikoshBAN" pitchFamily="2" charset="0"/>
                <a:cs typeface="NikoshBAN" pitchFamily="2" charset="0"/>
              </a:rPr>
              <a:t>সময়-৭মিনিট</a:t>
            </a:r>
            <a:endParaRPr lang="en-US" sz="3200" dirty="0">
              <a:solidFill>
                <a:schemeClr val="tx1"/>
              </a:solidFill>
              <a:latin typeface="NikoshBAN" pitchFamily="2" charset="0"/>
              <a:cs typeface="NikoshBAN" pitchFamily="2" charset="0"/>
            </a:endParaRPr>
          </a:p>
        </p:txBody>
      </p:sp>
      <p:sp>
        <p:nvSpPr>
          <p:cNvPr id="4" name="TextBox 3"/>
          <p:cNvSpPr txBox="1"/>
          <p:nvPr/>
        </p:nvSpPr>
        <p:spPr>
          <a:xfrm>
            <a:off x="1307640" y="2729180"/>
            <a:ext cx="9424319" cy="132343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571500" indent="-571500" algn="just">
              <a:buFont typeface="Wingdings" panose="05000000000000000000" pitchFamily="2" charset="2"/>
              <a:buChar char="Ø"/>
            </a:pPr>
            <a:r>
              <a:rPr lang="en-US" sz="4000" dirty="0" smtClean="0">
                <a:ln w="0"/>
                <a:solidFill>
                  <a:schemeClr val="tx1"/>
                </a:solidFill>
                <a:latin typeface="NikoshBAN" pitchFamily="2" charset="0"/>
                <a:cs typeface="NikoshBAN" pitchFamily="2" charset="0"/>
              </a:rPr>
              <a:t>দৈনন্দিন সমস্যা সমাধানে ইন্টারনেট থেকে কী ধরনের সহায়তা পেতে চাও? দলে আলোচনা করে বর্ণনা কর। </a:t>
            </a:r>
            <a:endParaRPr lang="en-US" sz="4000" dirty="0">
              <a:ln w="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89455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2009" y="304800"/>
            <a:ext cx="2887981" cy="86868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prstTxWarp prst="textChevron">
              <a:avLst/>
            </a:prstTxWarp>
            <a:spAutoFit/>
          </a:bodyPr>
          <a:lstStyle/>
          <a:p>
            <a:pPr algn="ctr"/>
            <a:r>
              <a:rPr lang="en-US" sz="3200" dirty="0" smtClean="0">
                <a:solidFill>
                  <a:schemeClr val="tx1"/>
                </a:solidFill>
                <a:latin typeface="NikoshBAN" pitchFamily="2" charset="0"/>
                <a:cs typeface="NikoshBAN" pitchFamily="2" charset="0"/>
              </a:rPr>
              <a:t>মূল্যায়ন</a:t>
            </a:r>
            <a:endParaRPr lang="en-US" sz="3200" dirty="0">
              <a:solidFill>
                <a:schemeClr val="tx1"/>
              </a:solidFill>
              <a:latin typeface="NikoshBAN" pitchFamily="2" charset="0"/>
              <a:cs typeface="NikoshBAN" pitchFamily="2" charset="0"/>
            </a:endParaRPr>
          </a:p>
        </p:txBody>
      </p:sp>
      <p:sp>
        <p:nvSpPr>
          <p:cNvPr id="3" name="Rounded Rectangle 2"/>
          <p:cNvSpPr/>
          <p:nvPr/>
        </p:nvSpPr>
        <p:spPr>
          <a:xfrm>
            <a:off x="1304924" y="944880"/>
            <a:ext cx="10140316" cy="533400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US" sz="3600" dirty="0" smtClean="0">
                <a:solidFill>
                  <a:schemeClr val="tx1"/>
                </a:solidFill>
                <a:latin typeface="NikoshBAN" panose="02000000000000000000" pitchFamily="2" charset="0"/>
                <a:cs typeface="NikoshBAN" panose="02000000000000000000" pitchFamily="2" charset="0"/>
              </a:rPr>
              <a:t>১। কোন প্রতিষ্ঠানের ফোন নম্বর কোথা থেকে পেতে পারি? </a:t>
            </a:r>
          </a:p>
          <a:p>
            <a:r>
              <a:rPr lang="en-US" sz="3600" dirty="0" smtClean="0">
                <a:solidFill>
                  <a:schemeClr val="tx1"/>
                </a:solidFill>
                <a:latin typeface="NikoshBAN" panose="02000000000000000000" pitchFamily="2" charset="0"/>
                <a:cs typeface="NikoshBAN" panose="02000000000000000000" pitchFamily="2" charset="0"/>
              </a:rPr>
              <a:t>২। হঠাৎ জরুরি ভিত্তিতে রক্তের প্রয়োজন হলে কী করবো? </a:t>
            </a:r>
          </a:p>
          <a:p>
            <a:r>
              <a:rPr lang="en-US" sz="3600" dirty="0" smtClean="0">
                <a:solidFill>
                  <a:schemeClr val="tx1"/>
                </a:solidFill>
                <a:latin typeface="NikoshBAN" panose="02000000000000000000" pitchFamily="2" charset="0"/>
                <a:cs typeface="NikoshBAN" panose="02000000000000000000" pitchFamily="2" charset="0"/>
              </a:rPr>
              <a:t>৩। দৈনন্দিন সমস্যা সমাধানের প্রধান হাতিয়ার কী? </a:t>
            </a:r>
          </a:p>
          <a:p>
            <a:r>
              <a:rPr lang="en-US" sz="3600" dirty="0" smtClean="0">
                <a:solidFill>
                  <a:schemeClr val="tx1"/>
                </a:solidFill>
                <a:latin typeface="NikoshBAN" panose="02000000000000000000" pitchFamily="2" charset="0"/>
                <a:cs typeface="NikoshBAN" panose="02000000000000000000" pitchFamily="2" charset="0"/>
              </a:rPr>
              <a:t>৪। বাংলাদেশী প্রযুক্তিবিদগণের তৈরি সার্চ ইঞ্জিনের নাম কী? </a:t>
            </a:r>
          </a:p>
          <a:p>
            <a:r>
              <a:rPr lang="en-US" sz="3600" dirty="0" smtClean="0">
                <a:solidFill>
                  <a:schemeClr val="tx1"/>
                </a:solidFill>
                <a:latin typeface="NikoshBAN" panose="02000000000000000000" pitchFamily="2" charset="0"/>
                <a:cs typeface="NikoshBAN" panose="02000000000000000000" pitchFamily="2" charset="0"/>
              </a:rPr>
              <a:t>৫। বিভিন্ন গাণিতিক সমস্যার সমাধান পাওয়া যায় এমন একটি ওয়েবসাইটের নাম বলো।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292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iterate type="lt">
                                    <p:tmPct val="10000"/>
                                  </p:iterate>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iterate type="lt">
                                    <p:tmPct val="10000"/>
                                  </p:iterate>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p:cTn id="43"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iterate type="lt">
                                    <p:tmPct val="10000"/>
                                  </p:iterate>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p:cTn id="55"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9620" y="531846"/>
            <a:ext cx="3032760" cy="76944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prstTxWarp prst="textChevron">
              <a:avLst/>
            </a:prstTxWarp>
            <a:spAutoFit/>
          </a:bodyPr>
          <a:lstStyle/>
          <a:p>
            <a:pPr algn="ctr"/>
            <a:r>
              <a:rPr lang="bn-BD" sz="4400" dirty="0" smtClean="0">
                <a:solidFill>
                  <a:schemeClr val="tx1"/>
                </a:solidFill>
                <a:latin typeface="NikoshBAN" pitchFamily="2" charset="0"/>
                <a:cs typeface="NikoshBAN" pitchFamily="2" charset="0"/>
              </a:rPr>
              <a:t>বাড়ির কাজ</a:t>
            </a:r>
            <a:endParaRPr lang="en-US" sz="44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29" y="531846"/>
            <a:ext cx="2472072" cy="2548449"/>
          </a:xfrm>
          <a:prstGeom prst="ellipse">
            <a:avLst/>
          </a:prstGeom>
          <a:ln>
            <a:noFill/>
          </a:ln>
          <a:effectLst>
            <a:softEdge rad="112500"/>
          </a:effectLst>
        </p:spPr>
      </p:pic>
      <p:sp>
        <p:nvSpPr>
          <p:cNvPr id="4" name="TextBox 3"/>
          <p:cNvSpPr txBox="1"/>
          <p:nvPr/>
        </p:nvSpPr>
        <p:spPr>
          <a:xfrm>
            <a:off x="2202180" y="3429000"/>
            <a:ext cx="8153400" cy="1323439"/>
          </a:xfrm>
          <a:prstGeom prst="rect">
            <a:avLst/>
          </a:prstGeom>
          <a:solidFill>
            <a:schemeClr val="bg1"/>
          </a:solid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571500" indent="-571500" algn="ctr">
              <a:buFont typeface="Wingdings" panose="05000000000000000000" pitchFamily="2" charset="2"/>
              <a:buChar char="Ø"/>
            </a:pPr>
            <a:r>
              <a:rPr lang="en-US" sz="4000" dirty="0" smtClean="0">
                <a:latin typeface="NikoshBAN" pitchFamily="2" charset="0"/>
                <a:cs typeface="NikoshBAN" pitchFamily="2" charset="0"/>
              </a:rPr>
              <a:t>আমাদের দৈনন্দিন জীবনে ইন্টারনেটের প্রভাব ১০টি বাক্যে লিখ। </a:t>
            </a:r>
            <a:endParaRPr lang="bn-IN" sz="4000" dirty="0">
              <a:latin typeface="NikoshBAN" pitchFamily="2" charset="0"/>
              <a:cs typeface="NikoshBAN" pitchFamily="2" charset="0"/>
            </a:endParaRPr>
          </a:p>
        </p:txBody>
      </p:sp>
    </p:spTree>
    <p:extLst>
      <p:ext uri="{BB962C8B-B14F-4D97-AF65-F5344CB8AC3E}">
        <p14:creationId xmlns:p14="http://schemas.microsoft.com/office/powerpoint/2010/main" val="3169196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7000"/>
          </a:stretch>
        </a:blipFill>
        <a:effectLst/>
      </p:bgPr>
    </p:bg>
    <p:spTree>
      <p:nvGrpSpPr>
        <p:cNvPr id="1" name=""/>
        <p:cNvGrpSpPr/>
        <p:nvPr/>
      </p:nvGrpSpPr>
      <p:grpSpPr>
        <a:xfrm>
          <a:off x="0" y="0"/>
          <a:ext cx="0" cy="0"/>
          <a:chOff x="0" y="0"/>
          <a:chExt cx="0" cy="0"/>
        </a:xfrm>
      </p:grpSpPr>
      <p:sp>
        <p:nvSpPr>
          <p:cNvPr id="2" name="TextBox 1"/>
          <p:cNvSpPr txBox="1"/>
          <p:nvPr/>
        </p:nvSpPr>
        <p:spPr>
          <a:xfrm rot="21125345">
            <a:off x="6918959" y="508484"/>
            <a:ext cx="3413760" cy="151843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prstTxWarp prst="textChevron">
              <a:avLst/>
            </a:prstTxWarp>
            <a:spAutoFit/>
          </a:bodyPr>
          <a:lstStyle/>
          <a:p>
            <a:pPr algn="ctr"/>
            <a:r>
              <a:rPr lang="en-US" sz="4400" dirty="0" smtClean="0">
                <a:solidFill>
                  <a:schemeClr val="accent1">
                    <a:lumMod val="75000"/>
                  </a:schemeClr>
                </a:solidFill>
                <a:latin typeface="NikoshBAN" pitchFamily="2" charset="0"/>
                <a:cs typeface="NikoshBAN" pitchFamily="2" charset="0"/>
              </a:rPr>
              <a:t>ধন্যবাদ</a:t>
            </a:r>
            <a:endParaRPr lang="en-US" sz="4400" dirty="0">
              <a:solidFill>
                <a:schemeClr val="accent1">
                  <a:lumMod val="75000"/>
                </a:schemeClr>
              </a:solidFill>
              <a:latin typeface="NikoshBAN" pitchFamily="2" charset="0"/>
              <a:cs typeface="NikoshBAN" pitchFamily="2" charset="0"/>
            </a:endParaRPr>
          </a:p>
        </p:txBody>
      </p:sp>
    </p:spTree>
    <p:extLst>
      <p:ext uri="{BB962C8B-B14F-4D97-AF65-F5344CB8AC3E}">
        <p14:creationId xmlns:p14="http://schemas.microsoft.com/office/powerpoint/2010/main" val="253001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8"/>
          <p:cNvSpPr txBox="1"/>
          <p:nvPr/>
        </p:nvSpPr>
        <p:spPr>
          <a:xfrm>
            <a:off x="1112520" y="3926347"/>
            <a:ext cx="5715000"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3600" dirty="0" smtClean="0">
                <a:latin typeface="NikoshBAN" panose="02000000000000000000" pitchFamily="2" charset="0"/>
                <a:cs typeface="NikoshBAN" panose="02000000000000000000" pitchFamily="2" charset="0"/>
              </a:rPr>
              <a:t>প্রথম ছবিতে তোমরা কী দেখতে পাও? </a:t>
            </a:r>
            <a:endParaRPr lang="en-US" sz="3600" dirty="0">
              <a:latin typeface="NikoshBAN" panose="02000000000000000000" pitchFamily="2" charset="0"/>
              <a:cs typeface="NikoshBAN" panose="02000000000000000000" pitchFamily="2" charset="0"/>
            </a:endParaRPr>
          </a:p>
        </p:txBody>
      </p:sp>
      <p:sp>
        <p:nvSpPr>
          <p:cNvPr id="4" name="TextBox 11"/>
          <p:cNvSpPr txBox="1"/>
          <p:nvPr/>
        </p:nvSpPr>
        <p:spPr>
          <a:xfrm>
            <a:off x="1112520" y="4789973"/>
            <a:ext cx="5836920"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3600" dirty="0" smtClean="0">
                <a:latin typeface="NikoshBAN" panose="02000000000000000000" pitchFamily="2" charset="0"/>
                <a:cs typeface="NikoshBAN" panose="02000000000000000000" pitchFamily="2" charset="0"/>
              </a:rPr>
              <a:t>অ্যাম্বুলেন্স কিভাবে ভাড়া করা যায়? </a:t>
            </a:r>
            <a:endParaRPr lang="en-US" sz="3600" dirty="0">
              <a:latin typeface="NikoshBAN" panose="02000000000000000000" pitchFamily="2" charset="0"/>
              <a:cs typeface="NikoshBAN" panose="02000000000000000000" pitchFamily="2" charset="0"/>
            </a:endParaRPr>
          </a:p>
        </p:txBody>
      </p:sp>
      <p:sp>
        <p:nvSpPr>
          <p:cNvPr id="5" name="TextBox 12"/>
          <p:cNvSpPr txBox="1"/>
          <p:nvPr/>
        </p:nvSpPr>
        <p:spPr>
          <a:xfrm>
            <a:off x="1112520" y="5527303"/>
            <a:ext cx="8153400"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3600" dirty="0" smtClean="0">
                <a:latin typeface="NikoshBAN" panose="02000000000000000000" pitchFamily="2" charset="0"/>
                <a:cs typeface="NikoshBAN" panose="02000000000000000000" pitchFamily="2" charset="0"/>
              </a:rPr>
              <a:t>তাৎক্ষনিক কারো রক্তের প্রয়োজন হলে আমরা কীভাবে সেটা সবাইকে জানিয়ে দিতে পারি</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961" y="779845"/>
            <a:ext cx="4439359" cy="2606040"/>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130" y="779845"/>
            <a:ext cx="4354830" cy="2606041"/>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73738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3771900" y="360402"/>
            <a:ext cx="4648200" cy="110799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bn-BD" sz="4000" dirty="0" smtClean="0">
                <a:latin typeface="NikoshBAN" pitchFamily="2" charset="0"/>
                <a:cs typeface="NikoshBAN" pitchFamily="2" charset="0"/>
              </a:rPr>
              <a:t>আজকের পাঠ</a:t>
            </a:r>
            <a:r>
              <a:rPr lang="bn-BD" sz="6600" dirty="0" smtClean="0">
                <a:latin typeface="NikoshBAN" pitchFamily="2" charset="0"/>
                <a:cs typeface="NikoshBAN" pitchFamily="2" charset="0"/>
              </a:rPr>
              <a:t>    </a:t>
            </a:r>
            <a:endParaRPr lang="en-US" sz="6600" dirty="0" smtClean="0">
              <a:latin typeface="NikoshBAN" pitchFamily="2" charset="0"/>
              <a:cs typeface="NikoshBAN" pitchFamily="2" charset="0"/>
            </a:endParaRPr>
          </a:p>
        </p:txBody>
      </p:sp>
      <p:sp>
        <p:nvSpPr>
          <p:cNvPr id="3" name="Rounded Rectangle 2"/>
          <p:cNvSpPr/>
          <p:nvPr/>
        </p:nvSpPr>
        <p:spPr>
          <a:xfrm>
            <a:off x="2689860" y="2072639"/>
            <a:ext cx="6812280" cy="640081"/>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3600" dirty="0" smtClean="0">
                <a:ln w="0"/>
                <a:solidFill>
                  <a:schemeClr val="tx1"/>
                </a:solidFill>
                <a:latin typeface="NikoshBAN" panose="02000000000000000000" pitchFamily="2" charset="0"/>
                <a:cs typeface="NikoshBAN" panose="02000000000000000000" pitchFamily="2" charset="0"/>
              </a:rPr>
              <a:t>দৈনন্দিন সমস্যা সমাধানে ইন্টারনেটের ভূমিকা</a:t>
            </a:r>
            <a:endParaRPr lang="en-US" sz="3600" dirty="0">
              <a:ln w="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9072" y="3096577"/>
            <a:ext cx="4411028" cy="3532337"/>
          </a:xfrm>
          <a:prstGeom prst="rect">
            <a:avLst/>
          </a:prstGeom>
          <a:ln w="3175">
            <a:solidFill>
              <a:schemeClr val="tx1"/>
            </a:solidFill>
          </a:ln>
        </p:spPr>
      </p:pic>
    </p:spTree>
    <p:extLst>
      <p:ext uri="{BB962C8B-B14F-4D97-AF65-F5344CB8AC3E}">
        <p14:creationId xmlns:p14="http://schemas.microsoft.com/office/powerpoint/2010/main" val="32726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5173448" y="440570"/>
            <a:ext cx="1845103" cy="769441"/>
          </a:xfrm>
          <a:prstGeom prst="rect">
            <a:avLst/>
          </a:prstGeom>
          <a:noFill/>
        </p:spPr>
        <p:txBody>
          <a:bodyPr wrap="square" rtlCol="0">
            <a:prstTxWarp prst="textChevro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dirty="0" smtClean="0">
                <a:ln w="0"/>
                <a:latin typeface="NikoshBAN" panose="02000000000000000000" pitchFamily="2" charset="0"/>
                <a:cs typeface="NikoshBAN" panose="02000000000000000000" pitchFamily="2" charset="0"/>
              </a:rPr>
              <a:t>শিখনফল</a:t>
            </a:r>
            <a:endParaRPr lang="en-US" sz="4400" dirty="0">
              <a:ln w="0"/>
              <a:latin typeface="NikoshBAN" panose="02000000000000000000" pitchFamily="2" charset="0"/>
              <a:cs typeface="NikoshBAN" panose="02000000000000000000" pitchFamily="2" charset="0"/>
            </a:endParaRPr>
          </a:p>
        </p:txBody>
      </p:sp>
      <p:sp>
        <p:nvSpPr>
          <p:cNvPr id="3" name="Rounded Rectangle 2"/>
          <p:cNvSpPr/>
          <p:nvPr/>
        </p:nvSpPr>
        <p:spPr bwMode="auto">
          <a:xfrm>
            <a:off x="381000" y="1676400"/>
            <a:ext cx="11917680" cy="3505200"/>
          </a:xfrm>
          <a:prstGeom prst="roundRect">
            <a:avLst>
              <a:gd name="adj" fmla="val 9173"/>
            </a:avLst>
          </a:prstGeom>
          <a:ln>
            <a:noFill/>
          </a:ln>
        </p:spPr>
        <p:style>
          <a:lnRef idx="2">
            <a:schemeClr val="accent2"/>
          </a:lnRef>
          <a:fillRef idx="1">
            <a:schemeClr val="lt1"/>
          </a:fillRef>
          <a:effectRef idx="0">
            <a:schemeClr val="accent2"/>
          </a:effectRef>
          <a:fontRef idx="minor">
            <a:schemeClr val="dk1"/>
          </a:fontRef>
        </p:style>
        <p:txBody>
          <a:bodyPr anchor="ctr"/>
          <a:lstStyle/>
          <a:p>
            <a:pPr marL="623888" indent="-623888" algn="just">
              <a:defRPr/>
            </a:pPr>
            <a:r>
              <a:rPr lang="bn-BD"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এই পাঠ শেষে শিক্ষার্থীরা</a:t>
            </a:r>
            <a:r>
              <a:rPr lang="en-US"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a:t>
            </a:r>
            <a:r>
              <a:rPr lang="bn-BD"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 </a:t>
            </a:r>
            <a:endParaRPr lang="en-US" sz="40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endParaRPr>
          </a:p>
          <a:p>
            <a:pPr marL="628650" indent="-628650" algn="just">
              <a:defRPr/>
            </a:pPr>
            <a:r>
              <a:rPr lang="en-US" sz="36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১</a:t>
            </a:r>
            <a:r>
              <a:rPr lang="bn-BD" sz="36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a:t>
            </a:r>
            <a:r>
              <a:rPr lang="en-US" sz="36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 কয়েকটি সার্চ ইঞ্জিন চিহ্নিত করতে </a:t>
            </a:r>
            <a:r>
              <a:rPr lang="bn-BD" sz="36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পারবে</a:t>
            </a:r>
            <a:r>
              <a:rPr lang="en-US" sz="36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a:t>
            </a:r>
          </a:p>
          <a:p>
            <a:pPr marL="628650" indent="-628650" algn="just">
              <a:defRPr/>
            </a:pPr>
            <a:r>
              <a:rPr lang="en-US" sz="3600" dirty="0" smtClean="0">
                <a:latin typeface="NikoshBAN" pitchFamily="2" charset="0"/>
                <a:cs typeface="NikoshBAN" pitchFamily="2" charset="0"/>
              </a:rPr>
              <a:t>২।দৈনন্দিন </a:t>
            </a:r>
            <a:r>
              <a:rPr lang="en-US" sz="3600" dirty="0">
                <a:latin typeface="NikoshBAN" pitchFamily="2" charset="0"/>
                <a:cs typeface="NikoshBAN" pitchFamily="2" charset="0"/>
              </a:rPr>
              <a:t>সমস্যা সমাধানে ইন্টারনেট ব্যবহার করতে পারবে; </a:t>
            </a:r>
          </a:p>
          <a:p>
            <a:pPr marL="628650" indent="-628650" algn="just">
              <a:defRPr/>
            </a:pPr>
            <a:r>
              <a:rPr lang="en-US" sz="36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৩। শিক্ষা সংক্রান্ত সমস্যা সমাধানের প্রয়োজনীয় ওয়েবসাইট </a:t>
            </a:r>
            <a:r>
              <a:rPr lang="en-US" sz="36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চিহ্নিত করতে </a:t>
            </a:r>
            <a:r>
              <a:rPr lang="en-US" sz="36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পারবে</a:t>
            </a:r>
            <a:r>
              <a:rPr lang="en-US" sz="3600" dirty="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rPr>
              <a:t>।</a:t>
            </a:r>
            <a:endParaRPr lang="en-US" sz="3600" dirty="0" smtClean="0">
              <a:ln w="1905"/>
              <a:solidFill>
                <a:schemeClr val="accent4">
                  <a:lumMod val="10000"/>
                </a:schemeClr>
              </a:solidFill>
              <a:effectLst>
                <a:innerShdw blurRad="69850" dist="43180" dir="5400000">
                  <a:srgbClr val="000000">
                    <a:alpha val="65000"/>
                  </a:srgbClr>
                </a:innerShdw>
              </a:effectLst>
              <a:latin typeface="NikoshBAN" pitchFamily="2" charset="0"/>
              <a:cs typeface="NikoshBAN" pitchFamily="2" charset="0"/>
            </a:endParaRPr>
          </a:p>
        </p:txBody>
      </p:sp>
    </p:spTree>
    <p:extLst>
      <p:ext uri="{BB962C8B-B14F-4D97-AF65-F5344CB8AC3E}">
        <p14:creationId xmlns:p14="http://schemas.microsoft.com/office/powerpoint/2010/main" val="2729343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3988" y="1394714"/>
            <a:ext cx="4283253" cy="2278126"/>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1234440" y="4081463"/>
            <a:ext cx="9966960" cy="1754326"/>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ইন্টারনেটে তথ্য খোঁজার জন্য নিজেদের দক্ষতা বাড়িয়ে তুলতে হয়। বিশ্বের জনপ্রিয় তথ্য খাঁজার সাইট বা সার্চ ইঞ্জিনের মধ্যে অন্যতম হলো গুগল। এতে বাংলা বা ইংরেজি ভাষাতে তথ্য খুঁজে বের করা যায়।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6629400" y="1851974"/>
            <a:ext cx="4572000" cy="1569660"/>
          </a:xfrm>
          <a:prstGeom prst="rect">
            <a:avLst/>
          </a:prstGeom>
          <a:noFill/>
          <a:ln w="12700">
            <a:solidFill>
              <a:schemeClr val="tx1"/>
            </a:solidFill>
          </a:ln>
        </p:spPr>
        <p:txBody>
          <a:bodyPr wrap="square" rtlCol="0">
            <a:spAutoFit/>
          </a:bodyPr>
          <a:lstStyle/>
          <a:p>
            <a:pPr algn="ctr"/>
            <a:r>
              <a:rPr lang="en-US" sz="4800" dirty="0" smtClean="0">
                <a:latin typeface="NikoshBAN" panose="02000000000000000000" pitchFamily="2" charset="0"/>
                <a:cs typeface="NikoshBAN" panose="02000000000000000000" pitchFamily="2" charset="0"/>
              </a:rPr>
              <a:t>গুগলের ওয়েব ঠিকানা </a:t>
            </a:r>
          </a:p>
          <a:p>
            <a:pPr algn="ctr"/>
            <a:r>
              <a:rPr lang="en-US" sz="4800" u="sng" dirty="0" smtClean="0">
                <a:solidFill>
                  <a:srgbClr val="0070C0"/>
                </a:solidFill>
                <a:latin typeface="Times New Roman" panose="02020603050405020304" pitchFamily="18" charset="0"/>
                <a:cs typeface="Times New Roman" panose="02020603050405020304" pitchFamily="18" charset="0"/>
                <a:hlinkClick r:id="rId3"/>
              </a:rPr>
              <a:t>www.google</a:t>
            </a:r>
            <a:r>
              <a:rPr lang="en-US" sz="4800" u="sng" dirty="0" smtClean="0">
                <a:solidFill>
                  <a:srgbClr val="0070C0"/>
                </a:solidFill>
                <a:latin typeface="Times New Roman" panose="02020603050405020304" pitchFamily="18" charset="0"/>
                <a:cs typeface="Times New Roman" panose="02020603050405020304" pitchFamily="18" charset="0"/>
              </a:rPr>
              <a:t>.com</a:t>
            </a:r>
            <a:endParaRPr lang="en-US" sz="4800" u="sng" dirty="0">
              <a:solidFill>
                <a:srgbClr val="0070C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33899" y="278205"/>
            <a:ext cx="3124201" cy="70788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smtClean="0">
                <a:solidFill>
                  <a:schemeClr val="tx1"/>
                </a:solidFill>
                <a:latin typeface="NikoshBAN" pitchFamily="2" charset="0"/>
                <a:cs typeface="NikoshBAN" pitchFamily="2" charset="0"/>
              </a:rPr>
              <a:t>সার্চ ইঞ্জিন</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7979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744724"/>
            <a:ext cx="4425489" cy="2353777"/>
          </a:xfrm>
          <a:prstGeom prst="round2DiagRect">
            <a:avLst>
              <a:gd name="adj1" fmla="val 16667"/>
              <a:gd name="adj2" fmla="val 0"/>
            </a:avLst>
          </a:prstGeom>
          <a:ln w="3175" cap="sq">
            <a:solidFill>
              <a:srgbClr val="FFFFFF"/>
            </a:solidFill>
            <a:miter lim="800000"/>
          </a:ln>
          <a:effectLst>
            <a:outerShdw blurRad="254000" algn="tl" rotWithShape="0">
              <a:srgbClr val="000000">
                <a:alpha val="43000"/>
              </a:srgbClr>
            </a:outerShdw>
          </a:effectLst>
        </p:spPr>
      </p:pic>
      <p:sp>
        <p:nvSpPr>
          <p:cNvPr id="3" name="TextBox 2"/>
          <p:cNvSpPr txBox="1"/>
          <p:nvPr/>
        </p:nvSpPr>
        <p:spPr>
          <a:xfrm>
            <a:off x="1752598" y="4649028"/>
            <a:ext cx="9418321" cy="1200329"/>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বাংলাদেশের তথ্যপ্রযুক্তিবিদগণ বাংলা সার্চ ইঞ্জিন তৈরি করেন, যার নাম পিপীলিকা। এর মাধ্যমে বাংলায় তথ্য খোঁজা যায়।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6324600" y="2136783"/>
            <a:ext cx="5029200" cy="1569660"/>
          </a:xfrm>
          <a:prstGeom prst="rect">
            <a:avLst/>
          </a:prstGeom>
          <a:noFill/>
          <a:ln w="12700">
            <a:solidFill>
              <a:schemeClr val="tx1"/>
            </a:solidFill>
          </a:ln>
        </p:spPr>
        <p:txBody>
          <a:bodyPr wrap="square" rtlCol="0">
            <a:spAutoFit/>
          </a:bodyPr>
          <a:lstStyle/>
          <a:p>
            <a:pPr algn="ctr"/>
            <a:r>
              <a:rPr lang="en-US" sz="4800" dirty="0" smtClean="0">
                <a:latin typeface="NikoshBAN" panose="02000000000000000000" pitchFamily="2" charset="0"/>
                <a:cs typeface="NikoshBAN" panose="02000000000000000000" pitchFamily="2" charset="0"/>
              </a:rPr>
              <a:t>পিপীলিকার ওয়েব ঠিকানা </a:t>
            </a:r>
          </a:p>
          <a:p>
            <a:pPr algn="ctr"/>
            <a:r>
              <a:rPr lang="en-US" sz="4800" u="sng" dirty="0" smtClean="0">
                <a:latin typeface="Times New Roman" panose="02020603050405020304" pitchFamily="18" charset="0"/>
                <a:cs typeface="Times New Roman" panose="02020603050405020304" pitchFamily="18" charset="0"/>
                <a:hlinkClick r:id="rId3"/>
              </a:rPr>
              <a:t>www.pipilika.com</a:t>
            </a:r>
            <a:endParaRPr lang="en-US" sz="4800" u="sng"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533899" y="278205"/>
            <a:ext cx="3124201" cy="70788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dirty="0" smtClean="0">
                <a:solidFill>
                  <a:schemeClr val="tx1"/>
                </a:solidFill>
                <a:latin typeface="NikoshBAN" pitchFamily="2" charset="0"/>
                <a:cs typeface="NikoshBAN" pitchFamily="2" charset="0"/>
              </a:rPr>
              <a:t>সার্চ ইঞ্জিন</a:t>
            </a:r>
            <a:endParaRPr lang="en-US" sz="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85965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81549" y="567592"/>
            <a:ext cx="2628901" cy="62484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prstTxWarp prst="textChevron">
              <a:avLst/>
            </a:prstTxWarp>
            <a:spAutoFit/>
          </a:bodyPr>
          <a:lstStyle/>
          <a:p>
            <a:pPr algn="ctr"/>
            <a:r>
              <a:rPr lang="en-US" sz="4000" dirty="0" smtClean="0">
                <a:solidFill>
                  <a:schemeClr val="tx1"/>
                </a:solidFill>
                <a:latin typeface="NikoshBAN" pitchFamily="2" charset="0"/>
                <a:cs typeface="NikoshBAN" pitchFamily="2" charset="0"/>
              </a:rPr>
              <a:t> </a:t>
            </a:r>
            <a:r>
              <a:rPr lang="en-US" sz="4000" dirty="0" smtClean="0">
                <a:solidFill>
                  <a:schemeClr val="tx1"/>
                </a:solidFill>
                <a:latin typeface="NikoshBAN" pitchFamily="2" charset="0"/>
                <a:cs typeface="NikoshBAN" pitchFamily="2" charset="0"/>
              </a:rPr>
              <a:t>একক কাজ-০১</a:t>
            </a:r>
            <a:endParaRPr lang="en-US" sz="4000" dirty="0">
              <a:solidFill>
                <a:schemeClr val="tx1"/>
              </a:solidFill>
              <a:latin typeface="NikoshBAN" pitchFamily="2" charset="0"/>
              <a:cs typeface="NikoshBAN" pitchFamily="2" charset="0"/>
            </a:endParaRPr>
          </a:p>
        </p:txBody>
      </p:sp>
      <p:sp>
        <p:nvSpPr>
          <p:cNvPr id="3" name="TextBox 2"/>
          <p:cNvSpPr txBox="1"/>
          <p:nvPr/>
        </p:nvSpPr>
        <p:spPr>
          <a:xfrm>
            <a:off x="8214359" y="607657"/>
            <a:ext cx="3124201" cy="584775"/>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dirty="0" smtClean="0">
                <a:solidFill>
                  <a:schemeClr val="tx1"/>
                </a:solidFill>
                <a:latin typeface="NikoshBAN" pitchFamily="2" charset="0"/>
                <a:cs typeface="NikoshBAN" pitchFamily="2" charset="0"/>
              </a:rPr>
              <a:t>সময়-৩মিনিট</a:t>
            </a:r>
            <a:endParaRPr lang="en-US" sz="3200" dirty="0">
              <a:solidFill>
                <a:schemeClr val="tx1"/>
              </a:solidFill>
              <a:latin typeface="NikoshBAN" pitchFamily="2" charset="0"/>
              <a:cs typeface="NikoshBAN" pitchFamily="2" charset="0"/>
            </a:endParaRPr>
          </a:p>
        </p:txBody>
      </p:sp>
      <p:sp>
        <p:nvSpPr>
          <p:cNvPr id="4" name="TextBox 3"/>
          <p:cNvSpPr txBox="1"/>
          <p:nvPr/>
        </p:nvSpPr>
        <p:spPr>
          <a:xfrm>
            <a:off x="1936084" y="3075057"/>
            <a:ext cx="9402476" cy="646331"/>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marL="571500" indent="-571500" algn="just">
              <a:buFont typeface="Wingdings" panose="05000000000000000000" pitchFamily="2" charset="2"/>
              <a:buChar char="Ø"/>
            </a:pPr>
            <a:r>
              <a:rPr lang="en-US" sz="3600" dirty="0" smtClean="0">
                <a:ln w="0"/>
                <a:solidFill>
                  <a:schemeClr val="tx1"/>
                </a:solidFill>
                <a:latin typeface="NikoshBAN" pitchFamily="2" charset="0"/>
                <a:cs typeface="NikoshBAN" pitchFamily="2" charset="0"/>
              </a:rPr>
              <a:t>গুগল এবং পিপীলিকা সার্চ ইঞ্জিন দুটির ওয়েব ঠিকানা লিখ। </a:t>
            </a:r>
            <a:endParaRPr lang="en-US" sz="3600" dirty="0">
              <a:ln w="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1267189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4740" y="1356360"/>
            <a:ext cx="4533900" cy="2514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4404360"/>
            <a:ext cx="8686800" cy="1200329"/>
          </a:xfrm>
          <a:prstGeom prst="rect">
            <a:avLst/>
          </a:prstGeom>
          <a:noFill/>
          <a:ln w="12700">
            <a:noFill/>
          </a:ln>
        </p:spPr>
        <p:txBody>
          <a:bodyPr wrap="square" rtlCol="0">
            <a:spAutoFit/>
          </a:bodyPr>
          <a:lstStyle/>
          <a:p>
            <a:pPr algn="just"/>
            <a:r>
              <a:rPr lang="en-US" sz="3600" dirty="0" smtClean="0">
                <a:latin typeface="NikoshBAN" panose="02000000000000000000" pitchFamily="2" charset="0"/>
                <a:cs typeface="NikoshBAN" panose="02000000000000000000" pitchFamily="2" charset="0"/>
              </a:rPr>
              <a:t>ইন্টারনেটের সাহায্যে বিভিন্ন হাসপাতালের ফোন নম্বর সংগ্রহ করে জরুরি সেবা নেওয়া যায়। </a:t>
            </a:r>
            <a:endParaRPr lang="en-US" sz="3600" dirty="0">
              <a:latin typeface="NikoshBAN" panose="02000000000000000000" pitchFamily="2" charset="0"/>
              <a:cs typeface="NikoshBAN" panose="02000000000000000000" pitchFamily="2" charset="0"/>
            </a:endParaRPr>
          </a:p>
        </p:txBody>
      </p:sp>
      <p:sp>
        <p:nvSpPr>
          <p:cNvPr id="4" name="Rectangle 3"/>
          <p:cNvSpPr/>
          <p:nvPr/>
        </p:nvSpPr>
        <p:spPr>
          <a:xfrm>
            <a:off x="3314759" y="236994"/>
            <a:ext cx="5796780" cy="707886"/>
          </a:xfrm>
          <a:prstGeom prst="rect">
            <a:avLst/>
          </a:prstGeom>
        </p:spPr>
        <p:txBody>
          <a:bodyPr wrap="none">
            <a:spAutoFit/>
          </a:bodyPr>
          <a:lstStyle/>
          <a:p>
            <a:r>
              <a:rPr lang="en-US" sz="4000" dirty="0">
                <a:latin typeface="NikoshBAN" pitchFamily="2" charset="0"/>
                <a:cs typeface="NikoshBAN" pitchFamily="2" charset="0"/>
              </a:rPr>
              <a:t>দৈনন্দিন সমস্যা সমাধানে ইন্টারনেট </a:t>
            </a:r>
            <a:endParaRPr lang="en-US" sz="4000" dirty="0"/>
          </a:p>
        </p:txBody>
      </p:sp>
    </p:spTree>
    <p:extLst>
      <p:ext uri="{BB962C8B-B14F-4D97-AF65-F5344CB8AC3E}">
        <p14:creationId xmlns:p14="http://schemas.microsoft.com/office/powerpoint/2010/main" val="24495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585</Words>
  <Application>Microsoft Office PowerPoint</Application>
  <PresentationFormat>Widescreen</PresentationFormat>
  <Paragraphs>70</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NikoshBAN</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60</cp:revision>
  <dcterms:created xsi:type="dcterms:W3CDTF">2021-08-03T11:28:08Z</dcterms:created>
  <dcterms:modified xsi:type="dcterms:W3CDTF">2021-10-29T14:36:43Z</dcterms:modified>
</cp:coreProperties>
</file>