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18"/>
  </p:notesMasterIdLst>
  <p:sldIdLst>
    <p:sldId id="282" r:id="rId2"/>
    <p:sldId id="298" r:id="rId3"/>
    <p:sldId id="284" r:id="rId4"/>
    <p:sldId id="285" r:id="rId5"/>
    <p:sldId id="267" r:id="rId6"/>
    <p:sldId id="283" r:id="rId7"/>
    <p:sldId id="287" r:id="rId8"/>
    <p:sldId id="288" r:id="rId9"/>
    <p:sldId id="299" r:id="rId10"/>
    <p:sldId id="263" r:id="rId11"/>
    <p:sldId id="291" r:id="rId12"/>
    <p:sldId id="292" r:id="rId13"/>
    <p:sldId id="295" r:id="rId14"/>
    <p:sldId id="294" r:id="rId15"/>
    <p:sldId id="296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  <p15:guide id="4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  <p:guide pos="2980"/>
        <p:guide orient="horz"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5FC57-A4F9-4F1C-809C-D034B45C3DA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3D0DE-D24E-4D19-B68C-402C0BFF9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66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3D0DE-D24E-4D19-B68C-402C0BFF9D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9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7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7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00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6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4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4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6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32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3" y="34636"/>
            <a:ext cx="8991599" cy="598350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 w="76200">
            <a:solidFill>
              <a:srgbClr val="7030A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" y="3429000"/>
            <a:ext cx="8763000" cy="317009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0000"/>
            </a:outerShdw>
            <a:reflection blurRad="6350" stA="50000" endA="300" endPos="55000" dir="5400000" sy="-100000" algn="bl" rotWithShape="0"/>
            <a:softEdge rad="31750"/>
          </a:effectLst>
          <a:scene3d>
            <a:camera prst="orthographicFront"/>
            <a:lightRig rig="sunset" dir="t"/>
          </a:scene3d>
          <a:sp3d prstMaterial="metal"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0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0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1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0"/>
            <a:ext cx="4191000" cy="1015663"/>
          </a:xfrm>
          <a:prstGeom prst="rect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69522"/>
              </p:ext>
            </p:extLst>
          </p:nvPr>
        </p:nvGraphicFramePr>
        <p:xfrm>
          <a:off x="1485900" y="1420335"/>
          <a:ext cx="6096000" cy="370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654981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690739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651630"/>
              </p:ext>
            </p:extLst>
          </p:nvPr>
        </p:nvGraphicFramePr>
        <p:xfrm>
          <a:off x="1485900" y="142033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1258640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07152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593"/>
              </p:ext>
            </p:extLst>
          </p:nvPr>
        </p:nvGraphicFramePr>
        <p:xfrm>
          <a:off x="1485900" y="142033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14224783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94541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502847"/>
              </p:ext>
            </p:extLst>
          </p:nvPr>
        </p:nvGraphicFramePr>
        <p:xfrm>
          <a:off x="876300" y="1015664"/>
          <a:ext cx="8001000" cy="51798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xmlns="" val="164105482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xmlns="" val="118812789"/>
                    </a:ext>
                  </a:extLst>
                </a:gridCol>
                <a:gridCol w="4200525">
                  <a:extLst>
                    <a:ext uri="{9D8B030D-6E8A-4147-A177-3AD203B41FA5}">
                      <a16:colId xmlns:a16="http://schemas.microsoft.com/office/drawing/2014/main" xmlns="" val="3059824296"/>
                    </a:ext>
                  </a:extLst>
                </a:gridCol>
              </a:tblGrid>
              <a:tr h="16230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4957779"/>
                  </a:ext>
                </a:extLst>
              </a:tr>
              <a:tr h="16230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5318039"/>
                  </a:ext>
                </a:extLst>
              </a:tr>
              <a:tr h="1933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317279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33500" y="558463"/>
            <a:ext cx="1600200" cy="2514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36772" y="558463"/>
            <a:ext cx="1600200" cy="2514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43445" y="2348118"/>
            <a:ext cx="1600200" cy="25146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39981" y="4043226"/>
            <a:ext cx="1600200" cy="25146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19900" y="2262092"/>
            <a:ext cx="1600200" cy="25146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788727" y="4125186"/>
            <a:ext cx="1600200" cy="2514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76700" y="2262092"/>
            <a:ext cx="1600200" cy="2514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76700" y="533875"/>
            <a:ext cx="1600200" cy="25146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29940" y="4043226"/>
            <a:ext cx="16002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32" y="44068"/>
            <a:ext cx="9067800" cy="156966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বস্তুনিরপ</a:t>
            </a:r>
            <a:r>
              <a:rPr lang="bn-BD" sz="9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sz="9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ক্ষ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1828800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 </a:t>
            </a:r>
            <a:r>
              <a:rPr lang="bn-IN" sz="7200" b="1" dirty="0" smtClean="0">
                <a:solidFill>
                  <a:srgbClr val="002060"/>
                </a:solidFill>
              </a:rPr>
              <a:t>৩০</a:t>
            </a:r>
          </a:p>
          <a:p>
            <a:r>
              <a:rPr lang="bn-IN" sz="7200" b="1" u="sng" dirty="0" smtClean="0">
                <a:solidFill>
                  <a:srgbClr val="002060"/>
                </a:solidFill>
              </a:rPr>
              <a:t>+ ২৪</a:t>
            </a:r>
          </a:p>
          <a:p>
            <a:r>
              <a:rPr lang="bn-IN" sz="7200" b="1" dirty="0" smtClean="0">
                <a:solidFill>
                  <a:srgbClr val="002060"/>
                </a:solidFill>
              </a:rPr>
              <a:t>   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3962400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/>
              <a:t> </a:t>
            </a:r>
            <a:r>
              <a:rPr lang="bn-IN" sz="6000" b="1" dirty="0" smtClean="0">
                <a:solidFill>
                  <a:srgbClr val="0070C0"/>
                </a:solidFill>
              </a:rPr>
              <a:t>৫৪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4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H="1" flipV="1">
            <a:off x="32132" y="43150"/>
            <a:ext cx="9067799" cy="1569660"/>
          </a:xfrm>
          <a:prstGeom prst="rect">
            <a:avLst/>
          </a:prstGeom>
          <a:solidFill>
            <a:srgbClr val="FFC000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12811"/>
            <a:ext cx="9044848" cy="4524315"/>
          </a:xfrm>
          <a:prstGeom prst="rect">
            <a:avLst/>
          </a:prstGeom>
          <a:solidFill>
            <a:srgbClr val="7030A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bn-BD" sz="4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দলঃ </a:t>
            </a:r>
            <a:r>
              <a:rPr lang="en-US" sz="4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14+51= , 30+39= ,</a:t>
            </a:r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56+40 </a:t>
            </a:r>
            <a:r>
              <a:rPr lang="en-US" sz="4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bn-BD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দলঃ</a:t>
            </a:r>
            <a:r>
              <a:rPr lang="en-US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, </a:t>
            </a:r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 </a:t>
            </a:r>
            <a:r>
              <a:rPr lang="en-US" sz="48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, </a:t>
            </a:r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3+</a:t>
            </a:r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BD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4800" b="1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0+</a:t>
            </a:r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 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6924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44068"/>
            <a:ext cx="8991600" cy="1815882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পাঠ্য বইয়ের </a:t>
            </a:r>
            <a:r>
              <a:rPr lang="bn-BD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lang="bn-IN" sz="7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 শ্রেণির গণিত বই এর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১9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খু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29" y="1981200"/>
            <a:ext cx="3486371" cy="4278217"/>
          </a:xfrm>
          <a:prstGeom prst="rect">
            <a:avLst/>
          </a:prstGeom>
          <a:ln w="762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05891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35881" y="1504471"/>
            <a:ext cx="2299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8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যোগ</a:t>
            </a:r>
            <a:endParaRPr lang="en-US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35881" y="3416360"/>
            <a:ext cx="1766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 বাড়ে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452803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bn-IN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৫৮</a:t>
            </a:r>
            <a:endParaRPr lang="en-US" sz="4800" b="1" dirty="0">
              <a:solidFill>
                <a:srgbClr val="7030A0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810492" y="0"/>
            <a:ext cx="6857999" cy="1753390"/>
          </a:xfrm>
          <a:prstGeom prst="star7">
            <a:avLst/>
          </a:prstGeom>
          <a:solidFill>
            <a:schemeClr val="tx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i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i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2123697"/>
            <a:ext cx="6096000" cy="33547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 </a:t>
            </a:r>
            <a:r>
              <a:rPr lang="bn-IN" sz="6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‘+’</a:t>
            </a:r>
            <a:r>
              <a:rPr lang="bn-IN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চিহ্ন টার নাম কি ?</a:t>
            </a:r>
          </a:p>
          <a:p>
            <a:endParaRPr lang="bn-IN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**যোগ করলে বাড়ে না কমে ?</a:t>
            </a:r>
          </a:p>
          <a:p>
            <a:endParaRPr lang="bn-IN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**৩৮+২০=? </a:t>
            </a:r>
          </a:p>
        </p:txBody>
      </p:sp>
    </p:spTree>
    <p:extLst>
      <p:ext uri="{BB962C8B-B14F-4D97-AF65-F5344CB8AC3E}">
        <p14:creationId xmlns:p14="http://schemas.microsoft.com/office/powerpoint/2010/main" val="285191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H="1" flipV="1">
            <a:off x="-27709" y="27709"/>
            <a:ext cx="9144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9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23395"/>
            <a:ext cx="9144000" cy="44012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62"/>
          <a:stretch/>
        </p:blipFill>
        <p:spPr>
          <a:xfrm>
            <a:off x="0" y="1905001"/>
            <a:ext cx="9088582" cy="438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8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981200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ধন্যবাদ</a:t>
            </a:r>
            <a:endParaRPr lang="en-US" sz="166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088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543800" cy="1450757"/>
          </a:xfrm>
        </p:spPr>
        <p:txBody>
          <a:bodyPr>
            <a:normAutofit/>
          </a:bodyPr>
          <a:lstStyle/>
          <a:p>
            <a:r>
              <a:rPr lang="bn-IN" sz="80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8000" u="sng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057400"/>
            <a:ext cx="5410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মোস্তফা</a:t>
            </a:r>
            <a:endParaRPr lang="en-US" sz="48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মরিয়মনগর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BD" sz="3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057400"/>
            <a:ext cx="3810000" cy="415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rgbClr val="FFC00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-76200" y="1569660"/>
            <a:ext cx="9296400" cy="563231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IN" sz="7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</a:p>
          <a:p>
            <a:pPr>
              <a:buNone/>
            </a:pPr>
            <a:r>
              <a:rPr lang="bn-IN" sz="7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গণিত</a:t>
            </a:r>
          </a:p>
          <a:p>
            <a:pPr>
              <a:buNone/>
            </a:pPr>
            <a:r>
              <a:rPr lang="bn-IN" sz="7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বিষয়বস্তুঃ </a:t>
            </a:r>
            <a:r>
              <a:rPr lang="bn-BD" sz="7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</a:p>
          <a:p>
            <a:pPr>
              <a:buNone/>
            </a:pPr>
            <a:r>
              <a:rPr lang="bn-IN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</a:t>
            </a:r>
            <a:r>
              <a:rPr lang="bn-IN" sz="7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endParaRPr lang="bn-BD" sz="72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IN" sz="7200" dirty="0" smtClean="0">
                <a:solidFill>
                  <a:srgbClr val="FFFF00"/>
                </a:solidFill>
              </a:rPr>
              <a:t> 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1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72" y="0"/>
            <a:ext cx="9074727" cy="1569660"/>
          </a:xfrm>
          <a:prstGeom prst="rect">
            <a:avLst/>
          </a:prstGeom>
          <a:solidFill>
            <a:srgbClr val="FFFF00"/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</a:t>
            </a:r>
            <a:r>
              <a:rPr lang="bn-IN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" y="1681639"/>
            <a:ext cx="9067800" cy="4185761"/>
          </a:xfrm>
          <a:prstGeom prst="rect">
            <a:avLst/>
          </a:prstGeom>
          <a:solidFill>
            <a:srgbClr val="00B0F0"/>
          </a:solid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BD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 পাঠ শেষে </a:t>
            </a:r>
            <a:r>
              <a:rPr lang="bn-BD" sz="66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</a:p>
          <a:p>
            <a:pPr>
              <a:buNone/>
            </a:pPr>
            <a:r>
              <a:rPr lang="bn-BD" sz="4800" b="1" dirty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১ হাতে না রেখে দুই অংক বিশিষ্ট সংখ্যা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উপরে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bn-IN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BD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97449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ibr7R6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199" y="1828800"/>
            <a:ext cx="3474720" cy="3474720"/>
          </a:xfrm>
          <a:prstGeom prst="rect">
            <a:avLst/>
          </a:prstGeom>
          <a:ln w="2286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9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ছবিটি দেখি- </a:t>
            </a:r>
            <a:endParaRPr lang="en-US" sz="9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5616714"/>
            <a:ext cx="9144000" cy="707886"/>
            <a:chOff x="0" y="5540514"/>
            <a:chExt cx="9144000" cy="707886"/>
          </a:xfrm>
        </p:grpSpPr>
        <p:sp>
          <p:nvSpPr>
            <p:cNvPr id="8" name="TextBox 7"/>
            <p:cNvSpPr txBox="1"/>
            <p:nvPr/>
          </p:nvSpPr>
          <p:spPr>
            <a:xfrm>
              <a:off x="0" y="5540514"/>
              <a:ext cx="9144000" cy="70788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     </a:t>
              </a:r>
              <a:r>
                <a:rPr lang="bn-BD" sz="40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চিত্রে কালো রং এর</a:t>
              </a:r>
              <a:r>
                <a:rPr lang="en-US" sz="40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চিহ্ন</a:t>
              </a:r>
              <a:r>
                <a:rPr lang="bn-BD" sz="40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টিকে</a:t>
              </a:r>
              <a:r>
                <a:rPr lang="en-US" sz="40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কি</a:t>
              </a:r>
              <a:r>
                <a:rPr lang="en-US" sz="40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40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বলে</a:t>
              </a:r>
              <a:r>
                <a:rPr lang="en-US" sz="4000" b="1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?</a:t>
              </a:r>
              <a:endParaRPr lang="en-US" sz="4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Sun 1"/>
            <p:cNvSpPr/>
            <p:nvPr/>
          </p:nvSpPr>
          <p:spPr>
            <a:xfrm>
              <a:off x="76200" y="5562600"/>
              <a:ext cx="609600" cy="685800"/>
            </a:xfrm>
            <a:prstGeom prst="su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66" y="44068"/>
            <a:ext cx="9023732" cy="156966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9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280" y="1708532"/>
            <a:ext cx="8958549" cy="4524315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BD" sz="96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9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</a:t>
            </a:r>
            <a:r>
              <a:rPr lang="bn-BD" sz="9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(হাতে না রেখে</a:t>
            </a:r>
            <a:r>
              <a:rPr lang="bn-BD" sz="8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3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2" y="301843"/>
            <a:ext cx="9067800" cy="1450757"/>
          </a:xfrm>
          <a:solidFill>
            <a:schemeClr val="tx1"/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9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</a:t>
            </a:r>
            <a:r>
              <a:rPr lang="bn-BD" sz="9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en-US" sz="9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49" y="2590800"/>
            <a:ext cx="9067799" cy="2793072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bn-BD" sz="4050" b="1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রণির ৩</a:t>
            </a:r>
            <a:r>
              <a:rPr lang="en-US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bn-BD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5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405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bn-BD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5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ছিল। মিনা তাকে </a:t>
            </a:r>
            <a:r>
              <a:rPr lang="bn-BD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 </a:t>
            </a:r>
            <a:r>
              <a:rPr lang="bn-BD" sz="405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405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bn-BD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5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দিল। এখন রণির কতগুলো </a:t>
            </a:r>
            <a:r>
              <a:rPr lang="en-US" sz="4050" b="1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bn-BD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হলো</a:t>
            </a:r>
            <a:r>
              <a:rPr lang="en-US" sz="405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2700" dirty="0" smtClean="0">
                <a:solidFill>
                  <a:srgbClr val="002060"/>
                </a:solidFill>
              </a:rPr>
              <a:t>  </a:t>
            </a:r>
          </a:p>
          <a:p>
            <a:endParaRPr lang="bn-BD" sz="2700" dirty="0">
              <a:solidFill>
                <a:srgbClr val="002060"/>
              </a:solidFill>
            </a:endParaRPr>
          </a:p>
          <a:p>
            <a:endParaRPr lang="en-US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6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66" y="40638"/>
            <a:ext cx="9023732" cy="1569660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বাস্তব পর্যায়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54166" y="1861851"/>
            <a:ext cx="9024651" cy="4401205"/>
          </a:xfrm>
          <a:prstGeom prst="rect">
            <a:avLst/>
          </a:prstGeom>
          <a:solidFill>
            <a:srgbClr val="0070C0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 দুইজন শিক্ষার্থীকে সামনে ডেকে নিয়ে আসব।</a:t>
            </a:r>
          </a:p>
          <a:p>
            <a:pPr>
              <a:buFont typeface="Wingdings" pitchFamily="2" charset="2"/>
              <a:buChar char="q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 একজনকে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রণি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এবং অন্য আরেকজনকে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মিনা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হিসেবে অভিনয় করতে বলব এবং আমি তাদের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৬টি কলম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এর বান্ডিল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সম্বলিত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নমুনা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কলম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দিব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 তারপর আমি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মিনাকে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বলব সে যেন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রনিকে ২৪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কলম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দেয়।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965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14499" y="3460171"/>
            <a:ext cx="1600200" cy="41148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362200" y="3482057"/>
            <a:ext cx="5410200" cy="1015663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84272" y="3323358"/>
            <a:ext cx="1600200" cy="43572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70765" y="1408081"/>
            <a:ext cx="1600200" cy="236912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64035" y="-304389"/>
            <a:ext cx="1600200" cy="236912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71900" y="-294203"/>
            <a:ext cx="1600200" cy="236912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9764" y="-294204"/>
            <a:ext cx="1600200" cy="236912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0299" y="1418472"/>
            <a:ext cx="1600200" cy="236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2140</TotalTime>
  <Words>244</Words>
  <Application>Microsoft Office PowerPoint</Application>
  <PresentationFormat>On-screen Show (4:3)</PresentationFormat>
  <Paragraphs>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NikoshBAN</vt:lpstr>
      <vt:lpstr>SutonnyMJ</vt:lpstr>
      <vt:lpstr>Vrinda</vt:lpstr>
      <vt:lpstr>Wingdings</vt:lpstr>
      <vt:lpstr>Retrospect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মূল প্রশ্ন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DELL</cp:lastModifiedBy>
  <cp:revision>463</cp:revision>
  <dcterms:created xsi:type="dcterms:W3CDTF">2006-08-16T00:00:00Z</dcterms:created>
  <dcterms:modified xsi:type="dcterms:W3CDTF">2021-10-03T13:13:43Z</dcterms:modified>
</cp:coreProperties>
</file>