
<file path=[Content_Types].xml><?xml version="1.0" encoding="utf-8"?>
<Types xmlns="http://schemas.openxmlformats.org/package/2006/content-types">
  <Default Extension="3gp" ContentType="video/3gpp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4" r:id="rId4"/>
    <p:sldId id="281" r:id="rId5"/>
    <p:sldId id="282" r:id="rId6"/>
    <p:sldId id="256" r:id="rId7"/>
    <p:sldId id="270" r:id="rId8"/>
    <p:sldId id="293" r:id="rId9"/>
    <p:sldId id="296" r:id="rId10"/>
    <p:sldId id="299" r:id="rId11"/>
    <p:sldId id="325" r:id="rId12"/>
    <p:sldId id="328" r:id="rId13"/>
    <p:sldId id="322" r:id="rId14"/>
    <p:sldId id="278" r:id="rId15"/>
    <p:sldId id="329" r:id="rId16"/>
    <p:sldId id="324" r:id="rId17"/>
    <p:sldId id="271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5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35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06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7382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8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57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2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2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3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1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1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5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2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1B6F2-4B9C-4DA0-88A3-14E35AB6FDC9}" type="datetimeFigureOut">
              <a:rPr lang="en-US" smtClean="0"/>
              <a:t>03-Oct-21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E4D705-B821-4BC0-9F08-B83791BF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0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86" y="1207487"/>
            <a:ext cx="3906982" cy="5496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0A405E-1582-47B8-A10C-751EA9F7408B}"/>
              </a:ext>
            </a:extLst>
          </p:cNvPr>
          <p:cNvSpPr txBox="1"/>
          <p:nvPr/>
        </p:nvSpPr>
        <p:spPr>
          <a:xfrm>
            <a:off x="783804" y="498067"/>
            <a:ext cx="9401565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bn-IN" sz="6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রহ্‌মাতুল্লাহ</a:t>
            </a:r>
          </a:p>
          <a:p>
            <a:pPr algn="r"/>
            <a:r>
              <a:rPr lang="en-US" sz="6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bn-IN" sz="6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en-US" sz="6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1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601675" y="4216996"/>
            <a:ext cx="11131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২১এ ফেব্রুয়ারিতে খুব ভোরে আমরা খালি পায়ে ফুল হাতে শহিদ মিনারে যায় । শহিদদের প্রতি শ্রদ্ধা জানাই।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41CD8-4552-447C-9689-BB926B6E0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1268"/>
            <a:ext cx="5757573" cy="329093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3FEEE8-DB90-4381-BF8D-3A7CB2EE3544}"/>
              </a:ext>
            </a:extLst>
          </p:cNvPr>
          <p:cNvGrpSpPr/>
          <p:nvPr/>
        </p:nvGrpSpPr>
        <p:grpSpPr>
          <a:xfrm>
            <a:off x="210976" y="300803"/>
            <a:ext cx="5543262" cy="3271861"/>
            <a:chOff x="210976" y="300803"/>
            <a:chExt cx="5543262" cy="32718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3FD710-F6C7-4972-A867-F2CA6A7C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76" y="300803"/>
              <a:ext cx="5543262" cy="3271861"/>
            </a:xfrm>
            <a:prstGeom prst="rect">
              <a:avLst/>
            </a:prstGeom>
            <a:ln w="57150">
              <a:solidFill>
                <a:schemeClr val="accent1"/>
              </a:solidFill>
            </a:ln>
          </p:spPr>
        </p:pic>
        <p:sp>
          <p:nvSpPr>
            <p:cNvPr id="4" name="Flowchart: Stored Data 3">
              <a:extLst>
                <a:ext uri="{FF2B5EF4-FFF2-40B4-BE49-F238E27FC236}">
                  <a16:creationId xmlns:a16="http://schemas.microsoft.com/office/drawing/2014/main" id="{7F0A4C26-8A30-4EEC-857B-A483629BA592}"/>
                </a:ext>
              </a:extLst>
            </p:cNvPr>
            <p:cNvSpPr/>
            <p:nvPr/>
          </p:nvSpPr>
          <p:spPr>
            <a:xfrm rot="17999327">
              <a:off x="1264070" y="641536"/>
              <a:ext cx="531817" cy="859616"/>
            </a:xfrm>
            <a:prstGeom prst="flowChartOnlineStorag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967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07A98-AF33-468D-B7E5-E6254132A96C}"/>
              </a:ext>
            </a:extLst>
          </p:cNvPr>
          <p:cNvSpPr txBox="1"/>
          <p:nvPr/>
        </p:nvSpPr>
        <p:spPr>
          <a:xfrm>
            <a:off x="609996" y="4121377"/>
            <a:ext cx="10515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শহিদ দিবস আন্তর্জাতিক মাতৃভাষা দিবস হিসেবে স্বীকৃত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সারা বিশ্বে এ দিবসটি পালিত হয়।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ECBAA-DE3C-4039-AC3A-E18D4062E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5" b="13174"/>
          <a:stretch/>
        </p:blipFill>
        <p:spPr>
          <a:xfrm>
            <a:off x="3048000" y="554182"/>
            <a:ext cx="6096000" cy="329738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69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০১।_১৯৫২_-_ভাষা_আন্দোলন(144p)[1]">
            <a:hlinkClick r:id="" action="ppaction://media"/>
            <a:extLst>
              <a:ext uri="{FF2B5EF4-FFF2-40B4-BE49-F238E27FC236}">
                <a16:creationId xmlns:a16="http://schemas.microsoft.com/office/drawing/2014/main" id="{B8634A68-0C40-40EE-A0D4-462BBB29DE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4992" b="15864"/>
          <a:stretch/>
        </p:blipFill>
        <p:spPr>
          <a:xfrm>
            <a:off x="1828800" y="1632541"/>
            <a:ext cx="7869382" cy="44518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DE812-3AEA-4605-9965-316D8B1BD8E4}"/>
              </a:ext>
            </a:extLst>
          </p:cNvPr>
          <p:cNvSpPr txBox="1"/>
          <p:nvPr/>
        </p:nvSpPr>
        <p:spPr>
          <a:xfrm>
            <a:off x="997527" y="221673"/>
            <a:ext cx="8853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4400" b="1" i="1" dirty="0"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1CFE5-525E-4F3C-AF62-37E13263F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9" t="29486" r="41022" b="15538"/>
          <a:stretch/>
        </p:blipFill>
        <p:spPr>
          <a:xfrm>
            <a:off x="3290454" y="445068"/>
            <a:ext cx="4875825" cy="6437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5083F7-E216-4862-85E4-782726951C51}"/>
              </a:ext>
            </a:extLst>
          </p:cNvPr>
          <p:cNvSpPr txBox="1"/>
          <p:nvPr/>
        </p:nvSpPr>
        <p:spPr>
          <a:xfrm>
            <a:off x="2957945" y="65278"/>
            <a:ext cx="7381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6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7F0EF8-DA77-4F75-A10D-1CC7502FE3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22291" r="38696" b="22184"/>
          <a:stretch/>
        </p:blipFill>
        <p:spPr>
          <a:xfrm>
            <a:off x="2827175" y="420019"/>
            <a:ext cx="4954094" cy="6437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87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4" y="952663"/>
            <a:ext cx="5437909" cy="4402117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1032164" y="5834831"/>
            <a:ext cx="10764982" cy="88669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93964" y="136478"/>
            <a:ext cx="3657600" cy="10668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আলোচনা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3B8D0-BA9D-44F9-9528-36EC13E43171}"/>
              </a:ext>
            </a:extLst>
          </p:cNvPr>
          <p:cNvSpPr txBox="1"/>
          <p:nvPr/>
        </p:nvSpPr>
        <p:spPr>
          <a:xfrm>
            <a:off x="2142875" y="269778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মূল্যায়ন—মৌখিক (একাকী)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8669F-4012-454B-8BC3-5298AE25A10A}"/>
              </a:ext>
            </a:extLst>
          </p:cNvPr>
          <p:cNvSpPr txBox="1"/>
          <p:nvPr/>
        </p:nvSpPr>
        <p:spPr>
          <a:xfrm>
            <a:off x="2461291" y="1051096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যে পারবে সে হাত তুলবে</a:t>
            </a:r>
            <a:endParaRPr lang="en-US" sz="4400" b="1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6C602-0062-4CB2-A3D6-8041D7AFF779}"/>
              </a:ext>
            </a:extLst>
          </p:cNvPr>
          <p:cNvSpPr txBox="1"/>
          <p:nvPr/>
        </p:nvSpPr>
        <p:spPr>
          <a:xfrm>
            <a:off x="1440888" y="2241704"/>
            <a:ext cx="903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  21শে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74DD07-D0E7-41A7-839E-F3E589E70888}"/>
              </a:ext>
            </a:extLst>
          </p:cNvPr>
          <p:cNvGrpSpPr/>
          <p:nvPr/>
        </p:nvGrpSpPr>
        <p:grpSpPr>
          <a:xfrm>
            <a:off x="1" y="6150113"/>
            <a:ext cx="12192000" cy="707886"/>
            <a:chOff x="2610367" y="5907776"/>
            <a:chExt cx="8852763" cy="9502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F395F6-D5D1-49B8-A0BE-1EA68C9AA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B92B51-B0BF-4014-85FD-30DDAFB07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9DA56B-DFF5-4BE5-BCCB-3ADCF042E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2C0549-FBA6-4C4A-8C54-7AC8CB6B3E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6F6589-2FAF-4487-8F79-D1E49B9F94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AA80D92-9595-4570-B577-C7033B493C4D}"/>
              </a:ext>
            </a:extLst>
          </p:cNvPr>
          <p:cNvSpPr txBox="1"/>
          <p:nvPr/>
        </p:nvSpPr>
        <p:spPr>
          <a:xfrm>
            <a:off x="1440888" y="3208154"/>
            <a:ext cx="972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CD6594-D3AA-4628-807A-CB9061FDE4E9}"/>
              </a:ext>
            </a:extLst>
          </p:cNvPr>
          <p:cNvSpPr txBox="1"/>
          <p:nvPr/>
        </p:nvSpPr>
        <p:spPr>
          <a:xfrm>
            <a:off x="1440888" y="4257697"/>
            <a:ext cx="903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919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DC8B60A-2BC3-4FE0-B98F-98607C62CA3D}"/>
              </a:ext>
            </a:extLst>
          </p:cNvPr>
          <p:cNvSpPr txBox="1"/>
          <p:nvPr/>
        </p:nvSpPr>
        <p:spPr>
          <a:xfrm>
            <a:off x="916986" y="815896"/>
            <a:ext cx="9998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খাতা-কলম নাও,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৩পৃষ্ঠার/নিচের প্রশ্নগুলোর উত্তর লিখ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6D87F2-3E3C-4D8D-85BD-74FF1C743ED2}"/>
              </a:ext>
            </a:extLst>
          </p:cNvPr>
          <p:cNvSpPr txBox="1"/>
          <p:nvPr/>
        </p:nvSpPr>
        <p:spPr>
          <a:xfrm>
            <a:off x="1166368" y="2292412"/>
            <a:ext cx="10899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বাংলাভাষার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271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4FFE42-E8AB-427E-84F1-D97E01B02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49" y="237378"/>
            <a:ext cx="2446055" cy="272166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3E1DBF-4CB9-4185-A0BE-06D7504CC3AF}"/>
              </a:ext>
            </a:extLst>
          </p:cNvPr>
          <p:cNvGrpSpPr/>
          <p:nvPr/>
        </p:nvGrpSpPr>
        <p:grpSpPr>
          <a:xfrm>
            <a:off x="1" y="5976730"/>
            <a:ext cx="12192000" cy="881269"/>
            <a:chOff x="2610367" y="5907776"/>
            <a:chExt cx="8852763" cy="9502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640D6C-AA34-45B5-9FC5-B0D4F11AC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6C717F-12BB-4DCB-808B-D77448A4F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1BCCA3-E677-4951-B47A-E2569A0AB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347250-1A38-4EA6-B337-BFC5BE975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FD5979-8DF1-42A5-B04E-405992798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395D73-6614-4F9C-90EC-F04BAD0FF312}"/>
              </a:ext>
            </a:extLst>
          </p:cNvPr>
          <p:cNvSpPr txBox="1"/>
          <p:nvPr/>
        </p:nvSpPr>
        <p:spPr>
          <a:xfrm>
            <a:off x="4423769" y="1787235"/>
            <a:ext cx="416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D1A3D-910D-4CD0-BF76-6D4F3195E966}"/>
              </a:ext>
            </a:extLst>
          </p:cNvPr>
          <p:cNvSpPr txBox="1"/>
          <p:nvPr/>
        </p:nvSpPr>
        <p:spPr>
          <a:xfrm>
            <a:off x="1913883" y="3289212"/>
            <a:ext cx="946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৬৩পৃষ্ঠার “খ. এসো লিখি” ছকটি পূরণ করে আনবে।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301962-925D-4DA1-BA49-87E29C72F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0" y="221103"/>
            <a:ext cx="2446055" cy="27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902925" y="5301145"/>
            <a:ext cx="4506686" cy="141079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4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3C591-8240-466E-93A5-3DA75AD30A0A}"/>
              </a:ext>
            </a:extLst>
          </p:cNvPr>
          <p:cNvSpPr txBox="1"/>
          <p:nvPr/>
        </p:nvSpPr>
        <p:spPr>
          <a:xfrm>
            <a:off x="839488" y="297524"/>
            <a:ext cx="9454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সবাই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করব।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CA0D0-84A2-49BD-A642-72C752DA3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20" y="1207617"/>
            <a:ext cx="7038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63C660-050F-42DC-B31B-DCC8C34C6CBA}"/>
              </a:ext>
            </a:extLst>
          </p:cNvPr>
          <p:cNvSpPr txBox="1"/>
          <p:nvPr/>
        </p:nvSpPr>
        <p:spPr>
          <a:xfrm>
            <a:off x="1092038" y="993049"/>
            <a:ext cx="4256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মাহফুজা সুলতানা 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৩৬নং শোন্দাহ-নফরকান্দি সঃ প্রাঃ বিঃ 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মিরপুর, কুষ্টিয়া।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mahafuzast</a:t>
            </a:r>
            <a:r>
              <a:rPr lang="en-US" sz="2400" b="1" dirty="0"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25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D9D14-6476-49EE-91BA-A9162C44EC8B}"/>
              </a:ext>
            </a:extLst>
          </p:cNvPr>
          <p:cNvSpPr txBox="1"/>
          <p:nvPr/>
        </p:nvSpPr>
        <p:spPr>
          <a:xfrm>
            <a:off x="6843647" y="993049"/>
            <a:ext cx="4256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বা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তাং-২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97D709-07AC-4C3D-8EE4-54461F48A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 r="365"/>
          <a:stretch/>
        </p:blipFill>
        <p:spPr>
          <a:xfrm>
            <a:off x="1281914" y="3151438"/>
            <a:ext cx="2638304" cy="2863436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240DE6-CDE0-4E31-86FA-47BED85E7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22291" r="38696" b="22184"/>
          <a:stretch/>
        </p:blipFill>
        <p:spPr>
          <a:xfrm>
            <a:off x="7169416" y="3262274"/>
            <a:ext cx="1802388" cy="2342253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5753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870D70-A352-4E71-9C70-75BD3BF5E183}"/>
              </a:ext>
            </a:extLst>
          </p:cNvPr>
          <p:cNvSpPr txBox="1"/>
          <p:nvPr/>
        </p:nvSpPr>
        <p:spPr>
          <a:xfrm>
            <a:off x="2818497" y="92212"/>
            <a:ext cx="5923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ভিডিও দেখি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১৯৪৭_থেকে_১৯৭১_বাংলাদেশ_হয়ে_উঠার_ইতিহাস্য।(360p)[3]">
            <a:hlinkClick r:id="" action="ppaction://media"/>
            <a:extLst>
              <a:ext uri="{FF2B5EF4-FFF2-40B4-BE49-F238E27FC236}">
                <a16:creationId xmlns:a16="http://schemas.microsoft.com/office/drawing/2014/main" id="{E2C7C49D-CF71-4C64-93D7-A662898140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024" y="895499"/>
            <a:ext cx="10181286" cy="57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5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B132EC-6287-47B6-A197-94C1CDC4D3AF}"/>
              </a:ext>
            </a:extLst>
          </p:cNvPr>
          <p:cNvSpPr txBox="1"/>
          <p:nvPr/>
        </p:nvSpPr>
        <p:spPr>
          <a:xfrm>
            <a:off x="1894646" y="3429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0F6C8-29A2-4564-8E94-4710D133F663}"/>
              </a:ext>
            </a:extLst>
          </p:cNvPr>
          <p:cNvSpPr txBox="1"/>
          <p:nvPr/>
        </p:nvSpPr>
        <p:spPr>
          <a:xfrm>
            <a:off x="1802294" y="1603282"/>
            <a:ext cx="7527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bn-IN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4454C-2F22-4F56-B517-45751B5C9A72}"/>
              </a:ext>
            </a:extLst>
          </p:cNvPr>
          <p:cNvSpPr txBox="1"/>
          <p:nvPr/>
        </p:nvSpPr>
        <p:spPr>
          <a:xfrm>
            <a:off x="781878" y="344556"/>
            <a:ext cx="10813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বিষয়ে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 কেউ বলতে পারবে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5CC60582-45EC-4656-B0B6-727B049F5851}"/>
              </a:ext>
            </a:extLst>
          </p:cNvPr>
          <p:cNvSpPr/>
          <p:nvPr/>
        </p:nvSpPr>
        <p:spPr>
          <a:xfrm>
            <a:off x="1709529" y="4803094"/>
            <a:ext cx="7713180" cy="1179443"/>
          </a:xfrm>
          <a:prstGeom prst="flowChartManualInp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5FCC5-89A2-4DD9-9403-E207276AD735}"/>
              </a:ext>
            </a:extLst>
          </p:cNvPr>
          <p:cNvSpPr txBox="1"/>
          <p:nvPr/>
        </p:nvSpPr>
        <p:spPr>
          <a:xfrm>
            <a:off x="304800" y="1122217"/>
            <a:ext cx="116932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১৫.৩.১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দিনগুলোর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১৫.৩.২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দিনগুলো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১৫.৩.৩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দিবসগুলোর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দিবসের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আয়োজনে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3990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5B8FA9-DB7B-4C49-8764-15A4E31C1DB5}"/>
              </a:ext>
            </a:extLst>
          </p:cNvPr>
          <p:cNvSpPr txBox="1"/>
          <p:nvPr/>
        </p:nvSpPr>
        <p:spPr>
          <a:xfrm>
            <a:off x="885224" y="4057233"/>
            <a:ext cx="61602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২১এ ফেব্রুয়ারি আমাদের শহিদ দিবস। এই দিন মাতৃভাষা বাংলার দাবিতে ছাত্রসহ সাধারণ মানুষ শহিদ হয়েছেন।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D6037-5973-413D-BF45-5A2E1F237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86" y="181842"/>
            <a:ext cx="4657725" cy="598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E974A-B862-41AA-BE17-50CB6617F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 r="-1874" b="11550"/>
          <a:stretch/>
        </p:blipFill>
        <p:spPr>
          <a:xfrm>
            <a:off x="610145" y="429491"/>
            <a:ext cx="6160215" cy="340821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35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728061-4A64-4F93-A55B-A4AA7DCD9235}"/>
              </a:ext>
            </a:extLst>
          </p:cNvPr>
          <p:cNvSpPr txBox="1"/>
          <p:nvPr/>
        </p:nvSpPr>
        <p:spPr>
          <a:xfrm>
            <a:off x="320703" y="3453112"/>
            <a:ext cx="115505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পাকিস্থানের শাসকেরা উর্দুকে রাষ্ট্রভাষা করতে চেয়েছিল।বাংলার জনগণ তা মেনে নেয়নি। বাংলাকে রাষ্ট্রভাষার দাবিতে ১৯৫২সালের ২১এ ফেব্রুয়ারি ঢাকা বিশ্ববিদ্যালয় থেকে একটি মিছিল বের হয়। এই মিছিলে পুলিশ গুলি চালায়।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03AEC-3DEC-49FE-84F6-E6179E7EE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8" y="218443"/>
            <a:ext cx="4318171" cy="284245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57F4D4-8C85-4555-9C80-0B0245F534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1"/>
          <a:stretch/>
        </p:blipFill>
        <p:spPr>
          <a:xfrm>
            <a:off x="7672371" y="218443"/>
            <a:ext cx="4318171" cy="284245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C4D31-1515-4F43-8BAB-58CEDAF33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0" y="218443"/>
            <a:ext cx="2512480" cy="284245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294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189450" y="4204610"/>
            <a:ext cx="118130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পুলিশের গুলিতে 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সালাম, বরকত,রফিক, জব্বার ও শফিউর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সহ আরও অনেকে ভাষার দাবীতে শহিদ হন।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আমরা বলি ভাষা শহিদ বলি ।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7399E-4582-402B-B6A4-7C25E2090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37" y="356186"/>
            <a:ext cx="1915535" cy="262388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12466A-244D-4F36-824E-4A259FB3F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81" y="321095"/>
            <a:ext cx="2069246" cy="26486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82E8BF-BE59-4C06-B24C-05CB033F5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06" y="296891"/>
            <a:ext cx="2105818" cy="270994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C33DCB-745D-4C97-A6BD-3F1248B0E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" y="263237"/>
            <a:ext cx="2069245" cy="274645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68A7D1-7B3F-4F23-8C7B-A60B7C7BB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92" y="325169"/>
            <a:ext cx="2161621" cy="265339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A354A7-E928-45CB-9979-A1D058A5245D}"/>
              </a:ext>
            </a:extLst>
          </p:cNvPr>
          <p:cNvSpPr txBox="1"/>
          <p:nvPr/>
        </p:nvSpPr>
        <p:spPr>
          <a:xfrm>
            <a:off x="204015" y="3111489"/>
            <a:ext cx="210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0D3868-D510-47CC-AA52-3F005A4E3FE0}"/>
              </a:ext>
            </a:extLst>
          </p:cNvPr>
          <p:cNvSpPr txBox="1"/>
          <p:nvPr/>
        </p:nvSpPr>
        <p:spPr>
          <a:xfrm>
            <a:off x="2744242" y="3039846"/>
            <a:ext cx="210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বুল বরকত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19348A-6EED-4116-A8C2-A52719EC0337}"/>
              </a:ext>
            </a:extLst>
          </p:cNvPr>
          <p:cNvSpPr txBox="1"/>
          <p:nvPr/>
        </p:nvSpPr>
        <p:spPr>
          <a:xfrm>
            <a:off x="5469563" y="2980661"/>
            <a:ext cx="210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D177F-C9C2-45A7-A137-3BCBF787ED21}"/>
              </a:ext>
            </a:extLst>
          </p:cNvPr>
          <p:cNvSpPr txBox="1"/>
          <p:nvPr/>
        </p:nvSpPr>
        <p:spPr>
          <a:xfrm>
            <a:off x="7720184" y="3006836"/>
            <a:ext cx="210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ব্দুল জব্বার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D1134B-3299-4F83-A204-DFC3FD93528C}"/>
              </a:ext>
            </a:extLst>
          </p:cNvPr>
          <p:cNvSpPr txBox="1"/>
          <p:nvPr/>
        </p:nvSpPr>
        <p:spPr>
          <a:xfrm>
            <a:off x="10390087" y="3039846"/>
            <a:ext cx="156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শফিউর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4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46E0BC-0B8A-4F7D-9542-A76029F9D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335666" y="5651616"/>
            <a:ext cx="11663829" cy="905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83F30-8E1C-403E-A5D6-90FA222BCB2A}"/>
              </a:ext>
            </a:extLst>
          </p:cNvPr>
          <p:cNvSpPr txBox="1"/>
          <p:nvPr/>
        </p:nvSpPr>
        <p:spPr>
          <a:xfrm>
            <a:off x="411691" y="4132449"/>
            <a:ext cx="11511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শহিদদের স্মরণে ঢাকায় তৈরি হয়েছে কেন্দ্রীয় শহিদমিনার। দেশের শিক্ষা প্রতিষ্ঠান গুলোতেও ছোট-বড় শহিদমিনার রয়েছে।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9F777-0730-4404-929A-055937EFF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8" y="300803"/>
            <a:ext cx="5316988" cy="319019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95028F-ED25-4255-8785-3115A2D9A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87" y="300803"/>
            <a:ext cx="5528495" cy="319019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58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1296</TotalTime>
  <Words>353</Words>
  <Application>Microsoft Office PowerPoint</Application>
  <PresentationFormat>Widescreen</PresentationFormat>
  <Paragraphs>48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MS Gothic</vt:lpstr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ABCD</cp:lastModifiedBy>
  <cp:revision>69</cp:revision>
  <dcterms:created xsi:type="dcterms:W3CDTF">2020-01-26T15:31:04Z</dcterms:created>
  <dcterms:modified xsi:type="dcterms:W3CDTF">2021-10-03T04:18:36Z</dcterms:modified>
</cp:coreProperties>
</file>