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dia/audio10.wav" ContentType="audio/wav"/>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7" r:id="rId2"/>
    <p:sldId id="282" r:id="rId3"/>
    <p:sldId id="281" r:id="rId4"/>
    <p:sldId id="283" r:id="rId5"/>
    <p:sldId id="284" r:id="rId6"/>
    <p:sldId id="262" r:id="rId7"/>
    <p:sldId id="263" r:id="rId8"/>
    <p:sldId id="264" r:id="rId9"/>
    <p:sldId id="265" r:id="rId10"/>
    <p:sldId id="266" r:id="rId11"/>
    <p:sldId id="267" r:id="rId12"/>
    <p:sldId id="269" r:id="rId13"/>
    <p:sldId id="270" r:id="rId14"/>
    <p:sldId id="271" r:id="rId15"/>
    <p:sldId id="276"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78F71-2FF4-4029-AD40-59EF3F45B06A}" type="datetimeFigureOut">
              <a:rPr lang="en-US" smtClean="0"/>
              <a:pPr/>
              <a:t>10/30/2021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B31F1B-5CE0-4464-AF57-5452EF7C0AF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B31F1B-5CE0-4464-AF57-5452EF7C0AF3}" type="slidenum">
              <a:rPr lang="en-US" smtClean="0"/>
              <a:pPr/>
              <a:t>7</a:t>
            </a:fld>
            <a:endParaRPr lang="en-US"/>
          </a:p>
        </p:txBody>
      </p:sp>
    </p:spTree>
    <p:extLst>
      <p:ext uri="{BB962C8B-B14F-4D97-AF65-F5344CB8AC3E}">
        <p14:creationId xmlns:p14="http://schemas.microsoft.com/office/powerpoint/2010/main" val="4274298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D8BD707-D9CF-40AE-B4C6-C98DA3205C09}" type="datetimeFigureOut">
              <a:rPr lang="en-US" smtClean="0"/>
              <a:pPr/>
              <a:t>10/30/2021</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9544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3297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296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1144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3265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397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2316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2795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1064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5378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3817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403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378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6085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990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0978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749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10/30/2021</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71044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0.wav"/></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41B0C2-5997-468A-AFA1-F26EE2C086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7" y="-18123"/>
            <a:ext cx="9144000" cy="6858000"/>
          </a:xfrm>
          <a:prstGeom prst="rect">
            <a:avLst/>
          </a:prstGeom>
        </p:spPr>
      </p:pic>
      <p:sp>
        <p:nvSpPr>
          <p:cNvPr id="6" name="TextBox 5">
            <a:extLst>
              <a:ext uri="{FF2B5EF4-FFF2-40B4-BE49-F238E27FC236}">
                <a16:creationId xmlns:a16="http://schemas.microsoft.com/office/drawing/2014/main" id="{11915474-6776-4726-9F19-C79FAED7116A}"/>
              </a:ext>
            </a:extLst>
          </p:cNvPr>
          <p:cNvSpPr txBox="1"/>
          <p:nvPr/>
        </p:nvSpPr>
        <p:spPr>
          <a:xfrm>
            <a:off x="683568" y="-18123"/>
            <a:ext cx="6667210" cy="1569660"/>
          </a:xfrm>
          <a:prstGeom prst="rect">
            <a:avLst/>
          </a:prstGeom>
          <a:noFill/>
        </p:spPr>
        <p:txBody>
          <a:bodyPr wrap="none" rtlCol="0">
            <a:spAutoFit/>
          </a:bodyPr>
          <a:lstStyle/>
          <a:p>
            <a:r>
              <a:rPr lang="en-US" sz="9600" b="1" dirty="0" err="1">
                <a:solidFill>
                  <a:srgbClr val="7030A0"/>
                </a:solidFill>
                <a:latin typeface="SutonnyOMJ" panose="01010600010101010101" pitchFamily="2" charset="0"/>
                <a:cs typeface="SutonnyOMJ" panose="01010600010101010101" pitchFamily="2" charset="0"/>
              </a:rPr>
              <a:t>সবাইকে</a:t>
            </a:r>
            <a:r>
              <a:rPr lang="en-US" sz="9600" b="1" dirty="0">
                <a:solidFill>
                  <a:srgbClr val="7030A0"/>
                </a:solidFill>
                <a:latin typeface="SutonnyOMJ" panose="01010600010101010101" pitchFamily="2" charset="0"/>
                <a:cs typeface="SutonnyOMJ" panose="01010600010101010101" pitchFamily="2" charset="0"/>
              </a:rPr>
              <a:t> </a:t>
            </a:r>
            <a:r>
              <a:rPr lang="en-US" sz="9600" b="1" dirty="0" err="1">
                <a:solidFill>
                  <a:srgbClr val="7030A0"/>
                </a:solidFill>
                <a:latin typeface="SutonnyOMJ" panose="01010600010101010101" pitchFamily="2" charset="0"/>
                <a:cs typeface="SutonnyOMJ" panose="01010600010101010101" pitchFamily="2" charset="0"/>
              </a:rPr>
              <a:t>স্বাগতম</a:t>
            </a:r>
            <a:r>
              <a:rPr lang="en-US" sz="9600" b="1" dirty="0">
                <a:solidFill>
                  <a:srgbClr val="7030A0"/>
                </a:solidFill>
                <a:latin typeface="SutonnyOMJ" panose="01010600010101010101" pitchFamily="2" charset="0"/>
                <a:cs typeface="SutonnyOMJ" panose="01010600010101010101" pitchFamily="2" charset="0"/>
              </a:rPr>
              <a:t> </a:t>
            </a:r>
          </a:p>
        </p:txBody>
      </p:sp>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28BCCD3-8DB8-48A6-A25C-4C620F2F8D25}"/>
              </a:ext>
            </a:extLst>
          </p:cNvPr>
          <p:cNvSpPr txBox="1"/>
          <p:nvPr/>
        </p:nvSpPr>
        <p:spPr>
          <a:xfrm>
            <a:off x="107504" y="44624"/>
            <a:ext cx="9036496" cy="6555641"/>
          </a:xfrm>
          <a:prstGeom prst="rect">
            <a:avLst/>
          </a:prstGeom>
          <a:noFill/>
        </p:spPr>
        <p:txBody>
          <a:bodyPr wrap="square">
            <a:spAutoFit/>
          </a:bodyPr>
          <a:lstStyle/>
          <a:p>
            <a:pPr algn="ctr"/>
            <a:r>
              <a:rPr lang="en-US" sz="7200" dirty="0" err="1">
                <a:solidFill>
                  <a:srgbClr val="C00000"/>
                </a:solidFill>
                <a:latin typeface="NikoshBAN" pitchFamily="2" charset="0"/>
                <a:cs typeface="NikoshBAN" pitchFamily="2" charset="0"/>
              </a:rPr>
              <a:t>ঈমান</a:t>
            </a:r>
            <a:r>
              <a:rPr lang="en-US" sz="7200" dirty="0">
                <a:solidFill>
                  <a:srgbClr val="C00000"/>
                </a:solidFill>
                <a:latin typeface="NikoshBAN" pitchFamily="2" charset="0"/>
                <a:cs typeface="NikoshBAN" pitchFamily="2" charset="0"/>
              </a:rPr>
              <a:t> </a:t>
            </a:r>
            <a:r>
              <a:rPr lang="en-US" sz="7200" dirty="0" err="1">
                <a:solidFill>
                  <a:srgbClr val="C00000"/>
                </a:solidFill>
                <a:latin typeface="NikoshBAN" pitchFamily="2" charset="0"/>
                <a:cs typeface="NikoshBAN" pitchFamily="2" charset="0"/>
              </a:rPr>
              <a:t>কী</a:t>
            </a:r>
            <a:r>
              <a:rPr lang="en-US" sz="7200" dirty="0">
                <a:solidFill>
                  <a:srgbClr val="C00000"/>
                </a:solidFill>
                <a:latin typeface="NikoshBAN" pitchFamily="2" charset="0"/>
                <a:cs typeface="NikoshBAN" pitchFamily="2" charset="0"/>
              </a:rPr>
              <a:t> ?</a:t>
            </a:r>
            <a:endParaRPr lang="bn-BD" sz="7200" dirty="0">
              <a:solidFill>
                <a:srgbClr val="C00000"/>
              </a:solidFill>
              <a:latin typeface="NikoshBAN" pitchFamily="2" charset="0"/>
              <a:cs typeface="NikoshBAN" pitchFamily="2" charset="0"/>
            </a:endParaRPr>
          </a:p>
          <a:p>
            <a:br>
              <a:rPr lang="en-US" sz="3600" dirty="0">
                <a:solidFill>
                  <a:srgbClr val="C00000"/>
                </a:solidFill>
                <a:latin typeface="NikoshBAN" pitchFamily="2" charset="0"/>
                <a:cs typeface="NikoshBAN" pitchFamily="2" charset="0"/>
              </a:rPr>
            </a:br>
            <a:r>
              <a:rPr lang="ar-SA" sz="3200" dirty="0">
                <a:latin typeface="NikoshBAN" pitchFamily="2" charset="0"/>
              </a:rPr>
              <a:t>ايمان</a:t>
            </a:r>
            <a:r>
              <a:rPr lang="en-US" sz="3200" dirty="0">
                <a:latin typeface="NikoshBAN" pitchFamily="2" charset="0"/>
                <a:cs typeface="NikoshBAN" pitchFamily="2" charset="0"/>
              </a:rPr>
              <a:t> </a:t>
            </a:r>
            <a:r>
              <a:rPr lang="bn-BD" sz="3200" dirty="0">
                <a:latin typeface="NikoshBAN" pitchFamily="2" charset="0"/>
                <a:cs typeface="NikoshBAN" pitchFamily="2" charset="0"/>
              </a:rPr>
              <a:t>শব্দটি বাবে </a:t>
            </a:r>
            <a:r>
              <a:rPr lang="ar-SA" sz="3200" dirty="0">
                <a:latin typeface="NikoshBAN" pitchFamily="2" charset="0"/>
              </a:rPr>
              <a:t>افعال </a:t>
            </a:r>
            <a:r>
              <a:rPr lang="en-US" sz="3200" dirty="0">
                <a:latin typeface="NikoshBAN" pitchFamily="2" charset="0"/>
                <a:cs typeface="NikoshBAN" pitchFamily="2" charset="0"/>
              </a:rPr>
              <a:t> </a:t>
            </a:r>
            <a:r>
              <a:rPr lang="bn-BD" sz="3200" dirty="0">
                <a:latin typeface="NikoshBAN" pitchFamily="2" charset="0"/>
                <a:cs typeface="NikoshBAN" pitchFamily="2" charset="0"/>
              </a:rPr>
              <a:t>এর মাসদার।এর আভিধানিক অর্থ হচ্ছে-</a:t>
            </a:r>
            <a:r>
              <a:rPr lang="en-US" sz="3200" dirty="0">
                <a:latin typeface="NikoshBAN" pitchFamily="2" charset="0"/>
                <a:cs typeface="NikoshBAN" pitchFamily="2" charset="0"/>
              </a:rPr>
              <a:t> </a:t>
            </a:r>
            <a:r>
              <a:rPr lang="ar-SA" sz="3200" dirty="0">
                <a:solidFill>
                  <a:srgbClr val="C00000"/>
                </a:solidFill>
                <a:latin typeface="NikoshBAN" pitchFamily="2" charset="0"/>
              </a:rPr>
              <a:t>التصديق</a:t>
            </a:r>
            <a:r>
              <a:rPr lang="bn-BD" sz="3200" dirty="0">
                <a:latin typeface="NikoshBAN" pitchFamily="2" charset="0"/>
                <a:cs typeface="NikoshBAN" pitchFamily="2" charset="0"/>
              </a:rPr>
              <a:t> –</a:t>
            </a:r>
            <a:r>
              <a:rPr lang="bn-BD" sz="3200" dirty="0">
                <a:solidFill>
                  <a:srgbClr val="0070C0"/>
                </a:solidFill>
                <a:latin typeface="NikoshBAN" pitchFamily="2" charset="0"/>
                <a:cs typeface="NikoshBAN" pitchFamily="2" charset="0"/>
              </a:rPr>
              <a:t>বিশ্বাস করা </a:t>
            </a:r>
            <a:r>
              <a:rPr lang="bn-BD" sz="3200" dirty="0">
                <a:latin typeface="NikoshBAN" pitchFamily="2" charset="0"/>
                <a:cs typeface="NikoshBAN" pitchFamily="2" charset="0"/>
              </a:rPr>
              <a:t>।</a:t>
            </a:r>
            <a:br>
              <a:rPr lang="bn-BD" sz="3200" dirty="0">
                <a:latin typeface="NikoshBAN" pitchFamily="2" charset="0"/>
                <a:cs typeface="NikoshBAN" pitchFamily="2" charset="0"/>
              </a:rPr>
            </a:br>
            <a:r>
              <a:rPr lang="ar-SA" sz="3200" dirty="0">
                <a:solidFill>
                  <a:srgbClr val="C00000"/>
                </a:solidFill>
                <a:latin typeface="NikoshBAN" pitchFamily="2" charset="0"/>
              </a:rPr>
              <a:t>الانقياد</a:t>
            </a:r>
            <a:r>
              <a:rPr lang="en-US" sz="3200" dirty="0">
                <a:latin typeface="NikoshBAN" pitchFamily="2" charset="0"/>
                <a:cs typeface="NikoshBAN" pitchFamily="2" charset="0"/>
              </a:rPr>
              <a:t> </a:t>
            </a:r>
            <a:r>
              <a:rPr lang="bn-BD" sz="3200" dirty="0">
                <a:latin typeface="NikoshBAN" pitchFamily="2" charset="0"/>
                <a:cs typeface="NikoshBAN" pitchFamily="2" charset="0"/>
              </a:rPr>
              <a:t>-</a:t>
            </a:r>
            <a:r>
              <a:rPr lang="bn-BD" sz="3200" dirty="0">
                <a:solidFill>
                  <a:srgbClr val="00B0F0"/>
                </a:solidFill>
                <a:latin typeface="NikoshBAN" pitchFamily="2" charset="0"/>
                <a:cs typeface="NikoshBAN" pitchFamily="2" charset="0"/>
              </a:rPr>
              <a:t>আনুগত্য করা ।</a:t>
            </a:r>
            <a:br>
              <a:rPr lang="bn-BD" sz="3200" dirty="0">
                <a:solidFill>
                  <a:srgbClr val="00B0F0"/>
                </a:solidFill>
                <a:latin typeface="NikoshBAN" pitchFamily="2" charset="0"/>
                <a:cs typeface="NikoshBAN" pitchFamily="2" charset="0"/>
              </a:rPr>
            </a:br>
            <a:r>
              <a:rPr lang="ar-SA" sz="3200" dirty="0">
                <a:solidFill>
                  <a:srgbClr val="C00000"/>
                </a:solidFill>
                <a:latin typeface="NikoshBAN" pitchFamily="2" charset="0"/>
              </a:rPr>
              <a:t>الخضوع</a:t>
            </a:r>
            <a:r>
              <a:rPr lang="bn-BD" sz="3200" dirty="0">
                <a:solidFill>
                  <a:srgbClr val="00B0F0"/>
                </a:solidFill>
                <a:latin typeface="NikoshBAN" pitchFamily="2" charset="0"/>
                <a:cs typeface="NikoshBAN" pitchFamily="2" charset="0"/>
              </a:rPr>
              <a:t>-অবনত হওয়া </a:t>
            </a:r>
            <a:r>
              <a:rPr lang="bn-BD" sz="3200" dirty="0">
                <a:latin typeface="NikoshBAN" pitchFamily="2" charset="0"/>
                <a:cs typeface="NikoshBAN" pitchFamily="2" charset="0"/>
              </a:rPr>
              <a:t>।</a:t>
            </a:r>
            <a:br>
              <a:rPr lang="bn-BD" sz="3200" dirty="0">
                <a:latin typeface="NikoshBAN" pitchFamily="2" charset="0"/>
                <a:cs typeface="NikoshBAN" pitchFamily="2" charset="0"/>
              </a:rPr>
            </a:br>
            <a:r>
              <a:rPr lang="ar-SA" sz="3200" dirty="0">
                <a:latin typeface="NikoshBAN" pitchFamily="2" charset="0"/>
              </a:rPr>
              <a:t>ا</a:t>
            </a:r>
            <a:r>
              <a:rPr lang="ar-SA" sz="3200" dirty="0">
                <a:solidFill>
                  <a:srgbClr val="C00000"/>
                </a:solidFill>
                <a:latin typeface="NikoshBAN" pitchFamily="2" charset="0"/>
              </a:rPr>
              <a:t>لاعتقاد</a:t>
            </a:r>
            <a:r>
              <a:rPr lang="bn-BD" sz="3200" dirty="0">
                <a:solidFill>
                  <a:srgbClr val="00B0F0"/>
                </a:solidFill>
                <a:latin typeface="NikoshBAN" pitchFamily="2" charset="0"/>
                <a:cs typeface="NikoshBAN" pitchFamily="2" charset="0"/>
              </a:rPr>
              <a:t>-দৃঢ় বিশ্বাস করা</a:t>
            </a:r>
            <a:r>
              <a:rPr lang="en-US" sz="3200" dirty="0">
                <a:solidFill>
                  <a:srgbClr val="00B0F0"/>
                </a:solidFill>
                <a:latin typeface="NikoshBAN" pitchFamily="2" charset="0"/>
                <a:cs typeface="NikoshBAN" pitchFamily="2" charset="0"/>
              </a:rPr>
              <a:t>, </a:t>
            </a:r>
            <a:r>
              <a:rPr lang="bn-BD" sz="3200" dirty="0">
                <a:solidFill>
                  <a:srgbClr val="C00000"/>
                </a:solidFill>
                <a:latin typeface="NikoshBAN" pitchFamily="2" charset="0"/>
                <a:cs typeface="NikoshBAN" pitchFamily="2" charset="0"/>
              </a:rPr>
              <a:t>ইত্যাদি। </a:t>
            </a:r>
            <a:br>
              <a:rPr lang="en-US" sz="3200" dirty="0">
                <a:latin typeface="NikoshBAN" pitchFamily="2" charset="0"/>
                <a:cs typeface="NikoshBAN" pitchFamily="2" charset="0"/>
              </a:rPr>
            </a:br>
            <a:r>
              <a:rPr lang="bn-BD" sz="3200" dirty="0">
                <a:solidFill>
                  <a:srgbClr val="7030A0"/>
                </a:solidFill>
                <a:latin typeface="NikoshBAN" pitchFamily="2" charset="0"/>
                <a:cs typeface="NikoshBAN" pitchFamily="2" charset="0"/>
              </a:rPr>
              <a:t>শরীয়তের পরিভাষায় </a:t>
            </a:r>
            <a:r>
              <a:rPr lang="en-US" sz="3200" dirty="0">
                <a:solidFill>
                  <a:srgbClr val="7030A0"/>
                </a:solidFill>
                <a:latin typeface="NikoshBAN" pitchFamily="2" charset="0"/>
                <a:cs typeface="NikoshBAN" pitchFamily="2" charset="0"/>
              </a:rPr>
              <a:t>ঈ</a:t>
            </a:r>
            <a:r>
              <a:rPr lang="bn-BD" sz="3200" dirty="0">
                <a:solidFill>
                  <a:srgbClr val="7030A0"/>
                </a:solidFill>
                <a:latin typeface="NikoshBAN" pitchFamily="2" charset="0"/>
                <a:cs typeface="NikoshBAN" pitchFamily="2" charset="0"/>
              </a:rPr>
              <a:t>মান হল-</a:t>
            </a:r>
            <a:br>
              <a:rPr lang="bn-BD" sz="3200" dirty="0">
                <a:solidFill>
                  <a:srgbClr val="7030A0"/>
                </a:solidFill>
                <a:latin typeface="NikoshBAN" pitchFamily="2" charset="0"/>
                <a:cs typeface="NikoshBAN" pitchFamily="2" charset="0"/>
              </a:rPr>
            </a:br>
            <a:r>
              <a:rPr lang="ar-SA" sz="3200" dirty="0">
                <a:latin typeface="NikoshBAN" pitchFamily="2" charset="0"/>
              </a:rPr>
              <a:t> </a:t>
            </a:r>
            <a:r>
              <a:rPr lang="ar-SA" sz="3200" dirty="0">
                <a:solidFill>
                  <a:srgbClr val="C00000"/>
                </a:solidFill>
                <a:latin typeface="NikoshBAN" pitchFamily="2" charset="0"/>
              </a:rPr>
              <a:t>الايمان هو التصديق بما جاء به النبي( صلي ) من عند الله تعالي والاقرار به</a:t>
            </a:r>
            <a:br>
              <a:rPr lang="ar-SA" sz="3200" dirty="0">
                <a:latin typeface="NikoshBAN" pitchFamily="2" charset="0"/>
              </a:rPr>
            </a:br>
            <a:r>
              <a:rPr lang="bn-BD" sz="2800" dirty="0">
                <a:latin typeface="NikoshBAN" pitchFamily="2" charset="0"/>
                <a:cs typeface="NikoshBAN" pitchFamily="2" charset="0"/>
              </a:rPr>
              <a:t>অর্থাৎ মহানবি হযরত মুহাম্মদ(সা)আল্লাহ তা’য়ালার পক্ষ হতে যা কিছু নিয়ে এসেছেন সব কিছুর প্রতি বিশ্বাস স্থাপন করা ও স্বীকৃতি দেয়াকে ইমান বলে। </a:t>
            </a:r>
            <a:endParaRPr lang="en-US" sz="32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B035199-FBEA-46B3-8899-BEBBF37A4919}"/>
              </a:ext>
            </a:extLst>
          </p:cNvPr>
          <p:cNvSpPr txBox="1"/>
          <p:nvPr/>
        </p:nvSpPr>
        <p:spPr>
          <a:xfrm>
            <a:off x="107504" y="188640"/>
            <a:ext cx="8928992" cy="6709529"/>
          </a:xfrm>
          <a:prstGeom prst="rect">
            <a:avLst/>
          </a:prstGeom>
          <a:noFill/>
        </p:spPr>
        <p:txBody>
          <a:bodyPr wrap="square">
            <a:spAutoFit/>
          </a:bodyPr>
          <a:lstStyle/>
          <a:p>
            <a:pPr algn="ctr"/>
            <a:r>
              <a:rPr lang="en-US" dirty="0">
                <a:latin typeface="NikoshBAN" pitchFamily="2" charset="0"/>
                <a:cs typeface="NikoshBAN" pitchFamily="2" charset="0"/>
              </a:rPr>
              <a:t> </a:t>
            </a:r>
            <a:r>
              <a:rPr lang="ar-SA" sz="5400" dirty="0">
                <a:solidFill>
                  <a:srgbClr val="7030A0"/>
                </a:solidFill>
                <a:latin typeface="NikoshBAN" pitchFamily="2" charset="0"/>
              </a:rPr>
              <a:t>حلاوة الايمان</a:t>
            </a:r>
            <a:r>
              <a:rPr lang="en-US" sz="5400" dirty="0">
                <a:solidFill>
                  <a:srgbClr val="7030A0"/>
                </a:solidFill>
                <a:latin typeface="NikoshBAN" pitchFamily="2" charset="0"/>
                <a:cs typeface="NikoshBAN" pitchFamily="2" charset="0"/>
              </a:rPr>
              <a:t> </a:t>
            </a:r>
            <a:r>
              <a:rPr lang="en-US" sz="5400" dirty="0" err="1">
                <a:solidFill>
                  <a:srgbClr val="7030A0"/>
                </a:solidFill>
                <a:latin typeface="NikoshBAN" pitchFamily="2" charset="0"/>
                <a:cs typeface="NikoshBAN" pitchFamily="2" charset="0"/>
              </a:rPr>
              <a:t>কী</a:t>
            </a:r>
            <a:r>
              <a:rPr lang="en-US" sz="5400" dirty="0">
                <a:solidFill>
                  <a:srgbClr val="7030A0"/>
                </a:solidFill>
                <a:latin typeface="NikoshBAN" pitchFamily="2" charset="0"/>
                <a:cs typeface="NikoshBAN" pitchFamily="2" charset="0"/>
              </a:rPr>
              <a:t> ? </a:t>
            </a:r>
            <a:endParaRPr lang="bn-BD" sz="5400" dirty="0">
              <a:solidFill>
                <a:srgbClr val="7030A0"/>
              </a:solidFill>
              <a:latin typeface="NikoshBAN" pitchFamily="2" charset="0"/>
              <a:cs typeface="NikoshBAN" pitchFamily="2" charset="0"/>
            </a:endParaRPr>
          </a:p>
          <a:p>
            <a:pPr algn="just"/>
            <a:br>
              <a:rPr lang="en-US" sz="4000" dirty="0">
                <a:latin typeface="NikoshBAN" pitchFamily="2" charset="0"/>
                <a:cs typeface="NikoshBAN" pitchFamily="2" charset="0"/>
              </a:rPr>
            </a:br>
            <a:r>
              <a:rPr lang="en-US" sz="4000" dirty="0">
                <a:latin typeface="NikoshBAN" pitchFamily="2" charset="0"/>
                <a:cs typeface="NikoshBAN" pitchFamily="2" charset="0"/>
              </a:rPr>
              <a:t>  </a:t>
            </a:r>
            <a:r>
              <a:rPr lang="ar-SA" sz="4800" dirty="0">
                <a:solidFill>
                  <a:srgbClr val="C00000"/>
                </a:solidFill>
                <a:latin typeface="NikoshBAN" pitchFamily="2" charset="0"/>
              </a:rPr>
              <a:t>حلاوة الايمان</a:t>
            </a:r>
            <a:r>
              <a:rPr lang="en-US" sz="4800" dirty="0">
                <a:solidFill>
                  <a:srgbClr val="C00000"/>
                </a:solidFill>
                <a:latin typeface="NikoshBAN" pitchFamily="2" charset="0"/>
                <a:cs typeface="NikoshBAN" pitchFamily="2" charset="0"/>
              </a:rPr>
              <a:t>  </a:t>
            </a:r>
            <a:r>
              <a:rPr lang="en-US" sz="4800" dirty="0" err="1">
                <a:latin typeface="SutonnyOMJ" panose="01010600010101010101" pitchFamily="2" charset="0"/>
                <a:cs typeface="SutonnyOMJ" panose="01010600010101010101" pitchFamily="2" charset="0"/>
              </a:rPr>
              <a:t>এর</a:t>
            </a:r>
            <a:r>
              <a:rPr lang="en-US" sz="4800" dirty="0">
                <a:latin typeface="SutonnyOMJ" panose="01010600010101010101" pitchFamily="2" charset="0"/>
                <a:cs typeface="SutonnyOMJ" panose="01010600010101010101" pitchFamily="2" charset="0"/>
              </a:rPr>
              <a:t> </a:t>
            </a:r>
            <a:r>
              <a:rPr lang="en-US" sz="4800" dirty="0" err="1">
                <a:latin typeface="SutonnyOMJ" panose="01010600010101010101" pitchFamily="2" charset="0"/>
                <a:cs typeface="SutonnyOMJ" panose="01010600010101010101" pitchFamily="2" charset="0"/>
              </a:rPr>
              <a:t>অর্থ</a:t>
            </a:r>
            <a:r>
              <a:rPr lang="bn-BD" sz="4800" dirty="0">
                <a:latin typeface="SutonnyOMJ" panose="01010600010101010101" pitchFamily="2" charset="0"/>
                <a:cs typeface="SutonnyOMJ" panose="01010600010101010101" pitchFamily="2" charset="0"/>
              </a:rPr>
              <a:t>-</a:t>
            </a:r>
            <a:r>
              <a:rPr lang="en-US" sz="4800" dirty="0" err="1">
                <a:latin typeface="SutonnyOMJ" panose="01010600010101010101" pitchFamily="2" charset="0"/>
                <a:cs typeface="SutonnyOMJ" panose="01010600010101010101" pitchFamily="2" charset="0"/>
              </a:rPr>
              <a:t>হলো</a:t>
            </a:r>
            <a:r>
              <a:rPr lang="en-US" sz="4800" dirty="0">
                <a:latin typeface="SutonnyOMJ" panose="01010600010101010101" pitchFamily="2" charset="0"/>
                <a:cs typeface="SutonnyOMJ" panose="01010600010101010101" pitchFamily="2" charset="0"/>
              </a:rPr>
              <a:t> </a:t>
            </a:r>
            <a:r>
              <a:rPr lang="en-US" sz="4800" dirty="0" err="1">
                <a:latin typeface="SutonnyOMJ" panose="01010600010101010101" pitchFamily="2" charset="0"/>
                <a:cs typeface="SutonnyOMJ" panose="01010600010101010101" pitchFamily="2" charset="0"/>
              </a:rPr>
              <a:t>ঈমানের</a:t>
            </a:r>
            <a:r>
              <a:rPr lang="en-US" sz="4800" dirty="0">
                <a:latin typeface="SutonnyOMJ" panose="01010600010101010101" pitchFamily="2" charset="0"/>
                <a:cs typeface="SutonnyOMJ" panose="01010600010101010101" pitchFamily="2" charset="0"/>
              </a:rPr>
              <a:t> </a:t>
            </a:r>
            <a:r>
              <a:rPr lang="bn-BD" sz="4800" dirty="0">
                <a:latin typeface="SutonnyOMJ" panose="01010600010101010101" pitchFamily="2" charset="0"/>
                <a:cs typeface="SutonnyOMJ" panose="01010600010101010101" pitchFamily="2" charset="0"/>
              </a:rPr>
              <a:t>স্বাদ</a:t>
            </a:r>
            <a:r>
              <a:rPr lang="en-US" sz="4800" dirty="0">
                <a:latin typeface="SutonnyOMJ" panose="01010600010101010101" pitchFamily="2" charset="0"/>
                <a:cs typeface="SutonnyOMJ" panose="01010600010101010101" pitchFamily="2" charset="0"/>
              </a:rPr>
              <a:t>।</a:t>
            </a:r>
            <a:br>
              <a:rPr lang="en-US" sz="4800" dirty="0">
                <a:latin typeface="SutonnyOMJ" panose="01010600010101010101" pitchFamily="2" charset="0"/>
                <a:cs typeface="SutonnyOMJ" panose="01010600010101010101" pitchFamily="2" charset="0"/>
              </a:rPr>
            </a:br>
            <a:r>
              <a:rPr lang="bn-BD" sz="4800" dirty="0">
                <a:latin typeface="SutonnyOMJ" panose="01010600010101010101" pitchFamily="2" charset="0"/>
                <a:cs typeface="SutonnyOMJ" panose="01010600010101010101" pitchFamily="2" charset="0"/>
              </a:rPr>
              <a:t>শরীয়তের পরিভাষায়ঃ-</a:t>
            </a:r>
          </a:p>
          <a:p>
            <a:pPr algn="just"/>
            <a:r>
              <a:rPr lang="bn-BD" sz="4800" dirty="0">
                <a:latin typeface="SutonnyOMJ" panose="01010600010101010101" pitchFamily="2" charset="0"/>
                <a:cs typeface="SutonnyOMJ" panose="01010600010101010101" pitchFamily="2" charset="0"/>
              </a:rPr>
              <a:t>                      ইমানের স্বাদ হল ইবাদতে আগ্রহ বোধ করা ,তৃপ্তি অনুভূত হওয়া ,দ্বীনের পথে দুঃখ কষ্ট সহ্য করার মানসিকতা সৃষ্টি হওয়া এবং পার্থিব বিষয়ের উপর দ্বীনকে অগ্রাধিকার দেওয়ার মানসিকতা গড়ে উঠা । </a:t>
            </a:r>
            <a:endParaRPr lang="en-US" dirty="0">
              <a:latin typeface="SutonnyOMJ" panose="01010600010101010101" pitchFamily="2" charset="0"/>
              <a:cs typeface="SutonnyOMJ" panose="01010600010101010101"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2F1D421-C778-4A4B-B1E5-51ABD4EC4405}"/>
              </a:ext>
            </a:extLst>
          </p:cNvPr>
          <p:cNvSpPr txBox="1"/>
          <p:nvPr/>
        </p:nvSpPr>
        <p:spPr>
          <a:xfrm>
            <a:off x="107504" y="-11759"/>
            <a:ext cx="8928992" cy="6848029"/>
          </a:xfrm>
          <a:prstGeom prst="rect">
            <a:avLst/>
          </a:prstGeom>
          <a:noFill/>
        </p:spPr>
        <p:txBody>
          <a:bodyPr wrap="square" rtlCol="0">
            <a:spAutoFit/>
          </a:bodyPr>
          <a:lstStyle/>
          <a:p>
            <a:pPr algn="ctr"/>
            <a:r>
              <a:rPr lang="bn-BD" sz="11500" dirty="0">
                <a:solidFill>
                  <a:srgbClr val="7030A0"/>
                </a:solidFill>
                <a:latin typeface="SutonnyOMJ" panose="01010600010101010101" pitchFamily="2" charset="0"/>
                <a:cs typeface="SutonnyOMJ" panose="01010600010101010101" pitchFamily="2" charset="0"/>
              </a:rPr>
              <a:t>মহব্বত </a:t>
            </a:r>
            <a:r>
              <a:rPr lang="en-US" sz="11500" dirty="0">
                <a:solidFill>
                  <a:srgbClr val="7030A0"/>
                </a:solidFill>
                <a:latin typeface="SutonnyOMJ" panose="01010600010101010101" pitchFamily="2" charset="0"/>
                <a:cs typeface="SutonnyOMJ" panose="01010600010101010101" pitchFamily="2" charset="0"/>
              </a:rPr>
              <a:t> </a:t>
            </a:r>
            <a:r>
              <a:rPr lang="en-US" sz="11500" dirty="0" err="1">
                <a:solidFill>
                  <a:srgbClr val="7030A0"/>
                </a:solidFill>
                <a:latin typeface="SutonnyOMJ" panose="01010600010101010101" pitchFamily="2" charset="0"/>
                <a:cs typeface="SutonnyOMJ" panose="01010600010101010101" pitchFamily="2" charset="0"/>
              </a:rPr>
              <a:t>কী</a:t>
            </a:r>
            <a:r>
              <a:rPr lang="bn-BD" sz="11500" dirty="0">
                <a:solidFill>
                  <a:srgbClr val="7030A0"/>
                </a:solidFill>
                <a:latin typeface="SutonnyOMJ" panose="01010600010101010101" pitchFamily="2" charset="0"/>
                <a:cs typeface="SutonnyOMJ" panose="01010600010101010101" pitchFamily="2" charset="0"/>
              </a:rPr>
              <a:t>?</a:t>
            </a:r>
          </a:p>
          <a:p>
            <a:r>
              <a:rPr lang="ar-SA" sz="3600" dirty="0">
                <a:latin typeface="SutonnyOMJ" panose="01010600010101010101" pitchFamily="2" charset="0"/>
              </a:rPr>
              <a:t>محبة</a:t>
            </a:r>
            <a:r>
              <a:rPr lang="bn-BD" sz="3600" dirty="0">
                <a:latin typeface="SutonnyOMJ" panose="01010600010101010101" pitchFamily="2" charset="0"/>
                <a:cs typeface="SutonnyOMJ" panose="01010600010101010101" pitchFamily="2" charset="0"/>
              </a:rPr>
              <a:t>এর আভিধানিক অর্থ –</a:t>
            </a:r>
            <a:endParaRPr lang="ar-SA" sz="3600" dirty="0">
              <a:latin typeface="SutonnyOMJ" panose="01010600010101010101" pitchFamily="2" charset="0"/>
            </a:endParaRPr>
          </a:p>
          <a:p>
            <a:pPr algn="ctr"/>
            <a:r>
              <a:rPr lang="ar-SA" sz="3600" dirty="0">
                <a:latin typeface="SutonnyOMJ" panose="01010600010101010101" pitchFamily="2" charset="0"/>
              </a:rPr>
              <a:t>الشوق</a:t>
            </a:r>
            <a:r>
              <a:rPr lang="bn-BD" sz="3600" dirty="0">
                <a:latin typeface="SutonnyOMJ" panose="01010600010101010101" pitchFamily="2" charset="0"/>
                <a:cs typeface="SutonnyOMJ" panose="01010600010101010101" pitchFamily="2" charset="0"/>
              </a:rPr>
              <a:t> তথা আগ্রহ </a:t>
            </a:r>
          </a:p>
          <a:p>
            <a:pPr algn="ctr"/>
            <a:r>
              <a:rPr lang="ar-SA" sz="3600" dirty="0">
                <a:latin typeface="SutonnyOMJ" panose="01010600010101010101" pitchFamily="2" charset="0"/>
              </a:rPr>
              <a:t>الميل</a:t>
            </a:r>
            <a:r>
              <a:rPr lang="bn-BD" sz="3600" dirty="0">
                <a:latin typeface="SutonnyOMJ" panose="01010600010101010101" pitchFamily="2" charset="0"/>
                <a:cs typeface="SutonnyOMJ" panose="01010600010101010101" pitchFamily="2" charset="0"/>
              </a:rPr>
              <a:t> তথা ঝুঁকে পড়া </a:t>
            </a:r>
          </a:p>
          <a:p>
            <a:pPr algn="ctr"/>
            <a:r>
              <a:rPr lang="ar-SA" sz="3600" dirty="0">
                <a:latin typeface="SutonnyOMJ" panose="01010600010101010101" pitchFamily="2" charset="0"/>
              </a:rPr>
              <a:t>الوداد</a:t>
            </a:r>
            <a:r>
              <a:rPr lang="bn-BD" sz="3600" dirty="0">
                <a:latin typeface="SutonnyOMJ" panose="01010600010101010101" pitchFamily="2" charset="0"/>
                <a:cs typeface="SutonnyOMJ" panose="01010600010101010101" pitchFamily="2" charset="0"/>
              </a:rPr>
              <a:t> তথা ভালোবাসা </a:t>
            </a:r>
            <a:endParaRPr lang="ar-SA" sz="3600" dirty="0">
              <a:latin typeface="SutonnyOMJ" panose="01010600010101010101" pitchFamily="2" charset="0"/>
            </a:endParaRPr>
          </a:p>
          <a:p>
            <a:pPr algn="ctr"/>
            <a:r>
              <a:rPr lang="bn-BD" sz="3600" dirty="0">
                <a:latin typeface="SutonnyOMJ" panose="01010600010101010101" pitchFamily="2" charset="0"/>
                <a:cs typeface="SutonnyOMJ" panose="01010600010101010101" pitchFamily="2" charset="0"/>
              </a:rPr>
              <a:t> </a:t>
            </a:r>
            <a:r>
              <a:rPr lang="ar-SA" sz="3600" dirty="0">
                <a:latin typeface="SutonnyOMJ" panose="01010600010101010101" pitchFamily="2" charset="0"/>
              </a:rPr>
              <a:t>العشق </a:t>
            </a:r>
            <a:r>
              <a:rPr lang="bn-BD" sz="3600" dirty="0">
                <a:latin typeface="SutonnyOMJ" panose="01010600010101010101" pitchFamily="2" charset="0"/>
                <a:cs typeface="SutonnyOMJ" panose="01010600010101010101" pitchFamily="2" charset="0"/>
              </a:rPr>
              <a:t> তথা মনের টান ।</a:t>
            </a:r>
          </a:p>
          <a:p>
            <a:r>
              <a:rPr lang="bn-BD" sz="3600" dirty="0">
                <a:latin typeface="SutonnyOMJ" panose="01010600010101010101" pitchFamily="2" charset="0"/>
                <a:cs typeface="SutonnyOMJ" panose="01010600010101010101" pitchFamily="2" charset="0"/>
              </a:rPr>
              <a:t>শরীয়তের পরিভাষায় মহব্বত হলঃ-</a:t>
            </a:r>
            <a:endParaRPr lang="ar-SA" sz="3600" dirty="0">
              <a:latin typeface="SutonnyOMJ" panose="01010600010101010101" pitchFamily="2" charset="0"/>
            </a:endParaRPr>
          </a:p>
          <a:p>
            <a:r>
              <a:rPr lang="ar-SA" sz="3600" dirty="0">
                <a:latin typeface="SutonnyOMJ" panose="01010600010101010101" pitchFamily="2" charset="0"/>
              </a:rPr>
              <a:t>ميلان القلب الي </a:t>
            </a:r>
            <a:r>
              <a:rPr lang="ar-SA" sz="3200" dirty="0">
                <a:latin typeface="SutonnyOMJ" panose="01010600010101010101" pitchFamily="2" charset="0"/>
              </a:rPr>
              <a:t>شيءلكمال</a:t>
            </a:r>
            <a:r>
              <a:rPr lang="ar-SA" sz="3600" dirty="0">
                <a:latin typeface="SutonnyOMJ" panose="01010600010101010101" pitchFamily="2" charset="0"/>
              </a:rPr>
              <a:t> فيه </a:t>
            </a:r>
            <a:r>
              <a:rPr lang="bn-BD" sz="3600" dirty="0">
                <a:latin typeface="SutonnyOMJ" panose="01010600010101010101" pitchFamily="2" charset="0"/>
                <a:cs typeface="SutonnyOMJ" panose="01010600010101010101" pitchFamily="2" charset="0"/>
              </a:rPr>
              <a:t> অর্থাৎ কোন বস্তুর মধ্যে পূর্ণ বৈশিষ্ট্য থাকার কারনে তার প্রতি মনের আকর্ষণই মহব্বত ।</a:t>
            </a:r>
            <a:endParaRPr lang="en-US" sz="3600" dirty="0">
              <a:latin typeface="SutonnyOMJ" panose="01010600010101010101" pitchFamily="2" charset="0"/>
              <a:cs typeface="SutonnyOMJ" panose="01010600010101010101" pitchFamily="2" charset="0"/>
            </a:endParaRPr>
          </a:p>
          <a:p>
            <a:pPr algn="ctr"/>
            <a:endParaRPr lang="en-US" sz="1800" dirty="0">
              <a:latin typeface="NikoshBAN" pitchFamily="2" charset="0"/>
              <a:cs typeface="NikoshBAN" pitchFamily="2" charset="0"/>
            </a:endParaRPr>
          </a:p>
          <a:p>
            <a:r>
              <a:rPr lang="bn-BD" sz="1800" dirty="0">
                <a:solidFill>
                  <a:schemeClr val="bg1"/>
                </a:solidFill>
                <a:latin typeface="NikoshBAN" pitchFamily="2" charset="0"/>
                <a:cs typeface="NikoshBAN" pitchFamily="2" charset="0"/>
              </a:rPr>
              <a:t> </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872CD2E-632D-440C-B5FE-BCDA0C61C67D}"/>
              </a:ext>
            </a:extLst>
          </p:cNvPr>
          <p:cNvSpPr txBox="1"/>
          <p:nvPr/>
        </p:nvSpPr>
        <p:spPr>
          <a:xfrm>
            <a:off x="251520" y="692696"/>
            <a:ext cx="8712968" cy="5170646"/>
          </a:xfrm>
          <a:prstGeom prst="rect">
            <a:avLst/>
          </a:prstGeom>
          <a:noFill/>
        </p:spPr>
        <p:txBody>
          <a:bodyPr wrap="square" rtlCol="0">
            <a:spAutoFit/>
          </a:bodyPr>
          <a:lstStyle/>
          <a:p>
            <a:pPr algn="ctr"/>
            <a:r>
              <a:rPr lang="bn-BD" sz="7200" b="1" dirty="0">
                <a:solidFill>
                  <a:srgbClr val="7030A0"/>
                </a:solidFill>
                <a:latin typeface="SutonnyOMJ" panose="01010600010101010101" pitchFamily="2" charset="0"/>
                <a:cs typeface="SutonnyOMJ" panose="01010600010101010101" pitchFamily="2" charset="0"/>
              </a:rPr>
              <a:t>মহব্বত এর প্রকার ভেদ </a:t>
            </a:r>
          </a:p>
          <a:p>
            <a:r>
              <a:rPr lang="bn-BD" sz="4800" dirty="0">
                <a:solidFill>
                  <a:schemeClr val="bg1"/>
                </a:solidFill>
                <a:latin typeface="SutonnyOMJ" panose="01010600010101010101" pitchFamily="2" charset="0"/>
                <a:cs typeface="SutonnyOMJ" panose="01010600010101010101" pitchFamily="2" charset="0"/>
              </a:rPr>
              <a:t>মহব্বত ৩ প্রকার।যেমন–</a:t>
            </a:r>
          </a:p>
          <a:p>
            <a:r>
              <a:rPr lang="bn-BD" sz="4800" dirty="0">
                <a:latin typeface="SutonnyOMJ" panose="01010600010101010101" pitchFamily="2" charset="0"/>
                <a:cs typeface="SutonnyOMJ" panose="01010600010101010101" pitchFamily="2" charset="0"/>
              </a:rPr>
              <a:t>১,</a:t>
            </a:r>
            <a:r>
              <a:rPr lang="ar-SA" sz="4800" dirty="0">
                <a:latin typeface="SutonnyOMJ" panose="01010600010101010101" pitchFamily="2" charset="0"/>
              </a:rPr>
              <a:t>محبة طبعية </a:t>
            </a:r>
            <a:r>
              <a:rPr lang="bn-BD" sz="4800" dirty="0">
                <a:latin typeface="SutonnyOMJ" panose="01010600010101010101" pitchFamily="2" charset="0"/>
                <a:cs typeface="SutonnyOMJ" panose="01010600010101010101" pitchFamily="2" charset="0"/>
              </a:rPr>
              <a:t>  (স্বভাবগত ভালোবাসা ) প্রবৃত্তির চাহিদা ব্যতিত অকৃত্রিম ভালোবাসাকে </a:t>
            </a:r>
            <a:r>
              <a:rPr lang="ar-SA" sz="4800" dirty="0">
                <a:latin typeface="SutonnyOMJ" panose="01010600010101010101" pitchFamily="2" charset="0"/>
              </a:rPr>
              <a:t>محبة طبعية </a:t>
            </a:r>
            <a:r>
              <a:rPr lang="bn-BD" sz="4800" dirty="0">
                <a:latin typeface="SutonnyOMJ" panose="01010600010101010101" pitchFamily="2" charset="0"/>
                <a:cs typeface="SutonnyOMJ" panose="01010600010101010101" pitchFamily="2" charset="0"/>
              </a:rPr>
              <a:t>বলে।যেমন-সন্তানের প্রতি পিতা মাতার ভালবাসা।</a:t>
            </a:r>
            <a:endParaRPr lang="en-US" sz="4800" dirty="0">
              <a:latin typeface="SutonnyOMJ" panose="01010600010101010101" pitchFamily="2" charset="0"/>
              <a:cs typeface="SutonnyOMJ" panose="01010600010101010101" pitchFamily="2" charset="0"/>
            </a:endParaRPr>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7870534-4956-4566-BFAE-6E1531A33E5B}"/>
              </a:ext>
            </a:extLst>
          </p:cNvPr>
          <p:cNvSpPr txBox="1"/>
          <p:nvPr/>
        </p:nvSpPr>
        <p:spPr>
          <a:xfrm>
            <a:off x="323528" y="332656"/>
            <a:ext cx="8640960" cy="6186309"/>
          </a:xfrm>
          <a:prstGeom prst="rect">
            <a:avLst/>
          </a:prstGeom>
          <a:noFill/>
        </p:spPr>
        <p:txBody>
          <a:bodyPr wrap="square">
            <a:spAutoFit/>
          </a:bodyPr>
          <a:lstStyle/>
          <a:p>
            <a:r>
              <a:rPr lang="bn-BD" sz="4400" dirty="0">
                <a:latin typeface="SutonnyOMJ" panose="01010600010101010101" pitchFamily="2" charset="0"/>
                <a:cs typeface="SutonnyOMJ" panose="01010600010101010101" pitchFamily="2" charset="0"/>
              </a:rPr>
              <a:t>২,</a:t>
            </a:r>
            <a:r>
              <a:rPr lang="ar-SA" sz="4400" dirty="0">
                <a:latin typeface="SutonnyOMJ" panose="01010600010101010101" pitchFamily="2" charset="0"/>
              </a:rPr>
              <a:t>محبة عقلية </a:t>
            </a:r>
            <a:r>
              <a:rPr lang="bn-BD" sz="4400" dirty="0">
                <a:latin typeface="SutonnyOMJ" panose="01010600010101010101" pitchFamily="2" charset="0"/>
                <a:cs typeface="SutonnyOMJ" panose="01010600010101010101" pitchFamily="2" charset="0"/>
              </a:rPr>
              <a:t>তথা (জ্ঞানগত ভালোবাসা) যে ভালবাসা প্রকৃতির দাবিকে উপেক্ষা করে গুন ও বুদ্ধি বিবেচনার ভিত্তিতে সৃষ্টি হয় ।যেমন-শরির সুস্থের জন্য তিক্ত ঔষধ সেবন করা ,কোন জ্ঞানী গুনিকে ভালোবাসা । </a:t>
            </a:r>
          </a:p>
          <a:p>
            <a:r>
              <a:rPr lang="bn-BD" sz="4400" dirty="0">
                <a:latin typeface="SutonnyOMJ" panose="01010600010101010101" pitchFamily="2" charset="0"/>
                <a:cs typeface="SutonnyOMJ" panose="01010600010101010101" pitchFamily="2" charset="0"/>
              </a:rPr>
              <a:t>৩,</a:t>
            </a:r>
            <a:r>
              <a:rPr lang="ar-SA" sz="4400" dirty="0">
                <a:latin typeface="SutonnyOMJ" panose="01010600010101010101" pitchFamily="2" charset="0"/>
              </a:rPr>
              <a:t>محبة ايمانية</a:t>
            </a:r>
            <a:r>
              <a:rPr lang="bn-BD" sz="4400" dirty="0">
                <a:latin typeface="SutonnyOMJ" panose="01010600010101010101" pitchFamily="2" charset="0"/>
                <a:cs typeface="SutonnyOMJ" panose="01010600010101010101" pitchFamily="2" charset="0"/>
              </a:rPr>
              <a:t> (ইমানগত ভালবাসা)শুধু ইমানের দাবিতে যে ভালোবাসা সৃষ্টি হয়। যেমন – আল্লাহ,রাসুল,সাহাবি ও অন্যান্য মুসলমানের প্রতি ভালোবাসা ।</a:t>
            </a:r>
            <a:endParaRPr lang="en-US" sz="4400" dirty="0">
              <a:latin typeface="SutonnyOMJ" panose="01010600010101010101" pitchFamily="2" charset="0"/>
              <a:cs typeface="SutonnyOMJ" panose="01010600010101010101"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1A45FB-DB17-44DB-A250-011B06195839}"/>
              </a:ext>
            </a:extLst>
          </p:cNvPr>
          <p:cNvSpPr txBox="1"/>
          <p:nvPr/>
        </p:nvSpPr>
        <p:spPr>
          <a:xfrm>
            <a:off x="251520" y="404664"/>
            <a:ext cx="8784975" cy="5293757"/>
          </a:xfrm>
          <a:prstGeom prst="rect">
            <a:avLst/>
          </a:prstGeom>
          <a:noFill/>
        </p:spPr>
        <p:txBody>
          <a:bodyPr wrap="square" rtlCol="0">
            <a:spAutoFit/>
          </a:bodyPr>
          <a:lstStyle/>
          <a:p>
            <a:pPr algn="ctr"/>
            <a:r>
              <a:rPr lang="en-US" sz="8000" b="1" dirty="0" err="1">
                <a:solidFill>
                  <a:srgbClr val="002060"/>
                </a:solidFill>
                <a:latin typeface="SutonnyOMJ" panose="01010600010101010101" pitchFamily="2" charset="0"/>
                <a:cs typeface="SutonnyOMJ" panose="01010600010101010101" pitchFamily="2" charset="0"/>
              </a:rPr>
              <a:t>বাড়ির</a:t>
            </a:r>
            <a:r>
              <a:rPr lang="en-US" sz="8000" b="1" dirty="0">
                <a:solidFill>
                  <a:srgbClr val="002060"/>
                </a:solidFill>
                <a:latin typeface="SutonnyOMJ" panose="01010600010101010101" pitchFamily="2" charset="0"/>
                <a:cs typeface="SutonnyOMJ" panose="01010600010101010101" pitchFamily="2" charset="0"/>
              </a:rPr>
              <a:t> </a:t>
            </a:r>
            <a:r>
              <a:rPr lang="en-US" sz="8000" b="1" dirty="0" err="1">
                <a:solidFill>
                  <a:srgbClr val="002060"/>
                </a:solidFill>
                <a:latin typeface="SutonnyOMJ" panose="01010600010101010101" pitchFamily="2" charset="0"/>
                <a:cs typeface="SutonnyOMJ" panose="01010600010101010101" pitchFamily="2" charset="0"/>
              </a:rPr>
              <a:t>কাজ</a:t>
            </a:r>
            <a:endParaRPr lang="bn-BD" sz="8000" b="1" dirty="0">
              <a:solidFill>
                <a:srgbClr val="002060"/>
              </a:solidFill>
              <a:latin typeface="SutonnyOMJ" panose="01010600010101010101" pitchFamily="2" charset="0"/>
              <a:cs typeface="SutonnyOMJ" panose="01010600010101010101" pitchFamily="2" charset="0"/>
            </a:endParaRPr>
          </a:p>
          <a:p>
            <a:br>
              <a:rPr lang="bn-BD" sz="4800" dirty="0">
                <a:latin typeface="SutonnyOMJ" panose="01010600010101010101" pitchFamily="2" charset="0"/>
                <a:cs typeface="SutonnyOMJ" panose="01010600010101010101" pitchFamily="2" charset="0"/>
              </a:rPr>
            </a:br>
            <a:r>
              <a:rPr lang="bn-BD" sz="4800" dirty="0">
                <a:solidFill>
                  <a:srgbClr val="002060"/>
                </a:solidFill>
                <a:latin typeface="SutonnyOMJ" panose="01010600010101010101" pitchFamily="2" charset="0"/>
                <a:cs typeface="SutonnyOMJ" panose="01010600010101010101" pitchFamily="2" charset="0"/>
              </a:rPr>
              <a:t>১।</a:t>
            </a:r>
            <a:r>
              <a:rPr lang="ar-SA" sz="4800" dirty="0">
                <a:solidFill>
                  <a:srgbClr val="002060"/>
                </a:solidFill>
                <a:latin typeface="SutonnyOMJ" panose="01010600010101010101" pitchFamily="2" charset="0"/>
                <a:cs typeface="NikoshBAN" pitchFamily="2" charset="0"/>
              </a:rPr>
              <a:t> </a:t>
            </a:r>
            <a:r>
              <a:rPr lang="bn-BD" sz="4800" dirty="0">
                <a:solidFill>
                  <a:srgbClr val="002060"/>
                </a:solidFill>
                <a:latin typeface="SutonnyOMJ" panose="01010600010101010101" pitchFamily="2" charset="0"/>
                <a:cs typeface="SutonnyOMJ" panose="01010600010101010101" pitchFamily="2" charset="0"/>
              </a:rPr>
              <a:t>মহব্বত কাকে বলে?</a:t>
            </a:r>
            <a:r>
              <a:rPr lang="en-US" sz="4800" dirty="0">
                <a:solidFill>
                  <a:srgbClr val="002060"/>
                </a:solidFill>
                <a:latin typeface="SutonnyOMJ" panose="01010600010101010101" pitchFamily="2" charset="0"/>
                <a:cs typeface="SutonnyOMJ" panose="01010600010101010101" pitchFamily="2" charset="0"/>
              </a:rPr>
              <a:t> </a:t>
            </a:r>
            <a:r>
              <a:rPr lang="en-US" sz="4800" dirty="0" err="1">
                <a:solidFill>
                  <a:srgbClr val="002060"/>
                </a:solidFill>
                <a:latin typeface="SutonnyOMJ" panose="01010600010101010101" pitchFamily="2" charset="0"/>
                <a:cs typeface="SutonnyOMJ" panose="01010600010101010101" pitchFamily="2" charset="0"/>
              </a:rPr>
              <a:t>তা</a:t>
            </a:r>
            <a:r>
              <a:rPr lang="en-US" sz="4800" dirty="0">
                <a:solidFill>
                  <a:srgbClr val="002060"/>
                </a:solidFill>
                <a:latin typeface="SutonnyOMJ" panose="01010600010101010101" pitchFamily="2" charset="0"/>
                <a:cs typeface="SutonnyOMJ" panose="01010600010101010101" pitchFamily="2" charset="0"/>
              </a:rPr>
              <a:t> </a:t>
            </a:r>
            <a:r>
              <a:rPr lang="bn-BD" sz="4800" dirty="0">
                <a:solidFill>
                  <a:srgbClr val="002060"/>
                </a:solidFill>
                <a:latin typeface="SutonnyOMJ" panose="01010600010101010101" pitchFamily="2" charset="0"/>
                <a:cs typeface="SutonnyOMJ" panose="01010600010101010101" pitchFamily="2" charset="0"/>
              </a:rPr>
              <a:t>কত প্রকার কি কি?</a:t>
            </a:r>
            <a:br>
              <a:rPr lang="bn-BD" sz="4800" dirty="0">
                <a:solidFill>
                  <a:srgbClr val="002060"/>
                </a:solidFill>
                <a:latin typeface="SutonnyOMJ" panose="01010600010101010101" pitchFamily="2" charset="0"/>
                <a:cs typeface="SutonnyOMJ" panose="01010600010101010101" pitchFamily="2" charset="0"/>
              </a:rPr>
            </a:br>
            <a:r>
              <a:rPr lang="bn-BD" sz="4800" dirty="0">
                <a:solidFill>
                  <a:srgbClr val="002060"/>
                </a:solidFill>
                <a:latin typeface="SutonnyOMJ" panose="01010600010101010101" pitchFamily="2" charset="0"/>
                <a:cs typeface="SutonnyOMJ" panose="01010600010101010101" pitchFamily="2" charset="0"/>
              </a:rPr>
              <a:t>২।</a:t>
            </a:r>
            <a:r>
              <a:rPr lang="en-US" sz="4800" dirty="0">
                <a:solidFill>
                  <a:srgbClr val="002060"/>
                </a:solidFill>
                <a:latin typeface="SutonnyOMJ" panose="01010600010101010101" pitchFamily="2" charset="0"/>
                <a:cs typeface="SutonnyOMJ" panose="01010600010101010101" pitchFamily="2" charset="0"/>
              </a:rPr>
              <a:t>ঈ</a:t>
            </a:r>
            <a:r>
              <a:rPr lang="bn-BD" sz="4800" dirty="0">
                <a:solidFill>
                  <a:srgbClr val="002060"/>
                </a:solidFill>
                <a:latin typeface="SutonnyOMJ" panose="01010600010101010101" pitchFamily="2" charset="0"/>
                <a:cs typeface="SutonnyOMJ" panose="01010600010101010101" pitchFamily="2" charset="0"/>
              </a:rPr>
              <a:t>মান কাকে বলে?প্রকৃ্ত মুমিন হওয়ার জন্য শর্ত কি?  </a:t>
            </a:r>
            <a:br>
              <a:rPr lang="bn-BD" sz="4800" dirty="0">
                <a:solidFill>
                  <a:srgbClr val="002060"/>
                </a:solidFill>
                <a:latin typeface="SutonnyOMJ" panose="01010600010101010101" pitchFamily="2" charset="0"/>
                <a:cs typeface="SutonnyOMJ" panose="01010600010101010101" pitchFamily="2" charset="0"/>
              </a:rPr>
            </a:br>
            <a:r>
              <a:rPr lang="bn-BD" sz="4800" dirty="0">
                <a:solidFill>
                  <a:srgbClr val="002060"/>
                </a:solidFill>
                <a:latin typeface="SutonnyOMJ" panose="01010600010101010101" pitchFamily="2" charset="0"/>
                <a:cs typeface="SutonnyOMJ" panose="01010600010101010101" pitchFamily="2" charset="0"/>
              </a:rPr>
              <a:t>৩।</a:t>
            </a:r>
            <a:r>
              <a:rPr lang="ar-SA" sz="4800" dirty="0">
                <a:solidFill>
                  <a:srgbClr val="002060"/>
                </a:solidFill>
                <a:latin typeface="SutonnyOMJ" panose="01010600010101010101" pitchFamily="2" charset="0"/>
              </a:rPr>
              <a:t>حلاوة الايمان</a:t>
            </a:r>
            <a:r>
              <a:rPr lang="en-US" sz="4800" dirty="0">
                <a:solidFill>
                  <a:srgbClr val="002060"/>
                </a:solidFill>
                <a:latin typeface="SutonnyOMJ" panose="01010600010101010101" pitchFamily="2" charset="0"/>
                <a:cs typeface="SutonnyOMJ" panose="01010600010101010101" pitchFamily="2" charset="0"/>
              </a:rPr>
              <a:t> </a:t>
            </a:r>
            <a:r>
              <a:rPr lang="en-US" sz="4800" dirty="0" err="1">
                <a:solidFill>
                  <a:srgbClr val="002060"/>
                </a:solidFill>
                <a:latin typeface="SutonnyOMJ" panose="01010600010101010101" pitchFamily="2" charset="0"/>
                <a:cs typeface="SutonnyOMJ" panose="01010600010101010101" pitchFamily="2" charset="0"/>
              </a:rPr>
              <a:t>কী</a:t>
            </a:r>
            <a:r>
              <a:rPr lang="en-US" sz="4800" dirty="0">
                <a:solidFill>
                  <a:srgbClr val="002060"/>
                </a:solidFill>
                <a:latin typeface="SutonnyOMJ" panose="01010600010101010101" pitchFamily="2" charset="0"/>
                <a:cs typeface="SutonnyOMJ" panose="01010600010101010101" pitchFamily="2" charset="0"/>
              </a:rPr>
              <a:t> ? </a:t>
            </a:r>
            <a:endParaRPr lang="en-US" sz="4800" dirty="0">
              <a:latin typeface="SutonnyOMJ" panose="01010600010101010101" pitchFamily="2" charset="0"/>
              <a:cs typeface="SutonnyOMJ" panose="01010600010101010101" pitchFamily="2" charset="0"/>
            </a:endParaRPr>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BE80D0-9BB0-4A2F-B71A-0FCEE3205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a:extLst>
              <a:ext uri="{FF2B5EF4-FFF2-40B4-BE49-F238E27FC236}">
                <a16:creationId xmlns:a16="http://schemas.microsoft.com/office/drawing/2014/main" id="{E7FCE529-8C01-4EE2-92A0-B2A0D7750C3E}"/>
              </a:ext>
            </a:extLst>
          </p:cNvPr>
          <p:cNvSpPr txBox="1"/>
          <p:nvPr/>
        </p:nvSpPr>
        <p:spPr>
          <a:xfrm flipH="1">
            <a:off x="611560" y="4031353"/>
            <a:ext cx="6840760" cy="1862048"/>
          </a:xfrm>
          <a:prstGeom prst="rect">
            <a:avLst/>
          </a:prstGeom>
          <a:noFill/>
        </p:spPr>
        <p:txBody>
          <a:bodyPr wrap="square" rtlCol="0">
            <a:spAutoFit/>
          </a:bodyPr>
          <a:lstStyle/>
          <a:p>
            <a:r>
              <a:rPr lang="bn-BD" sz="11500" dirty="0">
                <a:solidFill>
                  <a:srgbClr val="FFC000"/>
                </a:solidFill>
                <a:latin typeface="SutonnyOMJ" panose="01010600010101010101" pitchFamily="2" charset="0"/>
                <a:cs typeface="SutonnyOMJ" panose="01010600010101010101" pitchFamily="2" charset="0"/>
              </a:rPr>
              <a:t>আল্লাহ হাফেজ </a:t>
            </a:r>
            <a:endParaRPr lang="en-US" sz="11500" dirty="0">
              <a:solidFill>
                <a:srgbClr val="FFC000"/>
              </a:solidFill>
              <a:latin typeface="SutonnyOMJ" panose="01010600010101010101" pitchFamily="2" charset="0"/>
              <a:cs typeface="SutonnyOMJ" panose="01010600010101010101"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5000">
        <p14:switch dir="r"/>
        <p:sndAc>
          <p:stSnd>
            <p:snd r:embed="rId2" name="applause.wav"/>
          </p:stSnd>
        </p:sndAc>
      </p:transition>
    </mc:Choice>
    <mc:Fallback xmlns="">
      <p:transition spd="slow">
        <p:fade/>
        <p:sndAc>
          <p:stSnd>
            <p:snd r:embed="rId4" name="applause.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S P N.jpg">
            <a:extLst>
              <a:ext uri="{FF2B5EF4-FFF2-40B4-BE49-F238E27FC236}">
                <a16:creationId xmlns:a16="http://schemas.microsoft.com/office/drawing/2014/main" id="{6E474F2B-F65A-42BC-B966-3398700521E4}"/>
              </a:ext>
            </a:extLst>
          </p:cNvPr>
          <p:cNvPicPr>
            <a:picLocks noChangeAspect="1" noChangeArrowheads="1"/>
          </p:cNvPicPr>
          <p:nvPr/>
        </p:nvPicPr>
        <p:blipFill>
          <a:blip r:embed="rId2"/>
          <a:srcRect/>
          <a:stretch>
            <a:fillRect/>
          </a:stretch>
        </p:blipFill>
        <p:spPr bwMode="auto">
          <a:xfrm>
            <a:off x="0" y="1447800"/>
            <a:ext cx="2667000" cy="2971800"/>
          </a:xfrm>
          <a:prstGeom prst="rect">
            <a:avLst/>
          </a:prstGeom>
          <a:noFill/>
        </p:spPr>
      </p:pic>
      <p:sp>
        <p:nvSpPr>
          <p:cNvPr id="4" name="Rectangle 3">
            <a:extLst>
              <a:ext uri="{FF2B5EF4-FFF2-40B4-BE49-F238E27FC236}">
                <a16:creationId xmlns:a16="http://schemas.microsoft.com/office/drawing/2014/main" id="{B6779C63-908D-433A-825F-D92320588C10}"/>
              </a:ext>
            </a:extLst>
          </p:cNvPr>
          <p:cNvSpPr/>
          <p:nvPr/>
        </p:nvSpPr>
        <p:spPr>
          <a:xfrm>
            <a:off x="533400" y="228600"/>
            <a:ext cx="8575104" cy="5047536"/>
          </a:xfrm>
          <a:prstGeom prst="rect">
            <a:avLst/>
          </a:prstGeom>
        </p:spPr>
        <p:txBody>
          <a:bodyPr wrap="square">
            <a:spAutoFit/>
          </a:bodyPr>
          <a:lstStyle/>
          <a:p>
            <a:pPr algn="ctr"/>
            <a:r>
              <a:rPr lang="bn-IN" sz="8800" b="1" dirty="0">
                <a:solidFill>
                  <a:srgbClr val="FFC000"/>
                </a:solidFill>
                <a:latin typeface="Shonar Bangla" panose="020B0502040204020203" pitchFamily="34" charset="0"/>
                <a:cs typeface="Shonar Bangla" panose="020B0502040204020203" pitchFamily="34" charset="0"/>
              </a:rPr>
              <a:t>শিক্ষক পরিচিতি </a:t>
            </a:r>
            <a:endParaRPr lang="en-US" sz="8800" b="1" dirty="0">
              <a:solidFill>
                <a:srgbClr val="FFC000"/>
              </a:solidFill>
              <a:latin typeface="Shonar Bangla" panose="020B0502040204020203" pitchFamily="34" charset="0"/>
              <a:cs typeface="Shonar Bangla" panose="020B0502040204020203" pitchFamily="34" charset="0"/>
            </a:endParaRPr>
          </a:p>
          <a:p>
            <a:pPr algn="ctr"/>
            <a:r>
              <a:rPr lang="en-US" sz="4800" b="1" i="1" dirty="0">
                <a:ln w="50800"/>
                <a:solidFill>
                  <a:srgbClr val="FFFF00"/>
                </a:solidFill>
                <a:effectLst>
                  <a:outerShdw blurRad="38100" dist="38100" dir="2700000" algn="tl">
                    <a:srgbClr val="000000">
                      <a:alpha val="43137"/>
                    </a:srgbClr>
                  </a:outerShdw>
                </a:effectLst>
                <a:latin typeface="SutonnyMJ" pitchFamily="2" charset="0"/>
                <a:cs typeface="SutonnyMJ" pitchFamily="2" charset="0"/>
              </a:rPr>
              <a:t>        </a:t>
            </a:r>
            <a:r>
              <a:rPr lang="en-US" sz="5400" b="1" i="1" dirty="0" err="1">
                <a:ln w="50800"/>
                <a:solidFill>
                  <a:srgbClr val="7030A0"/>
                </a:solidFill>
                <a:effectLst>
                  <a:outerShdw blurRad="38100" dist="38100" dir="2700000" algn="tl">
                    <a:srgbClr val="000000">
                      <a:alpha val="43137"/>
                    </a:srgbClr>
                  </a:outerShdw>
                </a:effectLst>
                <a:latin typeface="SutonnyMJ" pitchFamily="2" charset="0"/>
                <a:cs typeface="SutonnyMJ" pitchFamily="2" charset="0"/>
              </a:rPr>
              <a:t>আ,ও,ম</a:t>
            </a:r>
            <a:r>
              <a:rPr lang="en-US" sz="5400" b="1" i="1" dirty="0">
                <a:ln w="50800"/>
                <a:solidFill>
                  <a:srgbClr val="7030A0"/>
                </a:solidFill>
                <a:effectLst>
                  <a:outerShdw blurRad="38100" dist="38100" dir="2700000" algn="tl">
                    <a:srgbClr val="000000">
                      <a:alpha val="43137"/>
                    </a:srgbClr>
                  </a:outerShdw>
                </a:effectLst>
                <a:latin typeface="SutonnyMJ" pitchFamily="2" charset="0"/>
                <a:cs typeface="SutonnyMJ" pitchFamily="2" charset="0"/>
              </a:rPr>
              <a:t> ফারুক হোসাইন</a:t>
            </a:r>
            <a:endParaRPr lang="ar-SA" sz="5400" b="1" i="1" dirty="0">
              <a:ln w="50800"/>
              <a:solidFill>
                <a:srgbClr val="7030A0"/>
              </a:solidFill>
              <a:effectLst>
                <a:outerShdw blurRad="38100" dist="38100" dir="2700000" algn="tl">
                  <a:srgbClr val="000000">
                    <a:alpha val="43137"/>
                  </a:srgbClr>
                </a:outerShdw>
              </a:effectLst>
              <a:latin typeface="SutonnyMJ" pitchFamily="2" charset="0"/>
              <a:cs typeface="SutonnyMJ" pitchFamily="2" charset="0"/>
            </a:endParaRPr>
          </a:p>
          <a:p>
            <a:pPr algn="ctr"/>
            <a:r>
              <a:rPr lang="bn-IN" sz="4400" b="1" i="1" dirty="0">
                <a:ln w="50800"/>
                <a:solidFill>
                  <a:schemeClr val="bg1"/>
                </a:solidFill>
                <a:effectLst>
                  <a:outerShdw blurRad="38100" dist="38100" dir="2700000" algn="tl">
                    <a:srgbClr val="000000">
                      <a:alpha val="43137"/>
                    </a:srgbClr>
                  </a:outerShdw>
                </a:effectLst>
                <a:latin typeface="SutonnyOMJ" pitchFamily="2" charset="0"/>
                <a:cs typeface="SutonnyOMJ" pitchFamily="2" charset="0"/>
              </a:rPr>
              <a:t>অধ্যক্ষ</a:t>
            </a:r>
          </a:p>
          <a:p>
            <a:pPr algn="ctr"/>
            <a:r>
              <a:rPr lang="en-US" sz="4400" b="1" i="1" dirty="0">
                <a:ln w="50800"/>
                <a:solidFill>
                  <a:srgbClr val="00B050"/>
                </a:solidFill>
                <a:effectLst>
                  <a:outerShdw blurRad="38100" dist="38100" dir="2700000" algn="tl">
                    <a:srgbClr val="000000">
                      <a:alpha val="43137"/>
                    </a:srgbClr>
                  </a:outerShdw>
                </a:effectLst>
                <a:latin typeface="SutonnyOMJ" pitchFamily="2" charset="0"/>
                <a:cs typeface="SutonnyOMJ" pitchFamily="2" charset="0"/>
              </a:rPr>
              <a:t>            </a:t>
            </a:r>
            <a:r>
              <a:rPr lang="bn-IN" sz="4400" b="1" i="1" dirty="0">
                <a:ln w="50800"/>
                <a:solidFill>
                  <a:srgbClr val="00B050"/>
                </a:solidFill>
                <a:effectLst>
                  <a:outerShdw blurRad="38100" dist="38100" dir="2700000" algn="tl">
                    <a:srgbClr val="000000">
                      <a:alpha val="43137"/>
                    </a:srgbClr>
                  </a:outerShdw>
                </a:effectLst>
                <a:latin typeface="SutonnyOMJ" pitchFamily="2" charset="0"/>
                <a:cs typeface="SutonnyOMJ" pitchFamily="2" charset="0"/>
              </a:rPr>
              <a:t>নারাণহাট ইসলামিয়া আলিম মাদরাসা </a:t>
            </a:r>
            <a:endParaRPr lang="en-US" sz="3600" b="1" dirty="0">
              <a:ln w="50800"/>
              <a:solidFill>
                <a:srgbClr val="00B050"/>
              </a:solidFill>
              <a:latin typeface="SutonnyOMJ" pitchFamily="2" charset="0"/>
              <a:cs typeface="SutonnyOMJ" pitchFamily="2" charset="0"/>
            </a:endParaRPr>
          </a:p>
          <a:p>
            <a:pPr algn="ctr"/>
            <a:r>
              <a:rPr lang="en-US" sz="3600" b="1" dirty="0">
                <a:ln w="50800"/>
                <a:solidFill>
                  <a:srgbClr val="FF0000"/>
                </a:solidFill>
                <a:latin typeface="SutonnyMJ" pitchFamily="2" charset="0"/>
                <a:cs typeface="SutonnyMJ" pitchFamily="2" charset="0"/>
              </a:rPr>
              <a:t>         </a:t>
            </a:r>
            <a:r>
              <a:rPr lang="en-US" sz="4400" b="1" dirty="0">
                <a:ln w="50800"/>
                <a:solidFill>
                  <a:srgbClr val="FF0000"/>
                </a:solidFill>
                <a:latin typeface="SutonnyMJ" pitchFamily="2" charset="0"/>
                <a:cs typeface="SutonnyMJ" pitchFamily="2" charset="0"/>
              </a:rPr>
              <a:t>মোবাইল:০১৮১৮৪৩৩৪৮৬</a:t>
            </a:r>
            <a:r>
              <a:rPr lang="en-US" sz="3600" b="1" dirty="0">
                <a:ln w="50800"/>
                <a:solidFill>
                  <a:srgbClr val="FF0000"/>
                </a:solidFill>
                <a:latin typeface="SutonnyMJ" pitchFamily="2" charset="0"/>
                <a:cs typeface="SutonnyMJ" pitchFamily="2" charset="0"/>
              </a:rPr>
              <a:t> </a:t>
            </a:r>
            <a:r>
              <a:rPr lang="en-US" sz="4400" b="1" dirty="0">
                <a:ln w="50800"/>
                <a:solidFill>
                  <a:srgbClr val="FF0000"/>
                </a:solidFill>
                <a:latin typeface="SutonnyMJ" pitchFamily="2" charset="0"/>
                <a:cs typeface="SutonnyMJ" pitchFamily="2" charset="0"/>
              </a:rPr>
              <a:t>               </a:t>
            </a:r>
            <a:r>
              <a:rPr lang="en-US" sz="4400" b="1" dirty="0">
                <a:ln w="50800"/>
                <a:solidFill>
                  <a:srgbClr val="7030A0"/>
                </a:solidFill>
                <a:latin typeface="Baskerville Old Face" pitchFamily="18" charset="0"/>
                <a:cs typeface="SutonnyMJ" pitchFamily="2" charset="0"/>
              </a:rPr>
              <a:t>ইমেইল</a:t>
            </a:r>
            <a:r>
              <a:rPr lang="en-US" sz="4800" b="1" dirty="0">
                <a:ln w="50800"/>
                <a:solidFill>
                  <a:srgbClr val="7030A0"/>
                </a:solidFill>
                <a:latin typeface="Baskerville Old Face" pitchFamily="18" charset="0"/>
                <a:cs typeface="SutonnyMJ" pitchFamily="2" charset="0"/>
              </a:rPr>
              <a:t>:aomfaruk1177@gmail.com</a:t>
            </a:r>
            <a:endParaRPr lang="en-US" sz="4000" b="1" dirty="0">
              <a:ln w="50800"/>
              <a:solidFill>
                <a:srgbClr val="7030A0"/>
              </a:solidFill>
              <a:latin typeface="Baskerville Old Face" pitchFamily="18" charset="0"/>
              <a:cs typeface="SutonnyMJ" pitchFamily="2" charset="0"/>
            </a:endParaRPr>
          </a:p>
        </p:txBody>
      </p:sp>
    </p:spTree>
    <p:extLst>
      <p:ext uri="{BB962C8B-B14F-4D97-AF65-F5344CB8AC3E}">
        <p14:creationId xmlns:p14="http://schemas.microsoft.com/office/powerpoint/2010/main" val="65194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0FADC8-66FE-4C65-93F2-211122CEE14F}"/>
              </a:ext>
            </a:extLst>
          </p:cNvPr>
          <p:cNvSpPr txBox="1"/>
          <p:nvPr/>
        </p:nvSpPr>
        <p:spPr>
          <a:xfrm>
            <a:off x="467544" y="332656"/>
            <a:ext cx="8064896" cy="4909036"/>
          </a:xfrm>
          <a:prstGeom prst="rect">
            <a:avLst/>
          </a:prstGeom>
          <a:noFill/>
        </p:spPr>
        <p:txBody>
          <a:bodyPr wrap="square">
            <a:spAutoFit/>
          </a:bodyPr>
          <a:lstStyle/>
          <a:p>
            <a:pPr algn="ctr"/>
            <a:r>
              <a:rPr lang="ar-SA" sz="11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تعريف الدرس</a:t>
            </a:r>
            <a:endParaRPr lang="bn-BD" sz="11500" b="1" dirty="0"/>
          </a:p>
          <a:p>
            <a:pPr algn="ctr"/>
            <a:r>
              <a:rPr lang="ar-SA" sz="6600" b="1" dirty="0">
                <a:solidFill>
                  <a:schemeClr val="tx1"/>
                </a:solidFill>
              </a:rPr>
              <a:t>الصف العالم</a:t>
            </a:r>
          </a:p>
          <a:p>
            <a:pPr algn="ctr"/>
            <a:r>
              <a:rPr lang="ar-SA" sz="6600" b="1" dirty="0">
                <a:solidFill>
                  <a:schemeClr val="tx1"/>
                </a:solidFill>
              </a:rPr>
              <a:t>المادة:- الحديث الشريف </a:t>
            </a:r>
          </a:p>
          <a:p>
            <a:pPr algn="ctr"/>
            <a:r>
              <a:rPr lang="ar-SA" sz="6600" b="1" dirty="0">
                <a:solidFill>
                  <a:schemeClr val="tx1"/>
                </a:solidFill>
              </a:rPr>
              <a:t>الدرس الاول</a:t>
            </a:r>
            <a:endParaRPr lang="en-US" sz="6600" b="1"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5AB41C-7413-41EF-8605-5C488F2BB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252520" cy="6840760"/>
          </a:xfrm>
          <a:prstGeom prst="rect">
            <a:avLst/>
          </a:prstGeom>
        </p:spPr>
      </p:pic>
    </p:spTree>
    <p:extLst>
      <p:ext uri="{BB962C8B-B14F-4D97-AF65-F5344CB8AC3E}">
        <p14:creationId xmlns:p14="http://schemas.microsoft.com/office/powerpoint/2010/main" val="303276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মসজিদে নববী ও রওজা শরীফ">
            <a:hlinkClick r:id="" action="ppaction://media"/>
            <a:extLst>
              <a:ext uri="{FF2B5EF4-FFF2-40B4-BE49-F238E27FC236}">
                <a16:creationId xmlns:a16="http://schemas.microsoft.com/office/drawing/2014/main" id="{E34E64A0-A6DD-4C10-8A0A-401A62C0B9F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78705"/>
          </a:xfrm>
          <a:prstGeom prst="rect">
            <a:avLst/>
          </a:prstGeom>
        </p:spPr>
      </p:pic>
    </p:spTree>
    <p:extLst>
      <p:ext uri="{BB962C8B-B14F-4D97-AF65-F5344CB8AC3E}">
        <p14:creationId xmlns:p14="http://schemas.microsoft.com/office/powerpoint/2010/main" val="25888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3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D138E1-F285-41B8-870A-32694879B464}"/>
              </a:ext>
            </a:extLst>
          </p:cNvPr>
          <p:cNvSpPr txBox="1"/>
          <p:nvPr/>
        </p:nvSpPr>
        <p:spPr>
          <a:xfrm flipH="1">
            <a:off x="179512" y="-37471"/>
            <a:ext cx="8424935" cy="7663636"/>
          </a:xfrm>
          <a:prstGeom prst="rect">
            <a:avLst/>
          </a:prstGeom>
          <a:noFill/>
        </p:spPr>
        <p:txBody>
          <a:bodyPr wrap="square" rtlCol="0">
            <a:spAutoFit/>
          </a:bodyPr>
          <a:lstStyle/>
          <a:p>
            <a:pPr algn="ctr"/>
            <a:r>
              <a:rPr lang="bn-BD" sz="7200" b="1" dirty="0">
                <a:solidFill>
                  <a:srgbClr val="002060"/>
                </a:solidFill>
                <a:latin typeface="SutonnyOMJ" panose="01010600010101010101" pitchFamily="2" charset="0"/>
                <a:cs typeface="SutonnyOMJ" panose="01010600010101010101" pitchFamily="2" charset="0"/>
              </a:rPr>
              <a:t>শিখণ ফল  </a:t>
            </a:r>
          </a:p>
          <a:p>
            <a:r>
              <a:rPr lang="bn-BD" sz="6000" b="1" dirty="0">
                <a:solidFill>
                  <a:schemeClr val="tx1"/>
                </a:solidFill>
                <a:latin typeface="SutonnyOMJ" panose="01010600010101010101" pitchFamily="2" charset="0"/>
                <a:cs typeface="SutonnyOMJ" panose="01010600010101010101" pitchFamily="2" charset="0"/>
              </a:rPr>
              <a:t>এই পাঠ শেষে শিক্ষার্থীরা </a:t>
            </a:r>
          </a:p>
          <a:p>
            <a:r>
              <a:rPr lang="bn-BD" sz="4800" b="1" dirty="0">
                <a:solidFill>
                  <a:schemeClr val="tx1"/>
                </a:solidFill>
                <a:latin typeface="SutonnyOMJ" panose="01010600010101010101" pitchFamily="2" charset="0"/>
                <a:cs typeface="SutonnyOMJ" panose="01010600010101010101" pitchFamily="2" charset="0"/>
              </a:rPr>
              <a:t>১। প্রকৃত মুমিন হওয়ার জন্য কাকে বেশি ভালবাসতে হবে তা জানতে পারবে।</a:t>
            </a:r>
            <a:r>
              <a:rPr lang="bn-BD" sz="4800" b="1" dirty="0">
                <a:latin typeface="SutonnyOMJ" panose="01010600010101010101" pitchFamily="2" charset="0"/>
                <a:cs typeface="SutonnyOMJ" panose="01010600010101010101" pitchFamily="2" charset="0"/>
              </a:rPr>
              <a:t> </a:t>
            </a:r>
          </a:p>
          <a:p>
            <a:r>
              <a:rPr lang="bn-BD" sz="4800" b="1" dirty="0">
                <a:latin typeface="SutonnyOMJ" panose="01010600010101010101" pitchFamily="2" charset="0"/>
                <a:cs typeface="SutonnyOMJ" panose="01010600010101010101" pitchFamily="2" charset="0"/>
              </a:rPr>
              <a:t>২</a:t>
            </a:r>
            <a:r>
              <a:rPr lang="bn-BD" sz="4800" b="1" dirty="0">
                <a:solidFill>
                  <a:schemeClr val="tx1"/>
                </a:solidFill>
                <a:latin typeface="SutonnyOMJ" panose="01010600010101010101" pitchFamily="2" charset="0"/>
                <a:cs typeface="SutonnyOMJ" panose="01010600010101010101" pitchFamily="2" charset="0"/>
              </a:rPr>
              <a:t>। ইমানের স্বাদ উপলব্দি করার মাধ্যম গুলো জানতে পারবে ।</a:t>
            </a:r>
            <a:endParaRPr lang="en-US" sz="4800" b="1" dirty="0">
              <a:solidFill>
                <a:schemeClr val="tx1"/>
              </a:solidFill>
              <a:latin typeface="SutonnyOMJ" panose="01010600010101010101" pitchFamily="2" charset="0"/>
              <a:cs typeface="SutonnyOMJ" panose="01010600010101010101" pitchFamily="2" charset="0"/>
            </a:endParaRPr>
          </a:p>
          <a:p>
            <a:r>
              <a:rPr lang="bn-BD" sz="4800" b="1" dirty="0">
                <a:latin typeface="SutonnyOMJ" panose="01010600010101010101" pitchFamily="2" charset="0"/>
                <a:cs typeface="SutonnyOMJ" panose="01010600010101010101" pitchFamily="2" charset="0"/>
              </a:rPr>
              <a:t>৩</a:t>
            </a:r>
            <a:r>
              <a:rPr lang="bn-BD" sz="4800" b="1" dirty="0">
                <a:solidFill>
                  <a:schemeClr val="tx1"/>
                </a:solidFill>
                <a:latin typeface="SutonnyOMJ" panose="01010600010101010101" pitchFamily="2" charset="0"/>
                <a:cs typeface="SutonnyOMJ" panose="01010600010101010101" pitchFamily="2" charset="0"/>
              </a:rPr>
              <a:t>। মহব্বত </a:t>
            </a:r>
            <a:r>
              <a:rPr lang="en-US" sz="4800" b="1" dirty="0" err="1">
                <a:solidFill>
                  <a:schemeClr val="tx1"/>
                </a:solidFill>
                <a:latin typeface="SutonnyOMJ" panose="01010600010101010101" pitchFamily="2" charset="0"/>
                <a:cs typeface="SutonnyOMJ" panose="01010600010101010101" pitchFamily="2" charset="0"/>
              </a:rPr>
              <a:t>কী</a:t>
            </a:r>
            <a:r>
              <a:rPr lang="bn-BD" sz="4800" b="1" dirty="0">
                <a:solidFill>
                  <a:schemeClr val="tx1"/>
                </a:solidFill>
                <a:latin typeface="SutonnyOMJ" panose="01010600010101010101" pitchFamily="2" charset="0"/>
                <a:cs typeface="SutonnyOMJ" panose="01010600010101010101" pitchFamily="2" charset="0"/>
              </a:rPr>
              <a:t>? তা কত প্রকার তা বলতে পারবে </a:t>
            </a:r>
            <a:endParaRPr lang="en-US" sz="4800" b="1" dirty="0">
              <a:solidFill>
                <a:schemeClr val="tx1"/>
              </a:solidFill>
              <a:latin typeface="SutonnyOMJ" panose="01010600010101010101" pitchFamily="2" charset="0"/>
              <a:cs typeface="SutonnyOMJ" panose="01010600010101010101" pitchFamily="2" charset="0"/>
            </a:endParaRPr>
          </a:p>
          <a:p>
            <a:endParaRPr lang="en-US" sz="1800" dirty="0">
              <a:solidFill>
                <a:schemeClr val="tx1"/>
              </a:solidFill>
              <a:latin typeface="NikoshBAN" pitchFamily="2" charset="0"/>
              <a:cs typeface="NikoshBAN" pitchFamily="2" charset="0"/>
            </a:endParaRPr>
          </a:p>
          <a:p>
            <a:r>
              <a:rPr lang="bn-BD" dirty="0"/>
              <a:t>                         </a:t>
            </a:r>
            <a:endParaRPr lang="en-US" dirty="0"/>
          </a:p>
          <a:p>
            <a:endParaRPr lang="en-US" sz="1800" dirty="0">
              <a:solidFill>
                <a:srgbClr val="FFFF00"/>
              </a:solidFill>
              <a:latin typeface="NikoshBAN" pitchFamily="2" charset="0"/>
              <a:cs typeface="NikoshBAN" pitchFamily="2" charset="0"/>
            </a:endParaRPr>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F55060-2F47-498D-B866-F3BB7A0D9588}"/>
              </a:ext>
            </a:extLst>
          </p:cNvPr>
          <p:cNvSpPr txBox="1"/>
          <p:nvPr/>
        </p:nvSpPr>
        <p:spPr>
          <a:xfrm>
            <a:off x="0" y="548680"/>
            <a:ext cx="9144000" cy="6309420"/>
          </a:xfrm>
          <a:prstGeom prst="rect">
            <a:avLst/>
          </a:prstGeom>
          <a:noFill/>
        </p:spPr>
        <p:txBody>
          <a:bodyPr wrap="square" rtlCol="0">
            <a:spAutoFit/>
          </a:bodyPr>
          <a:lstStyle/>
          <a:p>
            <a:pPr algn="ctr"/>
            <a:r>
              <a:rPr lang="bn-BD" dirty="0">
                <a:latin typeface="SutonnyOMJ" panose="01010600010101010101" pitchFamily="2" charset="0"/>
                <a:cs typeface="SutonnyOMJ" panose="01010600010101010101" pitchFamily="2" charset="0"/>
              </a:rPr>
              <a:t> </a:t>
            </a:r>
            <a:r>
              <a:rPr lang="bn-BD" sz="8000" dirty="0">
                <a:latin typeface="SutonnyOMJ" panose="01010600010101010101" pitchFamily="2" charset="0"/>
                <a:cs typeface="SutonnyOMJ" panose="01010600010101010101" pitchFamily="2" charset="0"/>
              </a:rPr>
              <a:t>এবারত</a:t>
            </a:r>
            <a:r>
              <a:rPr lang="bn-BD" sz="2400" dirty="0">
                <a:latin typeface="SutonnyOMJ" panose="01010600010101010101" pitchFamily="2" charset="0"/>
                <a:cs typeface="SutonnyOMJ" panose="01010600010101010101" pitchFamily="2" charset="0"/>
              </a:rPr>
              <a:t>  </a:t>
            </a:r>
            <a:r>
              <a:rPr lang="bn-BD" sz="8000" dirty="0">
                <a:latin typeface="SutonnyOMJ" panose="01010600010101010101" pitchFamily="2" charset="0"/>
                <a:cs typeface="SutonnyOMJ" panose="01010600010101010101" pitchFamily="2" charset="0"/>
              </a:rPr>
              <a:t>হাদিস নং-৫,৬</a:t>
            </a:r>
            <a:r>
              <a:rPr lang="ar-SA" sz="8000" dirty="0">
                <a:latin typeface="SutonnyOMJ" panose="01010600010101010101" pitchFamily="2" charset="0"/>
              </a:rPr>
              <a:t> </a:t>
            </a:r>
            <a:endParaRPr lang="bn-BD" sz="8000" dirty="0">
              <a:latin typeface="SutonnyOMJ" panose="01010600010101010101" pitchFamily="2" charset="0"/>
              <a:cs typeface="SutonnyOMJ" panose="01010600010101010101" pitchFamily="2" charset="0"/>
            </a:endParaRPr>
          </a:p>
          <a:p>
            <a:pPr algn="r"/>
            <a:r>
              <a:rPr lang="ar-SA" sz="3600" b="1" dirty="0">
                <a:solidFill>
                  <a:srgbClr val="002060"/>
                </a:solidFill>
              </a:rPr>
              <a:t>عن انس (رضي) قال قال رسول الله (صلي) لايؤمن احدكم حتي  اكون احب اليه من والده وولده والناس اجمعين </a:t>
            </a:r>
            <a:endParaRPr lang="bn-BD" sz="3600" b="1" dirty="0">
              <a:solidFill>
                <a:srgbClr val="002060"/>
              </a:solidFill>
            </a:endParaRPr>
          </a:p>
          <a:p>
            <a:pPr algn="r"/>
            <a:r>
              <a:rPr lang="ar-SA" sz="3600" b="1" dirty="0">
                <a:solidFill>
                  <a:srgbClr val="002060"/>
                </a:solidFill>
              </a:rPr>
              <a:t>–(متفق عليه)</a:t>
            </a:r>
            <a:endParaRPr lang="bn-BD" sz="3600" b="1" dirty="0">
              <a:solidFill>
                <a:srgbClr val="002060"/>
              </a:solidFill>
            </a:endParaRPr>
          </a:p>
          <a:p>
            <a:pPr algn="r"/>
            <a:r>
              <a:rPr lang="ar-SA" sz="3600" dirty="0">
                <a:solidFill>
                  <a:srgbClr val="C00000"/>
                </a:solidFill>
              </a:rPr>
              <a:t>عن انس (رضي) قال قال رسول الله (صلي) ثلاث من كن فيه وجد بهن حلاوة الايمان من كان الله ورسوله احب اليه مم سواهما ومن احب عبدا لايحبه الا لله ومن يكره ان يعود في الكفر بعد ان انقذه الله منه كما يكره ان يلقي في النار</a:t>
            </a:r>
            <a:endParaRPr lang="bn-BD" sz="3600" dirty="0">
              <a:solidFill>
                <a:srgbClr val="C00000"/>
              </a:solidFill>
            </a:endParaRPr>
          </a:p>
          <a:p>
            <a:pPr algn="r"/>
            <a:r>
              <a:rPr lang="ar-SA" sz="3600" dirty="0">
                <a:solidFill>
                  <a:srgbClr val="C00000"/>
                </a:solidFill>
              </a:rPr>
              <a:t> –(متفق عليه)</a:t>
            </a:r>
          </a:p>
          <a:p>
            <a:pPr algn="ctr"/>
            <a:endParaRPr lang="ar-SA" sz="1800" dirty="0">
              <a:solidFill>
                <a:schemeClr val="tx1"/>
              </a:solidFill>
            </a:endParaRPr>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16632"/>
            <a:ext cx="6048672" cy="1152128"/>
          </a:xfr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r>
              <a:rPr lang="bn-BD" sz="8000" b="1" dirty="0">
                <a:solidFill>
                  <a:schemeClr val="bg1"/>
                </a:solidFill>
                <a:latin typeface="NikoshBAN" pitchFamily="2" charset="0"/>
                <a:cs typeface="NikoshBAN" pitchFamily="2" charset="0"/>
              </a:rPr>
              <a:t>হাদিসের অনুবাদ</a:t>
            </a:r>
            <a:r>
              <a:rPr lang="bn-BD" sz="6600" b="1" dirty="0">
                <a:latin typeface="NikoshBAN" pitchFamily="2" charset="0"/>
                <a:cs typeface="NikoshBAN" pitchFamily="2" charset="0"/>
              </a:rPr>
              <a:t> </a:t>
            </a:r>
            <a:endParaRPr lang="en-US" sz="6600" b="1" dirty="0">
              <a:latin typeface="NikoshBAN" pitchFamily="2" charset="0"/>
              <a:cs typeface="NikoshBAN" pitchFamily="2" charset="0"/>
            </a:endParaRPr>
          </a:p>
        </p:txBody>
      </p:sp>
      <p:sp>
        <p:nvSpPr>
          <p:cNvPr id="6" name="TextBox 5">
            <a:extLst>
              <a:ext uri="{FF2B5EF4-FFF2-40B4-BE49-F238E27FC236}">
                <a16:creationId xmlns:a16="http://schemas.microsoft.com/office/drawing/2014/main" id="{578174FB-667C-414D-9A0D-A124D3C28CFE}"/>
              </a:ext>
            </a:extLst>
          </p:cNvPr>
          <p:cNvSpPr txBox="1"/>
          <p:nvPr/>
        </p:nvSpPr>
        <p:spPr>
          <a:xfrm>
            <a:off x="413284" y="1556792"/>
            <a:ext cx="8317432" cy="5262979"/>
          </a:xfrm>
          <a:prstGeom prst="rect">
            <a:avLst/>
          </a:prstGeom>
          <a:noFill/>
        </p:spPr>
        <p:txBody>
          <a:bodyPr wrap="square">
            <a:spAutoFit/>
          </a:bodyPr>
          <a:lstStyle/>
          <a:p>
            <a:pPr algn="just"/>
            <a:r>
              <a:rPr lang="bn-BD" sz="4800" b="1" dirty="0">
                <a:solidFill>
                  <a:schemeClr val="tx2"/>
                </a:solidFill>
                <a:latin typeface="SutonnyOMJ" panose="01010600010101010101" pitchFamily="2" charset="0"/>
                <a:cs typeface="SutonnyOMJ" panose="01010600010101010101" pitchFamily="2" charset="0"/>
              </a:rPr>
              <a:t>১নং হাদিস –হযরত আনাস (রা) হতে বর্ণিত।তিনি বলেন,রাসুলুল্লাহ</a:t>
            </a:r>
            <a:r>
              <a:rPr lang="en-US" sz="4800" b="1" dirty="0">
                <a:solidFill>
                  <a:schemeClr val="tx2"/>
                </a:solidFill>
                <a:latin typeface="SutonnyOMJ" panose="01010600010101010101" pitchFamily="2" charset="0"/>
                <a:cs typeface="SutonnyOMJ" panose="01010600010101010101" pitchFamily="2" charset="0"/>
              </a:rPr>
              <a:t> ( </a:t>
            </a:r>
            <a:r>
              <a:rPr lang="bn-BD" sz="4800" b="1" dirty="0">
                <a:solidFill>
                  <a:schemeClr val="tx2"/>
                </a:solidFill>
                <a:latin typeface="SutonnyOMJ" panose="01010600010101010101" pitchFamily="2" charset="0"/>
                <a:cs typeface="SutonnyOMJ" panose="01010600010101010101" pitchFamily="2" charset="0"/>
              </a:rPr>
              <a:t> </a:t>
            </a:r>
            <a:r>
              <a:rPr lang="en-US" sz="4800" b="1" dirty="0">
                <a:solidFill>
                  <a:schemeClr val="tx2"/>
                </a:solidFill>
                <a:latin typeface="SutonnyOMJ" panose="01010600010101010101" pitchFamily="2" charset="0"/>
                <a:cs typeface="SutonnyOMJ" panose="01010600010101010101" pitchFamily="2" charset="0"/>
              </a:rPr>
              <a:t>) </a:t>
            </a:r>
            <a:r>
              <a:rPr lang="bn-BD" sz="4800" b="1" dirty="0">
                <a:solidFill>
                  <a:schemeClr val="tx2"/>
                </a:solidFill>
                <a:latin typeface="SutonnyOMJ" panose="01010600010101010101" pitchFamily="2" charset="0"/>
                <a:cs typeface="SutonnyOMJ" panose="01010600010101010101" pitchFamily="2" charset="0"/>
              </a:rPr>
              <a:t>ইরশাদ করেছেন, তোমাদের কেউ (পূর্ণাঙ্গ)</a:t>
            </a:r>
            <a:r>
              <a:rPr lang="en-US" sz="4800" b="1" dirty="0">
                <a:solidFill>
                  <a:schemeClr val="tx2"/>
                </a:solidFill>
                <a:latin typeface="SutonnyOMJ" panose="01010600010101010101" pitchFamily="2" charset="0"/>
                <a:cs typeface="SutonnyOMJ" panose="01010600010101010101" pitchFamily="2" charset="0"/>
              </a:rPr>
              <a:t>ঈ</a:t>
            </a:r>
            <a:r>
              <a:rPr lang="bn-BD" sz="4800" b="1" dirty="0">
                <a:solidFill>
                  <a:schemeClr val="tx2"/>
                </a:solidFill>
                <a:latin typeface="SutonnyOMJ" panose="01010600010101010101" pitchFamily="2" charset="0"/>
                <a:cs typeface="SutonnyOMJ" panose="01010600010101010101" pitchFamily="2" charset="0"/>
              </a:rPr>
              <a:t>মানদার</a:t>
            </a:r>
            <a:r>
              <a:rPr lang="en-US" sz="4800" b="1" dirty="0">
                <a:solidFill>
                  <a:schemeClr val="tx2"/>
                </a:solidFill>
                <a:latin typeface="SutonnyOMJ" panose="01010600010101010101" pitchFamily="2" charset="0"/>
                <a:cs typeface="SutonnyOMJ" panose="01010600010101010101" pitchFamily="2" charset="0"/>
              </a:rPr>
              <a:t> </a:t>
            </a:r>
            <a:r>
              <a:rPr lang="bn-BD" sz="4800" b="1" dirty="0">
                <a:solidFill>
                  <a:schemeClr val="tx2"/>
                </a:solidFill>
                <a:latin typeface="SutonnyOMJ" panose="01010600010101010101" pitchFamily="2" charset="0"/>
                <a:cs typeface="SutonnyOMJ" panose="01010600010101010101" pitchFamily="2" charset="0"/>
              </a:rPr>
              <a:t>হতে</a:t>
            </a:r>
            <a:r>
              <a:rPr lang="en-US" sz="4800" b="1" dirty="0">
                <a:solidFill>
                  <a:schemeClr val="tx2"/>
                </a:solidFill>
                <a:latin typeface="SutonnyOMJ" panose="01010600010101010101" pitchFamily="2" charset="0"/>
                <a:cs typeface="SutonnyOMJ" panose="01010600010101010101" pitchFamily="2" charset="0"/>
              </a:rPr>
              <a:t> </a:t>
            </a:r>
            <a:r>
              <a:rPr lang="bn-BD" sz="4800" b="1" dirty="0">
                <a:solidFill>
                  <a:schemeClr val="tx2"/>
                </a:solidFill>
                <a:latin typeface="SutonnyOMJ" panose="01010600010101010101" pitchFamily="2" charset="0"/>
                <a:cs typeface="SutonnyOMJ" panose="01010600010101010101" pitchFamily="2" charset="0"/>
              </a:rPr>
              <a:t>পারবে</a:t>
            </a:r>
            <a:r>
              <a:rPr lang="en-US" sz="4800" b="1" dirty="0">
                <a:solidFill>
                  <a:schemeClr val="tx2"/>
                </a:solidFill>
                <a:latin typeface="SutonnyOMJ" panose="01010600010101010101" pitchFamily="2" charset="0"/>
                <a:cs typeface="SutonnyOMJ" panose="01010600010101010101" pitchFamily="2" charset="0"/>
              </a:rPr>
              <a:t> </a:t>
            </a:r>
            <a:r>
              <a:rPr lang="bn-BD" sz="4800" b="1" dirty="0">
                <a:solidFill>
                  <a:schemeClr val="tx2"/>
                </a:solidFill>
                <a:latin typeface="SutonnyOMJ" panose="01010600010101010101" pitchFamily="2" charset="0"/>
                <a:cs typeface="SutonnyOMJ" panose="01010600010101010101" pitchFamily="2" charset="0"/>
              </a:rPr>
              <a:t>না</a:t>
            </a:r>
            <a:r>
              <a:rPr lang="en-US" sz="4800" b="1" dirty="0">
                <a:solidFill>
                  <a:schemeClr val="tx2"/>
                </a:solidFill>
                <a:latin typeface="SutonnyOMJ" panose="01010600010101010101" pitchFamily="2" charset="0"/>
                <a:cs typeface="SutonnyOMJ" panose="01010600010101010101" pitchFamily="2" charset="0"/>
              </a:rPr>
              <a:t>,</a:t>
            </a:r>
            <a:r>
              <a:rPr lang="bn-BD" sz="4800" b="1" dirty="0">
                <a:solidFill>
                  <a:schemeClr val="tx2"/>
                </a:solidFill>
                <a:latin typeface="SutonnyOMJ" panose="01010600010101010101" pitchFamily="2" charset="0"/>
                <a:cs typeface="SutonnyOMJ" panose="01010600010101010101" pitchFamily="2" charset="0"/>
              </a:rPr>
              <a:t>য</a:t>
            </a:r>
            <a:r>
              <a:rPr lang="en-US" sz="4800" b="1" dirty="0" err="1">
                <a:solidFill>
                  <a:schemeClr val="tx2"/>
                </a:solidFill>
                <a:latin typeface="SutonnyOMJ" panose="01010600010101010101" pitchFamily="2" charset="0"/>
                <a:cs typeface="SutonnyOMJ" panose="01010600010101010101" pitchFamily="2" charset="0"/>
              </a:rPr>
              <a:t>তক্ষন</a:t>
            </a:r>
            <a:r>
              <a:rPr lang="bn-BD" sz="4800" b="1" dirty="0">
                <a:solidFill>
                  <a:schemeClr val="tx2"/>
                </a:solidFill>
                <a:latin typeface="SutonnyOMJ" panose="01010600010101010101" pitchFamily="2" charset="0"/>
                <a:cs typeface="SutonnyOMJ" panose="01010600010101010101" pitchFamily="2" charset="0"/>
              </a:rPr>
              <a:t> </a:t>
            </a:r>
            <a:r>
              <a:rPr lang="en-US" sz="4800" b="1" dirty="0" err="1">
                <a:solidFill>
                  <a:schemeClr val="tx2"/>
                </a:solidFill>
                <a:latin typeface="SutonnyOMJ" panose="01010600010101010101" pitchFamily="2" charset="0"/>
                <a:cs typeface="SutonnyOMJ" panose="01010600010101010101" pitchFamily="2" charset="0"/>
              </a:rPr>
              <a:t>পর্যন্ত</a:t>
            </a:r>
            <a:r>
              <a:rPr lang="bn-BD" sz="4800" b="1" dirty="0">
                <a:solidFill>
                  <a:schemeClr val="tx2"/>
                </a:solidFill>
                <a:latin typeface="SutonnyOMJ" panose="01010600010101010101" pitchFamily="2" charset="0"/>
                <a:cs typeface="SutonnyOMJ" panose="01010600010101010101" pitchFamily="2" charset="0"/>
              </a:rPr>
              <a:t> আমি তার নিকট তার পিতা</a:t>
            </a:r>
            <a:r>
              <a:rPr lang="en-US" sz="4800" b="1" dirty="0">
                <a:solidFill>
                  <a:schemeClr val="tx2"/>
                </a:solidFill>
                <a:latin typeface="SutonnyOMJ" panose="01010600010101010101" pitchFamily="2" charset="0"/>
                <a:cs typeface="SutonnyOMJ" panose="01010600010101010101" pitchFamily="2" charset="0"/>
              </a:rPr>
              <a:t>-</a:t>
            </a:r>
            <a:r>
              <a:rPr lang="bn-BD" sz="4800" b="1" dirty="0">
                <a:solidFill>
                  <a:schemeClr val="tx2"/>
                </a:solidFill>
                <a:latin typeface="SutonnyOMJ" panose="01010600010101010101" pitchFamily="2" charset="0"/>
                <a:cs typeface="SutonnyOMJ" panose="01010600010101010101" pitchFamily="2" charset="0"/>
              </a:rPr>
              <a:t>মাতা,সন্তান</a:t>
            </a:r>
            <a:r>
              <a:rPr lang="en-US" sz="4800" b="1" dirty="0">
                <a:solidFill>
                  <a:schemeClr val="tx2"/>
                </a:solidFill>
                <a:latin typeface="SutonnyOMJ" panose="01010600010101010101" pitchFamily="2" charset="0"/>
                <a:cs typeface="SutonnyOMJ" panose="01010600010101010101" pitchFamily="2" charset="0"/>
              </a:rPr>
              <a:t>-</a:t>
            </a:r>
            <a:r>
              <a:rPr lang="bn-BD" sz="4800" b="1" dirty="0">
                <a:solidFill>
                  <a:schemeClr val="tx2"/>
                </a:solidFill>
                <a:latin typeface="SutonnyOMJ" panose="01010600010101010101" pitchFamily="2" charset="0"/>
                <a:cs typeface="SutonnyOMJ" panose="01010600010101010101" pitchFamily="2" charset="0"/>
              </a:rPr>
              <a:t>সন্ততি এবং অন্য সকল মানুষ হতে অধিক প্রিয়</a:t>
            </a:r>
            <a:r>
              <a:rPr lang="en-US" sz="4800" b="1" dirty="0">
                <a:solidFill>
                  <a:schemeClr val="tx2"/>
                </a:solidFill>
                <a:latin typeface="SutonnyOMJ" panose="01010600010101010101" pitchFamily="2" charset="0"/>
                <a:cs typeface="SutonnyOMJ" panose="01010600010101010101" pitchFamily="2" charset="0"/>
              </a:rPr>
              <a:t> </a:t>
            </a:r>
            <a:r>
              <a:rPr lang="en-US" sz="4800" b="1" dirty="0" err="1">
                <a:solidFill>
                  <a:schemeClr val="tx2"/>
                </a:solidFill>
                <a:latin typeface="SutonnyOMJ" panose="01010600010101010101" pitchFamily="2" charset="0"/>
                <a:cs typeface="SutonnyOMJ" panose="01010600010101010101" pitchFamily="2" charset="0"/>
              </a:rPr>
              <a:t>না</a:t>
            </a:r>
            <a:r>
              <a:rPr lang="bn-BD" sz="4800" b="1" dirty="0">
                <a:solidFill>
                  <a:schemeClr val="tx2"/>
                </a:solidFill>
                <a:latin typeface="SutonnyOMJ" panose="01010600010101010101" pitchFamily="2" charset="0"/>
                <a:cs typeface="SutonnyOMJ" panose="01010600010101010101" pitchFamily="2" charset="0"/>
              </a:rPr>
              <a:t> হব। (বুখারি ও মুসলিম) </a:t>
            </a:r>
            <a:endParaRPr lang="en-US" sz="4800" b="1" dirty="0">
              <a:solidFill>
                <a:schemeClr val="tx2"/>
              </a:solidFill>
              <a:latin typeface="SutonnyOMJ" panose="01010600010101010101" pitchFamily="2" charset="0"/>
              <a:cs typeface="SutonnyOMJ" panose="01010600010101010101" pitchFamily="2" charset="0"/>
            </a:endParaRPr>
          </a:p>
        </p:txBody>
      </p:sp>
      <p:pic>
        <p:nvPicPr>
          <p:cNvPr id="7" name="Picture 6">
            <a:extLst>
              <a:ext uri="{FF2B5EF4-FFF2-40B4-BE49-F238E27FC236}">
                <a16:creationId xmlns:a16="http://schemas.microsoft.com/office/drawing/2014/main" id="{1D0B9B7E-738A-4047-8EA5-61E40B5C97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2492896"/>
            <a:ext cx="438150" cy="381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1907704" y="0"/>
            <a:ext cx="4461508" cy="1071887"/>
          </a:xfrm>
          <a:prstGeom prst="roundRect">
            <a:avLst/>
          </a:prstGeom>
          <a:solidFill>
            <a:srgbClr val="C00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latin typeface="SutonnyOMJ" panose="01010600010101010101" pitchFamily="2" charset="0"/>
                <a:cs typeface="SutonnyOMJ" panose="01010600010101010101" pitchFamily="2" charset="0"/>
              </a:rPr>
              <a:t>২নং </a:t>
            </a:r>
            <a:r>
              <a:rPr lang="en-US" sz="8800" b="1" dirty="0" err="1">
                <a:latin typeface="SutonnyOMJ" panose="01010600010101010101" pitchFamily="2" charset="0"/>
                <a:cs typeface="SutonnyOMJ" panose="01010600010101010101" pitchFamily="2" charset="0"/>
              </a:rPr>
              <a:t>অনুবাদ</a:t>
            </a:r>
            <a:endParaRPr lang="en-US" sz="4400" b="1" dirty="0">
              <a:latin typeface="SutonnyOMJ" panose="01010600010101010101" pitchFamily="2" charset="0"/>
              <a:cs typeface="SutonnyOMJ" panose="01010600010101010101" pitchFamily="2" charset="0"/>
            </a:endParaRPr>
          </a:p>
        </p:txBody>
      </p:sp>
      <p:sp>
        <p:nvSpPr>
          <p:cNvPr id="9" name="TextBox 8">
            <a:extLst>
              <a:ext uri="{FF2B5EF4-FFF2-40B4-BE49-F238E27FC236}">
                <a16:creationId xmlns:a16="http://schemas.microsoft.com/office/drawing/2014/main" id="{1865ABAE-6DE4-40C9-9FF1-114F0725E5B8}"/>
              </a:ext>
            </a:extLst>
          </p:cNvPr>
          <p:cNvSpPr txBox="1"/>
          <p:nvPr/>
        </p:nvSpPr>
        <p:spPr>
          <a:xfrm>
            <a:off x="179512" y="1382209"/>
            <a:ext cx="8640960" cy="4801314"/>
          </a:xfrm>
          <a:prstGeom prst="rect">
            <a:avLst/>
          </a:prstGeom>
          <a:noFill/>
        </p:spPr>
        <p:txBody>
          <a:bodyPr wrap="square">
            <a:spAutoFit/>
          </a:bodyPr>
          <a:lstStyle/>
          <a:p>
            <a:pPr algn="just"/>
            <a:r>
              <a:rPr lang="bn-BD" sz="1800" dirty="0">
                <a:solidFill>
                  <a:srgbClr val="00B050"/>
                </a:solidFill>
                <a:latin typeface="SutonnyOMJ" panose="01010600010101010101" pitchFamily="2" charset="0"/>
                <a:cs typeface="SutonnyOMJ" panose="01010600010101010101" pitchFamily="2" charset="0"/>
              </a:rPr>
              <a:t> </a:t>
            </a:r>
            <a:br>
              <a:rPr lang="en-US" sz="1800" dirty="0">
                <a:latin typeface="SutonnyOMJ" panose="01010600010101010101" pitchFamily="2" charset="0"/>
                <a:cs typeface="SutonnyOMJ" panose="01010600010101010101" pitchFamily="2" charset="0"/>
              </a:rPr>
            </a:br>
            <a:r>
              <a:rPr lang="bn-BD" sz="3600" dirty="0">
                <a:solidFill>
                  <a:schemeClr val="tx2"/>
                </a:solidFill>
                <a:latin typeface="SutonnyOMJ" panose="01010600010101010101" pitchFamily="2" charset="0"/>
                <a:cs typeface="SutonnyOMJ" panose="01010600010101010101" pitchFamily="2" charset="0"/>
              </a:rPr>
              <a:t>হযরত</a:t>
            </a:r>
            <a:r>
              <a:rPr lang="en-US" sz="3600" dirty="0">
                <a:solidFill>
                  <a:schemeClr val="tx2"/>
                </a:solidFill>
                <a:latin typeface="SutonnyOMJ" panose="01010600010101010101" pitchFamily="2" charset="0"/>
                <a:cs typeface="SutonnyOMJ" panose="01010600010101010101" pitchFamily="2" charset="0"/>
              </a:rPr>
              <a:t> </a:t>
            </a:r>
            <a:r>
              <a:rPr lang="bn-BD" sz="3600" dirty="0">
                <a:solidFill>
                  <a:schemeClr val="tx2"/>
                </a:solidFill>
                <a:latin typeface="SutonnyOMJ" panose="01010600010101010101" pitchFamily="2" charset="0"/>
                <a:cs typeface="SutonnyOMJ" panose="01010600010101010101" pitchFamily="2" charset="0"/>
              </a:rPr>
              <a:t>আনাস (রা) হতে বর্ণিত।তিনি বলেন,রাসুলুল্লাহ (সা)এরশাদ করেছেন,যার মাঝে ৩টি বৈশিষ্</a:t>
            </a:r>
            <a:r>
              <a:rPr lang="en-US" sz="3600" dirty="0" err="1">
                <a:solidFill>
                  <a:schemeClr val="tx2"/>
                </a:solidFill>
                <a:latin typeface="SutonnyOMJ" panose="01010600010101010101" pitchFamily="2" charset="0"/>
                <a:cs typeface="SutonnyOMJ" panose="01010600010101010101" pitchFamily="2" charset="0"/>
              </a:rPr>
              <a:t>ট্য</a:t>
            </a:r>
            <a:r>
              <a:rPr lang="bn-BD" sz="3600" dirty="0">
                <a:solidFill>
                  <a:schemeClr val="tx2"/>
                </a:solidFill>
                <a:latin typeface="SutonnyOMJ" panose="01010600010101010101" pitchFamily="2" charset="0"/>
                <a:cs typeface="SutonnyOMJ" panose="01010600010101010101" pitchFamily="2" charset="0"/>
              </a:rPr>
              <a:t> রয়েছে ,সে ইমানের স্বাদ পেয়েছে।১, যার কাছে আল্লাহ এবং তাঁর </a:t>
            </a:r>
            <a:r>
              <a:rPr lang="en-US" sz="3600" dirty="0">
                <a:solidFill>
                  <a:schemeClr val="tx2"/>
                </a:solidFill>
                <a:latin typeface="SutonnyOMJ" panose="01010600010101010101" pitchFamily="2" charset="0"/>
                <a:cs typeface="SutonnyOMJ" panose="01010600010101010101" pitchFamily="2" charset="0"/>
              </a:rPr>
              <a:t> </a:t>
            </a:r>
            <a:r>
              <a:rPr lang="bn-BD" sz="3600" dirty="0">
                <a:solidFill>
                  <a:schemeClr val="tx2"/>
                </a:solidFill>
                <a:latin typeface="SutonnyOMJ" panose="01010600010101010101" pitchFamily="2" charset="0"/>
                <a:cs typeface="SutonnyOMJ" panose="01010600010101010101" pitchFamily="2" charset="0"/>
              </a:rPr>
              <a:t>রা</a:t>
            </a:r>
            <a:r>
              <a:rPr lang="en-US" sz="3600" dirty="0" err="1">
                <a:solidFill>
                  <a:schemeClr val="tx2"/>
                </a:solidFill>
                <a:latin typeface="SutonnyOMJ" panose="01010600010101010101" pitchFamily="2" charset="0"/>
                <a:cs typeface="SutonnyOMJ" panose="01010600010101010101" pitchFamily="2" charset="0"/>
              </a:rPr>
              <a:t>সূল</a:t>
            </a:r>
            <a:r>
              <a:rPr lang="en-US" sz="3600" dirty="0">
                <a:solidFill>
                  <a:schemeClr val="tx2"/>
                </a:solidFill>
                <a:latin typeface="SutonnyOMJ" panose="01010600010101010101" pitchFamily="2" charset="0"/>
                <a:cs typeface="SutonnyOMJ" panose="01010600010101010101" pitchFamily="2" charset="0"/>
              </a:rPr>
              <a:t> (স)  </a:t>
            </a:r>
            <a:r>
              <a:rPr lang="bn-BD" sz="3600" dirty="0">
                <a:solidFill>
                  <a:schemeClr val="tx2"/>
                </a:solidFill>
                <a:latin typeface="SutonnyOMJ" panose="01010600010101010101" pitchFamily="2" charset="0"/>
                <a:cs typeface="SutonnyOMJ" panose="01010600010101010101" pitchFamily="2" charset="0"/>
              </a:rPr>
              <a:t>অন্য সব কিছুর চেয়ে অধিক প্রিয়</a:t>
            </a:r>
            <a:r>
              <a:rPr lang="en-US" sz="3600" dirty="0">
                <a:solidFill>
                  <a:schemeClr val="tx2"/>
                </a:solidFill>
                <a:latin typeface="SutonnyOMJ" panose="01010600010101010101" pitchFamily="2" charset="0"/>
                <a:cs typeface="SutonnyOMJ" panose="01010600010101010101" pitchFamily="2" charset="0"/>
              </a:rPr>
              <a:t> </a:t>
            </a:r>
            <a:r>
              <a:rPr lang="en-US" sz="3600" dirty="0" err="1">
                <a:solidFill>
                  <a:schemeClr val="tx2"/>
                </a:solidFill>
                <a:latin typeface="SutonnyOMJ" panose="01010600010101010101" pitchFamily="2" charset="0"/>
                <a:cs typeface="SutonnyOMJ" panose="01010600010101010101" pitchFamily="2" charset="0"/>
              </a:rPr>
              <a:t>হবে</a:t>
            </a:r>
            <a:r>
              <a:rPr lang="bn-BD" sz="3600" dirty="0">
                <a:solidFill>
                  <a:schemeClr val="tx2"/>
                </a:solidFill>
                <a:latin typeface="SutonnyOMJ" panose="01010600010101010101" pitchFamily="2" charset="0"/>
                <a:cs typeface="SutonnyOMJ" panose="01010600010101010101" pitchFamily="2" charset="0"/>
              </a:rPr>
              <a:t>। ২,যে শুধু আল্লাহর (সন্তুষ্টির) জন্যই কো</a:t>
            </a:r>
            <a:r>
              <a:rPr lang="en-US" sz="3600" dirty="0" err="1">
                <a:solidFill>
                  <a:schemeClr val="tx2"/>
                </a:solidFill>
                <a:latin typeface="SutonnyOMJ" panose="01010600010101010101" pitchFamily="2" charset="0"/>
                <a:cs typeface="SutonnyOMJ" panose="01010600010101010101" pitchFamily="2" charset="0"/>
              </a:rPr>
              <a:t>নো</a:t>
            </a:r>
            <a:r>
              <a:rPr lang="bn-BD" sz="3600" dirty="0">
                <a:solidFill>
                  <a:schemeClr val="tx2"/>
                </a:solidFill>
                <a:latin typeface="SutonnyOMJ" panose="01010600010101010101" pitchFamily="2" charset="0"/>
                <a:cs typeface="SutonnyOMJ" panose="01010600010101010101" pitchFamily="2" charset="0"/>
              </a:rPr>
              <a:t> বান্দাকে ভালোবাস</a:t>
            </a:r>
            <a:r>
              <a:rPr lang="en-US" sz="3600" dirty="0" err="1">
                <a:solidFill>
                  <a:schemeClr val="tx2"/>
                </a:solidFill>
                <a:latin typeface="SutonnyOMJ" panose="01010600010101010101" pitchFamily="2" charset="0"/>
                <a:cs typeface="SutonnyOMJ" panose="01010600010101010101" pitchFamily="2" charset="0"/>
              </a:rPr>
              <a:t>বে</a:t>
            </a:r>
            <a:r>
              <a:rPr lang="bn-BD" sz="3600" dirty="0">
                <a:solidFill>
                  <a:schemeClr val="tx2"/>
                </a:solidFill>
                <a:latin typeface="SutonnyOMJ" panose="01010600010101010101" pitchFamily="2" charset="0"/>
                <a:cs typeface="SutonnyOMJ" panose="01010600010101010101" pitchFamily="2" charset="0"/>
              </a:rPr>
              <a:t> ৩,যে ব</a:t>
            </a:r>
            <a:r>
              <a:rPr lang="en-US" sz="3600" dirty="0" err="1">
                <a:solidFill>
                  <a:schemeClr val="tx2"/>
                </a:solidFill>
                <a:latin typeface="SutonnyOMJ" panose="01010600010101010101" pitchFamily="2" charset="0"/>
                <a:cs typeface="SutonnyOMJ" panose="01010600010101010101" pitchFamily="2" charset="0"/>
              </a:rPr>
              <a:t>্য</a:t>
            </a:r>
            <a:r>
              <a:rPr lang="bn-BD" sz="3600" dirty="0">
                <a:solidFill>
                  <a:schemeClr val="tx2"/>
                </a:solidFill>
                <a:latin typeface="SutonnyOMJ" panose="01010600010101010101" pitchFamily="2" charset="0"/>
                <a:cs typeface="SutonnyOMJ" panose="01010600010101010101" pitchFamily="2" charset="0"/>
              </a:rPr>
              <a:t>ক্তি আল্লাহ তাকে কুফরি হতে মুক্তি দেওয়ার পর পুনরায় কুফরিতে ফিরে যেতে এমনভাবে অপছন্দ করে </a:t>
            </a:r>
            <a:r>
              <a:rPr lang="en-US" sz="3600" dirty="0" err="1">
                <a:solidFill>
                  <a:schemeClr val="tx2"/>
                </a:solidFill>
                <a:latin typeface="SutonnyOMJ" panose="01010600010101010101" pitchFamily="2" charset="0"/>
                <a:cs typeface="SutonnyOMJ" panose="01010600010101010101" pitchFamily="2" charset="0"/>
              </a:rPr>
              <a:t>যে</a:t>
            </a:r>
            <a:r>
              <a:rPr lang="bn-BD" sz="3600" dirty="0">
                <a:solidFill>
                  <a:schemeClr val="tx2"/>
                </a:solidFill>
                <a:latin typeface="SutonnyOMJ" panose="01010600010101010101" pitchFamily="2" charset="0"/>
                <a:cs typeface="SutonnyOMJ" panose="01010600010101010101" pitchFamily="2" charset="0"/>
              </a:rPr>
              <a:t>ভাবে অপছন্দ করে আগুনে নিক্ষিপ্ত হওয়াকে ।(বুখারি ও মুসলিম)</a:t>
            </a:r>
            <a:endParaRPr lang="en-US" dirty="0">
              <a:solidFill>
                <a:schemeClr val="tx2"/>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1202</TotalTime>
  <Words>660</Words>
  <Application>Microsoft Office PowerPoint</Application>
  <PresentationFormat>On-screen Show (4:3)</PresentationFormat>
  <Paragraphs>50</Paragraphs>
  <Slides>16</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Baskerville Old Face</vt:lpstr>
      <vt:lpstr>Calibri</vt:lpstr>
      <vt:lpstr>Garamond</vt:lpstr>
      <vt:lpstr>NikoshBAN</vt:lpstr>
      <vt:lpstr>Shonar Bangla</vt:lpstr>
      <vt:lpstr>SutonnyMJ</vt:lpstr>
      <vt:lpstr>SutonnyOMJ</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হাদিসের অনুবাদ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 </dc:title>
  <dc:creator>Rampur Alim Madrasah</dc:creator>
  <cp:lastModifiedBy>User</cp:lastModifiedBy>
  <cp:revision>188</cp:revision>
  <dcterms:created xsi:type="dcterms:W3CDTF">2006-08-16T00:00:00Z</dcterms:created>
  <dcterms:modified xsi:type="dcterms:W3CDTF">2021-10-30T14:38:03Z</dcterms:modified>
</cp:coreProperties>
</file>