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3" r:id="rId12"/>
    <p:sldId id="267" r:id="rId13"/>
    <p:sldId id="277" r:id="rId14"/>
    <p:sldId id="278" r:id="rId15"/>
    <p:sldId id="274" r:id="rId16"/>
    <p:sldId id="275" r:id="rId17"/>
    <p:sldId id="266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সম্পর্কিত চিত্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666446"/>
            <a:ext cx="6754730" cy="3734354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0" y="609600"/>
            <a:ext cx="5181600" cy="1447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04800"/>
            <a:ext cx="55626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ea typeface="MingLiU_HKSCS-ExtB" pitchFamily="18" charset="-120"/>
                <a:cs typeface="NikoshBAN" pitchFamily="2" charset="0"/>
              </a:rPr>
              <a:t>মুসাফাহা</a:t>
            </a:r>
            <a:r>
              <a:rPr lang="en-US" sz="3600" dirty="0" smtClean="0">
                <a:latin typeface="NikoshBAN" pitchFamily="2" charset="0"/>
                <a:ea typeface="MingLiU_HKSCS-ExtB" pitchFamily="18" charset="-12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MingLiU_HKSCS-ExtB" pitchFamily="18" charset="-12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ea typeface="MingLiU_HKSCS-ExtB" pitchFamily="18" charset="-12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ea typeface="MingLiU_HKSCS-ExtB" pitchFamily="18" charset="-120"/>
                <a:cs typeface="NikoshBAN" pitchFamily="2" charset="0"/>
              </a:rPr>
              <a:t>রাসুল</a:t>
            </a:r>
            <a:r>
              <a:rPr lang="en-US" sz="3600" dirty="0" smtClean="0">
                <a:latin typeface="NikoshBAN" pitchFamily="2" charset="0"/>
                <a:ea typeface="MingLiU_HKSCS-ExtB" pitchFamily="18" charset="-12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ea typeface="MingLiU_HKSCS-ExtB" pitchFamily="18" charset="-120"/>
                <a:cs typeface="NikoshBAN" pitchFamily="2" charset="0"/>
              </a:rPr>
              <a:t>সঃ</a:t>
            </a:r>
            <a:r>
              <a:rPr lang="en-US" sz="3600" dirty="0" smtClean="0">
                <a:latin typeface="NikoshBAN" pitchFamily="2" charset="0"/>
                <a:ea typeface="MingLiU_HKSCS-ExtB" pitchFamily="18" charset="-120"/>
                <a:cs typeface="NikoshBAN" pitchFamily="2" charset="0"/>
              </a:rPr>
              <a:t>) </a:t>
            </a:r>
            <a:r>
              <a:rPr lang="en-US" sz="3600" dirty="0" err="1" smtClean="0">
                <a:latin typeface="NikoshBAN" pitchFamily="2" charset="0"/>
                <a:ea typeface="MingLiU_HKSCS-ExtB" pitchFamily="18" charset="-120"/>
                <a:cs typeface="NikoshBAN" pitchFamily="2" charset="0"/>
              </a:rPr>
              <a:t>বলেছেন</a:t>
            </a:r>
            <a:endParaRPr lang="en-US" sz="3600" dirty="0">
              <a:latin typeface="NikoshBAN" pitchFamily="2" charset="0"/>
              <a:ea typeface="MingLiU_HKSCS-ExtB" pitchFamily="18" charset="-12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600200"/>
            <a:ext cx="7010400" cy="22467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عن البراء بن عازب  رضى الله تعالى عنه قال قال النبى صلى الله عليه وسلم ما من مسلمين يلتقيان فيتصافحان الا غفر لهما قبل ان يتفرقا (رواه احمد والترمذى وابن </a:t>
            </a:r>
            <a:r>
              <a:rPr lang="ar-SA" sz="2800" dirty="0" smtClean="0">
                <a:latin typeface="Times New Roman" pitchFamily="18" charset="0"/>
                <a:cs typeface="+mj-cs"/>
              </a:rPr>
              <a:t>ماجه</a:t>
            </a:r>
            <a:r>
              <a:rPr lang="ar-SA" sz="2800" dirty="0" smtClean="0">
                <a:cs typeface="+mj-cs"/>
              </a:rPr>
              <a:t> وفى رواة ابى داود قال اذا التقى المسلمان فتصافحا و حمدا الله واستغفراه غفر لهما) </a:t>
            </a:r>
            <a:endParaRPr lang="en-US" sz="2800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180344"/>
            <a:ext cx="7772400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ইবনে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আযেব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বর্ণিত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ইরশাদ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মুসাফাহ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পূর্বেই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উভয়ের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গুণাহসমুহ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আহমদ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তিরমিযী,ইবনে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মাজাহ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আবুদাউদের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বর্ণনায়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করমর্দন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প্রশংসা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প্রার্থনা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উভয়কে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838200"/>
            <a:ext cx="34290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মুসাফাহ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বিধানঃ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8153400" cy="452431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**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জমহুর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ওলামাদের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মুসাফাহা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জায়েজ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সুন্নাতসম্মত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কাজ।ডান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আঙ্গুলী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উভয়হাতে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মুসাফাহা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সুন্নত।বাম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আঙ্গুলী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মুসাফাহা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নির্ধারণপূর্বক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আবশ্যকিয়ভাবে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মুসাফাহা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বিদায়াত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**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আলেমদের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নির্ধারণপূর্বক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আবশ্যকিয়ভাবে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মুসাফাহা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মাকরুহ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**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মুসাফাহা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জায়েজ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3505200" cy="2133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62200" y="304800"/>
            <a:ext cx="35052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পুরূষে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পুরূষে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মিলানো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6019800"/>
            <a:ext cx="3505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পুরূষে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মহিলায়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মিলানো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5257800"/>
            <a:ext cx="1676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5410200"/>
            <a:ext cx="14478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578" name="Picture 2" descr="C:\Users\Mow. Ansar\Desktop\picture\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352800"/>
            <a:ext cx="3429000" cy="1828801"/>
          </a:xfrm>
          <a:prstGeom prst="rect">
            <a:avLst/>
          </a:prstGeom>
          <a:noFill/>
        </p:spPr>
      </p:pic>
      <p:pic>
        <p:nvPicPr>
          <p:cNvPr id="24580" name="Picture 4" descr="C:\Users\Mow. Ansar\Desktop\picture\7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581400"/>
            <a:ext cx="3657600" cy="1857375"/>
          </a:xfrm>
          <a:prstGeom prst="rect">
            <a:avLst/>
          </a:prstGeom>
          <a:noFill/>
        </p:spPr>
      </p:pic>
      <p:pic>
        <p:nvPicPr>
          <p:cNvPr id="24581" name="Picture 5" descr="C:\Users\Mow. Ansar\Desktop\picture\7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990600"/>
            <a:ext cx="32766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1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C:\Users\Mow. Ansar\Desktop\picture\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3810000" cy="2162175"/>
          </a:xfrm>
          <a:prstGeom prst="rect">
            <a:avLst/>
          </a:prstGeom>
          <a:noFill/>
        </p:spPr>
      </p:pic>
      <p:pic>
        <p:nvPicPr>
          <p:cNvPr id="25604" name="Picture 4" descr="C:\Users\Mow. Ansar\Desktop\picture\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57600"/>
            <a:ext cx="3810000" cy="2133600"/>
          </a:xfrm>
          <a:prstGeom prst="rect">
            <a:avLst/>
          </a:prstGeom>
          <a:noFill/>
        </p:spPr>
      </p:pic>
      <p:pic>
        <p:nvPicPr>
          <p:cNvPr id="25605" name="Picture 5" descr="C:\Users\Mow. Ansar\Desktop\picture\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886200"/>
            <a:ext cx="3733800" cy="1905000"/>
          </a:xfrm>
          <a:prstGeom prst="rect">
            <a:avLst/>
          </a:prstGeom>
          <a:noFill/>
        </p:spPr>
      </p:pic>
      <p:pic>
        <p:nvPicPr>
          <p:cNvPr id="25606" name="Picture 6" descr="C:\Users\Mow. Ansar\Desktop\picture\8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1219200"/>
            <a:ext cx="3886200" cy="23526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00200" y="609600"/>
            <a:ext cx="63246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মোতাবেক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মুসাফাহ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সুন্নত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Mow. Ansar\Desktop\picture\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886200"/>
            <a:ext cx="3048000" cy="1743075"/>
          </a:xfrm>
          <a:prstGeom prst="rect">
            <a:avLst/>
          </a:prstGeom>
          <a:noFill/>
        </p:spPr>
      </p:pic>
      <p:pic>
        <p:nvPicPr>
          <p:cNvPr id="26627" name="Picture 3" descr="C:\Users\Mow. Ansar\Desktop\picture\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86200"/>
            <a:ext cx="3352800" cy="1733550"/>
          </a:xfrm>
          <a:prstGeom prst="rect">
            <a:avLst/>
          </a:prstGeom>
          <a:noFill/>
        </p:spPr>
      </p:pic>
      <p:pic>
        <p:nvPicPr>
          <p:cNvPr id="26628" name="Picture 4" descr="C:\Users\Mow. Ansar\Desktop\picture\6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447800"/>
            <a:ext cx="3124200" cy="1771650"/>
          </a:xfrm>
          <a:prstGeom prst="rect">
            <a:avLst/>
          </a:prstGeom>
          <a:noFill/>
        </p:spPr>
      </p:pic>
      <p:pic>
        <p:nvPicPr>
          <p:cNvPr id="26629" name="Picture 5" descr="C:\Users\Mow. Ansar\Desktop\picture\7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1524000"/>
            <a:ext cx="3295650" cy="1828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71600" y="609600"/>
            <a:ext cx="5791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মোতাবেক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মুসাফাহ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সুন্নত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 কোলাকোলি এর চিত্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66800"/>
            <a:ext cx="3143250" cy="17526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95600" y="304800"/>
            <a:ext cx="3429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মুয়ানাকা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048000"/>
            <a:ext cx="3352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কোলাকোলি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6248400"/>
            <a:ext cx="47244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ঘাঁড়ের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ঘাঁড়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মিলানো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Mow. Ansar\Desktop\picture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066800"/>
            <a:ext cx="3505200" cy="1905001"/>
          </a:xfrm>
          <a:prstGeom prst="rect">
            <a:avLst/>
          </a:prstGeom>
          <a:noFill/>
        </p:spPr>
      </p:pic>
      <p:pic>
        <p:nvPicPr>
          <p:cNvPr id="3" name="Picture 4" descr="C:\Users\Mow. Ansar\Desktop\picture\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810000"/>
            <a:ext cx="3048000" cy="2133600"/>
          </a:xfrm>
          <a:prstGeom prst="rect">
            <a:avLst/>
          </a:prstGeom>
          <a:noFill/>
        </p:spPr>
      </p:pic>
      <p:pic>
        <p:nvPicPr>
          <p:cNvPr id="23558" name="Picture 6" descr="C:\Users\Mow. Ansar\Desktop\picture\5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810000"/>
            <a:ext cx="35052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838200"/>
            <a:ext cx="36576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ar-SA" sz="4800" dirty="0" smtClean="0">
                <a:latin typeface="NikoshBAN" pitchFamily="2" charset="0"/>
                <a:cs typeface="NikoshBAN" pitchFamily="2" charset="0"/>
              </a:rPr>
              <a:t>معانقة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বিধান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133600"/>
            <a:ext cx="8001000" cy="310854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জমহুর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ওলামাদের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মুয়ানাকা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জায়েজ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সুন্নাতসম্মত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ar-SA" sz="2800" dirty="0" smtClean="0">
                <a:latin typeface="NikoshBAN" pitchFamily="2" charset="0"/>
                <a:cs typeface="NikoshBAN" pitchFamily="2" charset="0"/>
              </a:rPr>
              <a:t>معانقة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করতেন।যেমন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হাদিসে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عن عائشة (رض) قالت اعتنق النبى زيد بن حارثة وقبله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সদ্ভাব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ভালোবাসা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মুয়ানাকার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বক্ষ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মিলানো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জায়েজ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সুদর্শন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বালকের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প্রনোদিত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মুয়ানাকা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জায়েজ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667000"/>
            <a:ext cx="8153400" cy="35394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করমর্দন  কি?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করমর্দন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বর্ণনা কর।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চিত্র-১ এ মুসাফাহার মাধ্যমে কি অর্জিত হয়েছে? ব্যাখ্যা কর।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চিত্র -২ অনুযায়ী মুসাফাহার শর’য়ী বিধান কুরআন – হাদিসের আলোকে বিশ্লেষণ কর।  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মুয়ানাকা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জায়েজ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জায়েজ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609600"/>
            <a:ext cx="2209800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76400" y="609601"/>
            <a:ext cx="60198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বাড়ির কাজ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05000"/>
            <a:ext cx="3886200" cy="3036160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685801" y="5105400"/>
            <a:ext cx="7086599" cy="1066800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বর্তমান সমাজের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আলোকে মুসাফাহ সম্পর্কে একটি অনুচ্ছেদ লিখে আনবে।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"/>
            <a:ext cx="50292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00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828800"/>
            <a:ext cx="6019800" cy="4876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228600"/>
            <a:ext cx="3352800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743200"/>
            <a:ext cx="6858000" cy="2000548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মোঃ সোলাইমান মাছউদ </a:t>
            </a:r>
          </a:p>
          <a:p>
            <a:r>
              <a:rPr lang="bn-BD" sz="2400" dirty="0" smtClean="0"/>
              <a:t>সহকারী মৌলভী </a:t>
            </a:r>
          </a:p>
          <a:p>
            <a:r>
              <a:rPr lang="bn-BD" sz="2400" dirty="0" smtClean="0"/>
              <a:t>মহানগর মীর নুরুল ইসলাম আদর্শ দাখিল মাদ্রাসা। </a:t>
            </a:r>
          </a:p>
          <a:p>
            <a:r>
              <a:rPr lang="bn-BD" sz="2400" dirty="0" smtClean="0"/>
              <a:t>সীতাকুন্ড, চট্টগ্রাম ।</a:t>
            </a:r>
          </a:p>
          <a:p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90800"/>
            <a:ext cx="4419600" cy="28623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40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১০/১০/২০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21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838200"/>
            <a:ext cx="38100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পাঠ পরিচিতি </a:t>
            </a:r>
            <a:endParaRPr kumimoji="0" lang="en-US" sz="60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4" t="14200" r="22089" b="33371"/>
          <a:stretch/>
        </p:blipFill>
        <p:spPr bwMode="auto">
          <a:xfrm>
            <a:off x="2362200" y="304800"/>
            <a:ext cx="2860964" cy="7345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09600" y="1447800"/>
            <a:ext cx="3623730" cy="4302353"/>
            <a:chOff x="533400" y="1475436"/>
            <a:chExt cx="3623730" cy="4302353"/>
          </a:xfrm>
        </p:grpSpPr>
        <p:pic>
          <p:nvPicPr>
            <p:cNvPr id="3" name="Content Placeholder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1475436"/>
              <a:ext cx="3623590" cy="2258364"/>
            </a:xfrm>
            <a:prstGeom prst="rect">
              <a:avLst/>
            </a:prstGeom>
          </p:spPr>
        </p:pic>
        <p:pic>
          <p:nvPicPr>
            <p:cNvPr id="14338" name="Picture 2" descr="মুসাফা এর চিত্র ফলাফল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" y="3886200"/>
              <a:ext cx="3623730" cy="1891589"/>
            </a:xfrm>
            <a:prstGeom prst="rect">
              <a:avLst/>
            </a:prstGeom>
            <a:noFill/>
          </p:spPr>
        </p:pic>
      </p:grpSp>
      <p:grpSp>
        <p:nvGrpSpPr>
          <p:cNvPr id="9" name="Group 8"/>
          <p:cNvGrpSpPr/>
          <p:nvPr/>
        </p:nvGrpSpPr>
        <p:grpSpPr>
          <a:xfrm>
            <a:off x="4572000" y="1295400"/>
            <a:ext cx="4200525" cy="4981575"/>
            <a:chOff x="4419600" y="1295400"/>
            <a:chExt cx="4200525" cy="49815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600" y="1295400"/>
              <a:ext cx="4191000" cy="2514600"/>
            </a:xfrm>
            <a:prstGeom prst="rect">
              <a:avLst/>
            </a:prstGeom>
          </p:spPr>
        </p:pic>
        <p:pic>
          <p:nvPicPr>
            <p:cNvPr id="14340" name="Picture 4" descr="সম্পর্কিত চিত্র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72000" y="4191000"/>
              <a:ext cx="1933575" cy="2019301"/>
            </a:xfrm>
            <a:prstGeom prst="rect">
              <a:avLst/>
            </a:prstGeom>
            <a:noFill/>
          </p:spPr>
        </p:pic>
        <p:pic>
          <p:nvPicPr>
            <p:cNvPr id="14342" name="Picture 6" descr="সম্পর্কিত চিত্র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705600" y="3886200"/>
              <a:ext cx="1914525" cy="2390775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1066800" y="5867400"/>
            <a:ext cx="16764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মুসাফাহ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6019800"/>
            <a:ext cx="1447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মুয়ানাকা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09800" y="457200"/>
            <a:ext cx="4267200" cy="7064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r>
              <a:rPr kumimoji="0" lang="en-US" sz="5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5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শিরোনামঃ</a:t>
            </a:r>
            <a:endParaRPr kumimoji="0" lang="en-US" sz="5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5800" y="1447800"/>
            <a:ext cx="7391400" cy="1295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752600"/>
            <a:ext cx="6096000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5400" dirty="0" smtClean="0"/>
              <a:t>باب المصافحة و المعانقة 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5000" y="381000"/>
            <a:ext cx="4419600" cy="990600"/>
          </a:xfrm>
          <a:prstGeom prst="rect">
            <a:avLst/>
          </a:prstGeom>
          <a:solidFill>
            <a:schemeClr val="tx2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শিখন ফল  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209800"/>
            <a:ext cx="39624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200400"/>
            <a:ext cx="7620000" cy="23083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মুসাফাহা শব্দের অর্থ বলতে পারবে।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মুসাফাহা করার সঠিক 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মুসাফাহার শর’য়ী বিধান ব্যাখ্যা করতে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৪।মুয়ানাকার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শর’য়ী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76354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দিকে লক্ষ্য করো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048000" cy="1638486"/>
          </a:xfrm>
          <a:prstGeom prst="rect">
            <a:avLst/>
          </a:prstGeom>
        </p:spPr>
      </p:pic>
      <p:pic>
        <p:nvPicPr>
          <p:cNvPr id="4097" name="Picture 1" descr="C:\Users\Mow. Ansar\Desktop\picture\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09800"/>
            <a:ext cx="2562225" cy="1781175"/>
          </a:xfrm>
          <a:prstGeom prst="rect">
            <a:avLst/>
          </a:prstGeom>
          <a:noFill/>
        </p:spPr>
      </p:pic>
      <p:pic>
        <p:nvPicPr>
          <p:cNvPr id="4098" name="Picture 2" descr="C:\Users\Mow. Ansar\Desktop\picture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114800"/>
            <a:ext cx="2571750" cy="1771650"/>
          </a:xfrm>
          <a:prstGeom prst="rect">
            <a:avLst/>
          </a:prstGeom>
          <a:noFill/>
        </p:spPr>
      </p:pic>
      <p:pic>
        <p:nvPicPr>
          <p:cNvPr id="4099" name="Picture 3" descr="C:\Users\Mow. Ansar\Desktop\picture\4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43434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676400" y="304800"/>
            <a:ext cx="6096000" cy="8382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মুসাফাহা শব্দের অর্থ কি? 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486400" y="4038600"/>
            <a:ext cx="1981200" cy="1371600"/>
            <a:chOff x="0" y="1864336"/>
            <a:chExt cx="2301242" cy="1825784"/>
          </a:xfrm>
        </p:grpSpPr>
        <p:sp>
          <p:nvSpPr>
            <p:cNvPr id="7" name="Oval 6"/>
            <p:cNvSpPr/>
            <p:nvPr/>
          </p:nvSpPr>
          <p:spPr>
            <a:xfrm>
              <a:off x="0" y="1864336"/>
              <a:ext cx="2301242" cy="1825784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337008" y="2402583"/>
              <a:ext cx="1627224" cy="10201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4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</a:t>
              </a:r>
              <a:r>
                <a:rPr lang="en-US" sz="24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bn-BD" sz="24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বিনিময় করা </a:t>
              </a:r>
              <a:endParaRPr lang="en-US" sz="24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0"/>
            <a:ext cx="3722945" cy="1676400"/>
          </a:xfrm>
          <a:prstGeom prst="rect">
            <a:avLst/>
          </a:prstGeom>
        </p:spPr>
      </p:pic>
      <p:sp>
        <p:nvSpPr>
          <p:cNvPr id="3074" name="AutoShape 2" descr="হাত মিলানো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309688"/>
            <a:ext cx="4552950" cy="2733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handsh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828800"/>
            <a:ext cx="3276600" cy="114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38400" y="1219200"/>
            <a:ext cx="4067032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মুসাফাহা শব্দের অর্থ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62600" y="1981200"/>
            <a:ext cx="1905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হা্তে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মিলানো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2971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34000" y="1295400"/>
            <a:ext cx="2410741" cy="1787436"/>
            <a:chOff x="5718969" y="1902727"/>
            <a:chExt cx="2410741" cy="1787436"/>
          </a:xfrm>
        </p:grpSpPr>
        <p:sp>
          <p:nvSpPr>
            <p:cNvPr id="3" name="Oval 2"/>
            <p:cNvSpPr/>
            <p:nvPr/>
          </p:nvSpPr>
          <p:spPr>
            <a:xfrm>
              <a:off x="5718969" y="1902727"/>
              <a:ext cx="2410741" cy="178743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2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6072014" y="2164491"/>
              <a:ext cx="1704651" cy="1263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করমর্দন করা 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00600" y="4343400"/>
            <a:ext cx="2572632" cy="1622076"/>
            <a:chOff x="2573125" y="4056881"/>
            <a:chExt cx="2572632" cy="1622076"/>
          </a:xfrm>
        </p:grpSpPr>
        <p:sp>
          <p:nvSpPr>
            <p:cNvPr id="6" name="Oval 5"/>
            <p:cNvSpPr/>
            <p:nvPr/>
          </p:nvSpPr>
          <p:spPr>
            <a:xfrm>
              <a:off x="2573125" y="4056881"/>
              <a:ext cx="2572632" cy="162207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2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2949878" y="4294428"/>
              <a:ext cx="1819126" cy="11469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4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ক্ষমা করা </a:t>
              </a:r>
              <a:endParaRPr lang="en-US" sz="44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962400"/>
            <a:ext cx="3657600" cy="24339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3736501" cy="3125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509</Words>
  <Application>Microsoft Office PowerPoint</Application>
  <PresentationFormat>On-screen Show (4:3)</PresentationFormat>
  <Paragraphs>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MingLiU_HKSCS-ExtB</vt:lpstr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shafiqul islam</dc:creator>
  <cp:lastModifiedBy>User</cp:lastModifiedBy>
  <cp:revision>199</cp:revision>
  <dcterms:created xsi:type="dcterms:W3CDTF">2006-08-16T00:00:00Z</dcterms:created>
  <dcterms:modified xsi:type="dcterms:W3CDTF">2021-10-30T12:40:09Z</dcterms:modified>
</cp:coreProperties>
</file>