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79" r:id="rId6"/>
    <p:sldId id="281" r:id="rId7"/>
    <p:sldId id="283" r:id="rId8"/>
    <p:sldId id="287" r:id="rId9"/>
    <p:sldId id="288" r:id="rId10"/>
    <p:sldId id="286" r:id="rId11"/>
    <p:sldId id="282" r:id="rId12"/>
    <p:sldId id="260" r:id="rId13"/>
    <p:sldId id="284" r:id="rId14"/>
    <p:sldId id="285" r:id="rId15"/>
    <p:sldId id="263" r:id="rId16"/>
    <p:sldId id="261" r:id="rId17"/>
    <p:sldId id="264" r:id="rId18"/>
    <p:sldId id="289" r:id="rId19"/>
    <p:sldId id="265" r:id="rId20"/>
    <p:sldId id="267"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2" d="100"/>
          <a:sy n="82" d="100"/>
        </p:scale>
        <p:origin x="6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126175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425033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715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280891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885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70798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1146076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186275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403265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265524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270706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396635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112031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144430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2CFCA-31BA-4FB1-BDB8-F16768917230}" type="datetimeFigureOut">
              <a:rPr lang="en-US" smtClean="0"/>
              <a:t>10/30/2021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69E90-4C45-46DC-A725-34493DD68C02}" type="slidenum">
              <a:rPr lang="en-US" smtClean="0"/>
              <a:t>‹#›</a:t>
            </a:fld>
            <a:endParaRPr lang="en-US" dirty="0"/>
          </a:p>
        </p:txBody>
      </p:sp>
    </p:spTree>
    <p:extLst>
      <p:ext uri="{BB962C8B-B14F-4D97-AF65-F5344CB8AC3E}">
        <p14:creationId xmlns:p14="http://schemas.microsoft.com/office/powerpoint/2010/main" val="228228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69E90-4C45-46DC-A725-34493DD68C02}" type="slidenum">
              <a:rPr lang="en-US" smtClean="0"/>
              <a:t>‹#›</a:t>
            </a:fld>
            <a:endParaRPr lang="en-US" dirty="0"/>
          </a:p>
        </p:txBody>
      </p:sp>
      <p:sp>
        <p:nvSpPr>
          <p:cNvPr id="5" name="Date Placeholder 4"/>
          <p:cNvSpPr>
            <a:spLocks noGrp="1"/>
          </p:cNvSpPr>
          <p:nvPr>
            <p:ph type="dt" sz="half" idx="10"/>
          </p:nvPr>
        </p:nvSpPr>
        <p:spPr/>
        <p:txBody>
          <a:bodyPr/>
          <a:lstStyle/>
          <a:p>
            <a:fld id="{91F2CFCA-31BA-4FB1-BDB8-F16768917230}" type="datetimeFigureOut">
              <a:rPr lang="en-US" smtClean="0"/>
              <a:t>10/30/2021</a:t>
            </a:fld>
            <a:endParaRPr lang="en-US" dirty="0"/>
          </a:p>
        </p:txBody>
      </p:sp>
    </p:spTree>
    <p:extLst>
      <p:ext uri="{BB962C8B-B14F-4D97-AF65-F5344CB8AC3E}">
        <p14:creationId xmlns:p14="http://schemas.microsoft.com/office/powerpoint/2010/main" val="16824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F2CFCA-31BA-4FB1-BDB8-F16768917230}" type="datetimeFigureOut">
              <a:rPr lang="en-US" smtClean="0"/>
              <a:t>10/30/2021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269E90-4C45-46DC-A725-34493DD68C02}" type="slidenum">
              <a:rPr lang="en-US" smtClean="0"/>
              <a:t>‹#›</a:t>
            </a:fld>
            <a:endParaRPr lang="en-US" dirty="0"/>
          </a:p>
        </p:txBody>
      </p:sp>
    </p:spTree>
    <p:extLst>
      <p:ext uri="{BB962C8B-B14F-4D97-AF65-F5344CB8AC3E}">
        <p14:creationId xmlns:p14="http://schemas.microsoft.com/office/powerpoint/2010/main" val="3412615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4734" y="0"/>
            <a:ext cx="12022666" cy="6553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Rectangle 1"/>
          <p:cNvSpPr/>
          <p:nvPr/>
        </p:nvSpPr>
        <p:spPr>
          <a:xfrm>
            <a:off x="194734" y="4859866"/>
            <a:ext cx="11997266" cy="13546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আজকের ক্লাসে সবাইকে স্বাগত জানাচ্ছি।</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449" y="778933"/>
            <a:ext cx="4080933" cy="4080933"/>
          </a:xfrm>
          <a:prstGeom prst="rect">
            <a:avLst/>
          </a:prstGeom>
        </p:spPr>
      </p:pic>
    </p:spTree>
    <p:extLst>
      <p:ext uri="{BB962C8B-B14F-4D97-AF65-F5344CB8AC3E}">
        <p14:creationId xmlns:p14="http://schemas.microsoft.com/office/powerpoint/2010/main" val="384838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33750" cy="3810000"/>
          </a:xfrm>
          <a:prstGeom prst="rect">
            <a:avLst/>
          </a:prstGeom>
        </p:spPr>
      </p:pic>
      <p:sp>
        <p:nvSpPr>
          <p:cNvPr id="4" name="Curved Up Ribbon 3"/>
          <p:cNvSpPr/>
          <p:nvPr/>
        </p:nvSpPr>
        <p:spPr>
          <a:xfrm>
            <a:off x="5574779" y="688298"/>
            <a:ext cx="3657600" cy="3121702"/>
          </a:xfrm>
          <a:prstGeom prst="ellipse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কাজী</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নজরুল</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ইসলাম</a:t>
            </a:r>
            <a:endParaRPr lang="en-US" sz="4000" dirty="0">
              <a:solidFill>
                <a:schemeClr val="tx1"/>
              </a:solidFill>
              <a:latin typeface="NikoshBAN" panose="02000000000000000000" pitchFamily="2" charset="0"/>
              <a:cs typeface="NikoshBAN" panose="02000000000000000000" pitchFamily="2" charset="0"/>
            </a:endParaRPr>
          </a:p>
        </p:txBody>
      </p:sp>
      <p:sp>
        <p:nvSpPr>
          <p:cNvPr id="10" name="TextBox 9"/>
          <p:cNvSpPr txBox="1"/>
          <p:nvPr/>
        </p:nvSpPr>
        <p:spPr>
          <a:xfrm>
            <a:off x="9232377" y="683954"/>
            <a:ext cx="2684803" cy="1323439"/>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বিদ্রোহী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কবিতা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পত্রিকায়</a:t>
            </a:r>
            <a:r>
              <a:rPr lang="en-US" sz="400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11" name="TextBox 10"/>
          <p:cNvSpPr txBox="1"/>
          <p:nvPr/>
        </p:nvSpPr>
        <p:spPr>
          <a:xfrm>
            <a:off x="3764716" y="445107"/>
            <a:ext cx="1379096" cy="707886"/>
          </a:xfrm>
          <a:prstGeom prst="rect">
            <a:avLst/>
          </a:prstGeom>
          <a:noFill/>
        </p:spPr>
        <p:txBody>
          <a:bodyPr wrap="square" rtlCol="0">
            <a:spAutoFit/>
          </a:bodyPr>
          <a:lstStyle/>
          <a:p>
            <a:pPr lvl="0"/>
            <a:r>
              <a:rPr lang="bn-IN" sz="4000" dirty="0" smtClean="0">
                <a:latin typeface="NikoshBAN" panose="02000000000000000000" pitchFamily="2" charset="0"/>
                <a:cs typeface="NikoshBAN" panose="02000000000000000000" pitchFamily="2" charset="0"/>
              </a:rPr>
              <a:t>জন্ম</a:t>
            </a:r>
            <a:r>
              <a:rPr lang="en-US" sz="4000" dirty="0" smtClean="0">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a:t>
            </a:r>
            <a:endParaRPr lang="bn-IN" dirty="0">
              <a:latin typeface="NikoshBAN" panose="02000000000000000000" pitchFamily="2" charset="0"/>
              <a:cs typeface="NikoshBAN" panose="02000000000000000000" pitchFamily="2" charset="0"/>
            </a:endParaRPr>
          </a:p>
        </p:txBody>
      </p:sp>
      <p:sp>
        <p:nvSpPr>
          <p:cNvPr id="12" name="TextBox 11"/>
          <p:cNvSpPr txBox="1"/>
          <p:nvPr/>
        </p:nvSpPr>
        <p:spPr>
          <a:xfrm>
            <a:off x="3333750" y="3239749"/>
            <a:ext cx="1810062"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জন্ম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স্থান</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9816996" y="3736232"/>
            <a:ext cx="1740343" cy="984885"/>
          </a:xfrm>
          <a:prstGeom prst="rect">
            <a:avLst/>
          </a:prstGeom>
          <a:noFill/>
        </p:spPr>
        <p:txBody>
          <a:bodyPr wrap="square" rtlCol="0">
            <a:spAutoFit/>
          </a:bodyPr>
          <a:lstStyle/>
          <a:p>
            <a:pPr lvl="0"/>
            <a:r>
              <a:rPr lang="bn-IN" sz="4000" dirty="0" smtClean="0">
                <a:latin typeface="NikoshBAN" panose="02000000000000000000" pitchFamily="2" charset="0"/>
                <a:cs typeface="NikoshBAN" panose="02000000000000000000" pitchFamily="2" charset="0"/>
              </a:rPr>
              <a:t>মৃত্যু</a:t>
            </a:r>
            <a:r>
              <a:rPr lang="en-US" sz="4000" dirty="0" smtClean="0">
                <a:latin typeface="NikoshBAN" panose="02000000000000000000" pitchFamily="2" charset="0"/>
                <a:cs typeface="NikoshBAN" panose="02000000000000000000" pitchFamily="2" charset="0"/>
              </a:rPr>
              <a:t>-</a:t>
            </a:r>
            <a:endParaRPr lang="en-US" sz="4000" dirty="0"/>
          </a:p>
          <a:p>
            <a:endParaRPr lang="en-US" dirty="0"/>
          </a:p>
        </p:txBody>
      </p:sp>
      <p:sp>
        <p:nvSpPr>
          <p:cNvPr id="15" name="Rectangle 14"/>
          <p:cNvSpPr/>
          <p:nvPr/>
        </p:nvSpPr>
        <p:spPr>
          <a:xfrm>
            <a:off x="3468661" y="1152994"/>
            <a:ext cx="2106117" cy="20867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3600" dirty="0">
                <a:solidFill>
                  <a:schemeClr val="tx1"/>
                </a:solidFill>
                <a:latin typeface="NikoshBAN" panose="02000000000000000000" pitchFamily="2" charset="0"/>
                <a:cs typeface="NikoshBAN" panose="02000000000000000000" pitchFamily="2" charset="0"/>
              </a:rPr>
              <a:t>২৪ মে </a:t>
            </a:r>
            <a:r>
              <a:rPr lang="bn-IN" sz="3600" dirty="0" smtClean="0">
                <a:solidFill>
                  <a:schemeClr val="tx1"/>
                </a:solidFill>
                <a:latin typeface="NikoshBAN" panose="02000000000000000000" pitchFamily="2" charset="0"/>
                <a:cs typeface="NikoshBAN" panose="02000000000000000000" pitchFamily="2" charset="0"/>
              </a:rPr>
              <a:t>১৮৯৯</a:t>
            </a:r>
            <a:endParaRPr lang="en-US" sz="3600" dirty="0" smtClean="0">
              <a:solidFill>
                <a:schemeClr val="tx1"/>
              </a:solidFill>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১১ </a:t>
            </a:r>
            <a:r>
              <a:rPr lang="bn-IN" sz="3600" dirty="0" smtClean="0">
                <a:solidFill>
                  <a:schemeClr val="tx1"/>
                </a:solidFill>
                <a:latin typeface="NikoshBAN" panose="02000000000000000000" pitchFamily="2" charset="0"/>
                <a:cs typeface="NikoshBAN" panose="02000000000000000000" pitchFamily="2" charset="0"/>
              </a:rPr>
              <a:t>জৈষ্</a:t>
            </a:r>
            <a:r>
              <a:rPr lang="en-US" sz="3600" dirty="0" smtClean="0">
                <a:solidFill>
                  <a:schemeClr val="tx1"/>
                </a:solidFill>
                <a:latin typeface="NikoshBAN" panose="02000000000000000000" pitchFamily="2" charset="0"/>
                <a:cs typeface="NikoshBAN" panose="02000000000000000000" pitchFamily="2" charset="0"/>
              </a:rPr>
              <a:t>ঠ</a:t>
            </a: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১৩০৬</a:t>
            </a:r>
            <a:endParaRPr lang="en-US" sz="3600" dirty="0">
              <a:solidFill>
                <a:schemeClr val="tx1"/>
              </a:solidFill>
              <a:latin typeface="NikoshBAN" panose="02000000000000000000" pitchFamily="2" charset="0"/>
              <a:cs typeface="NikoshBAN" panose="02000000000000000000" pitchFamily="2" charset="0"/>
            </a:endParaRPr>
          </a:p>
          <a:p>
            <a:pPr lvl="0"/>
            <a:endParaRPr lang="en-US" dirty="0" smtClean="0">
              <a:solidFill>
                <a:schemeClr val="tx1"/>
              </a:solidFill>
              <a:latin typeface="NikoshBAN" panose="02000000000000000000" pitchFamily="2" charset="0"/>
              <a:cs typeface="NikoshBAN" panose="02000000000000000000" pitchFamily="2" charset="0"/>
            </a:endParaRPr>
          </a:p>
          <a:p>
            <a:pPr lvl="0"/>
            <a:endParaRPr lang="en-US" dirty="0">
              <a:solidFill>
                <a:schemeClr val="tx1"/>
              </a:solidFill>
            </a:endParaRPr>
          </a:p>
        </p:txBody>
      </p:sp>
      <p:sp>
        <p:nvSpPr>
          <p:cNvPr id="16" name="Rectangle 15"/>
          <p:cNvSpPr/>
          <p:nvPr/>
        </p:nvSpPr>
        <p:spPr>
          <a:xfrm>
            <a:off x="9232378" y="2583011"/>
            <a:ext cx="2819713" cy="11648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4400" dirty="0">
                <a:solidFill>
                  <a:schemeClr val="tx1"/>
                </a:solidFill>
                <a:latin typeface="NikoshBAN" panose="02000000000000000000" pitchFamily="2" charset="0"/>
                <a:cs typeface="NikoshBAN" panose="02000000000000000000" pitchFamily="2" charset="0"/>
              </a:rPr>
              <a:t>বিজলি</a:t>
            </a:r>
            <a:r>
              <a:rPr lang="bn-IN" sz="3600" dirty="0">
                <a:solidFill>
                  <a:schemeClr val="tx1"/>
                </a:solidFill>
              </a:rPr>
              <a:t> </a:t>
            </a:r>
            <a:r>
              <a:rPr lang="bn-IN" sz="4400" dirty="0">
                <a:solidFill>
                  <a:schemeClr val="tx1"/>
                </a:solidFill>
                <a:latin typeface="NikoshBAN" panose="02000000000000000000" pitchFamily="2" charset="0"/>
                <a:cs typeface="NikoshBAN" panose="02000000000000000000" pitchFamily="2" charset="0"/>
              </a:rPr>
              <a:t>পত্রিকা</a:t>
            </a:r>
            <a:endParaRPr lang="en-US" sz="4400"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104931" y="4107305"/>
            <a:ext cx="8889167" cy="12591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222222"/>
                </a:solidFill>
                <a:latin typeface="NikoshBAN" panose="02000000000000000000" pitchFamily="2" charset="0"/>
                <a:ea typeface="Calibri" panose="020F0502020204030204" pitchFamily="34" charset="0"/>
                <a:cs typeface="NikoshBAN" panose="02000000000000000000" pitchFamily="2" charset="0"/>
              </a:rPr>
              <a:t>ভারতের</a:t>
            </a:r>
            <a:r>
              <a:rPr lang="en-US"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 </a:t>
            </a:r>
            <a:r>
              <a:rPr lang="bn-IN"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বর্ধমান </a:t>
            </a:r>
            <a:r>
              <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rPr>
              <a:t>জেলার চুরুলিয়া </a:t>
            </a:r>
            <a:r>
              <a:rPr lang="bn-IN"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গ্রামে</a:t>
            </a:r>
            <a:endParaRPr lang="en-US" sz="3600" dirty="0"/>
          </a:p>
        </p:txBody>
      </p:sp>
      <p:sp>
        <p:nvSpPr>
          <p:cNvPr id="18" name="Rectangle 17"/>
          <p:cNvSpPr/>
          <p:nvPr/>
        </p:nvSpPr>
        <p:spPr>
          <a:xfrm>
            <a:off x="9578715" y="4557010"/>
            <a:ext cx="2473377" cy="11579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3600" dirty="0">
                <a:solidFill>
                  <a:schemeClr val="tx1"/>
                </a:solidFill>
                <a:latin typeface="NikoshBAN" panose="02000000000000000000" pitchFamily="2" charset="0"/>
                <a:cs typeface="NikoshBAN" panose="02000000000000000000" pitchFamily="2" charset="0"/>
              </a:rPr>
              <a:t>মৃত্যু-২৯ আগস্ট ১৯৭৬</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9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59229"/>
            <a:ext cx="12034157" cy="6678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656" y="440872"/>
            <a:ext cx="12034157" cy="651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311" y="368305"/>
            <a:ext cx="12034158" cy="10522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অর্জন যাচাই</a:t>
            </a:r>
            <a:endParaRPr lang="en-US" sz="3600" dirty="0">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32655" y="1485901"/>
            <a:ext cx="11862707" cy="5421086"/>
            <a:chOff x="-2" y="1812472"/>
            <a:chExt cx="11862707" cy="5421086"/>
          </a:xfrm>
        </p:grpSpPr>
        <p:sp>
          <p:nvSpPr>
            <p:cNvPr id="5" name="Rectangle 4"/>
            <p:cNvSpPr/>
            <p:nvPr/>
          </p:nvSpPr>
          <p:spPr>
            <a:xfrm>
              <a:off x="-2" y="1812472"/>
              <a:ext cx="11862707" cy="5421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1448" y="2010226"/>
              <a:ext cx="11691257" cy="4801314"/>
            </a:xfrm>
            <a:prstGeom prst="rect">
              <a:avLst/>
            </a:prstGeom>
          </p:spPr>
          <p:txBody>
            <a:bodyPr wrap="square">
              <a:spAutoFit/>
            </a:bodyPr>
            <a:lstStyle/>
            <a:p>
              <a:endParaRPr lang="bn-IN" dirty="0" smtClean="0"/>
            </a:p>
            <a:p>
              <a:pPr marL="571500" indent="-571500">
                <a:buFont typeface="Wingdings" panose="05000000000000000000" pitchFamily="2" charset="2"/>
                <a:buChar char="v"/>
              </a:pP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endParaRPr lang="bn-IN"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endParaRPr lang="bn-IN" sz="3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endParaRPr lang="bn-IN" sz="3600" dirty="0" smtClean="0">
                <a:latin typeface="NikoshBAN" panose="02000000000000000000" pitchFamily="2" charset="0"/>
                <a:cs typeface="NikoshBAN" panose="02000000000000000000" pitchFamily="2" charset="0"/>
              </a:endParaRPr>
            </a:p>
            <a:p>
              <a:r>
                <a:rPr lang="en-US" dirty="0"/>
                <a:t> </a:t>
              </a:r>
            </a:p>
            <a:p>
              <a:endParaRPr lang="en-US" dirty="0"/>
            </a:p>
            <a:p>
              <a:r>
                <a:rPr lang="bn-IN" dirty="0" smtClean="0"/>
                <a:t> </a:t>
              </a:r>
              <a:endParaRPr lang="bn-IN" dirty="0" smtClean="0">
                <a:solidFill>
                  <a:srgbClr val="222222"/>
                </a:solidFill>
                <a:latin typeface="NikoshBAN" panose="02000000000000000000" pitchFamily="2" charset="0"/>
                <a:ea typeface="Calibri" panose="020F0502020204030204" pitchFamily="34" charset="0"/>
                <a:cs typeface="NikoshBAN" panose="02000000000000000000" pitchFamily="2" charset="0"/>
              </a:endParaRPr>
            </a:p>
            <a:p>
              <a:endParaRPr lang="bn-IN" dirty="0">
                <a:solidFill>
                  <a:srgbClr val="222222"/>
                </a:solidFill>
                <a:latin typeface="NikoshBAN" panose="02000000000000000000" pitchFamily="2" charset="0"/>
                <a:ea typeface="Calibri" panose="020F0502020204030204" pitchFamily="34" charset="0"/>
                <a:cs typeface="NikoshBAN" panose="02000000000000000000" pitchFamily="2" charset="0"/>
              </a:endParaRPr>
            </a:p>
            <a:p>
              <a:endParaRPr lang="bn-IN" dirty="0" smtClean="0">
                <a:solidFill>
                  <a:srgbClr val="222222"/>
                </a:solidFill>
                <a:latin typeface="NikoshBAN" panose="02000000000000000000" pitchFamily="2" charset="0"/>
                <a:ea typeface="Calibri" panose="020F0502020204030204" pitchFamily="34" charset="0"/>
                <a:cs typeface="NikoshBAN" panose="02000000000000000000" pitchFamily="2" charset="0"/>
              </a:endParaRPr>
            </a:p>
            <a:p>
              <a:r>
                <a:rPr lang="en-US" dirty="0">
                  <a:solidFill>
                    <a:srgbClr val="222222"/>
                  </a:solidFill>
                  <a:latin typeface="NikoshBAN" panose="02000000000000000000" pitchFamily="2" charset="0"/>
                  <a:ea typeface="Calibri" panose="020F0502020204030204" pitchFamily="34"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sp>
        <p:nvSpPr>
          <p:cNvPr id="7" name="Rectangle 6"/>
          <p:cNvSpPr/>
          <p:nvPr/>
        </p:nvSpPr>
        <p:spPr>
          <a:xfrm>
            <a:off x="6955971" y="2268904"/>
            <a:ext cx="4718956" cy="914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rPr>
              <a:t>১৮৯৮ খ্রিস্টাব্দের ২৫ শে মে</a:t>
            </a:r>
            <a:endParaRPr lang="en-US" sz="3600" dirty="0"/>
          </a:p>
        </p:txBody>
      </p:sp>
      <p:sp>
        <p:nvSpPr>
          <p:cNvPr id="8" name="Rectangle 7"/>
          <p:cNvSpPr/>
          <p:nvPr/>
        </p:nvSpPr>
        <p:spPr>
          <a:xfrm>
            <a:off x="5731328" y="3299416"/>
            <a:ext cx="5943599" cy="14195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অগ্নিবীণা</a:t>
            </a:r>
            <a:r>
              <a:rPr lang="en-US"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বাঁধন হারা</a:t>
            </a:r>
            <a:r>
              <a:rPr lang="en-US" sz="36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বিষের বাঁশি , দোলন চাঁপা, কুহেলিকা,ব্যথার দান, প্রভৃতি</a:t>
            </a:r>
            <a:endParaRPr lang="en-US" sz="3600" dirty="0">
              <a:solidFill>
                <a:schemeClr val="tx1"/>
              </a:solidFill>
            </a:endParaRPr>
          </a:p>
        </p:txBody>
      </p:sp>
      <p:sp>
        <p:nvSpPr>
          <p:cNvPr id="9" name="Rectangle 8"/>
          <p:cNvSpPr/>
          <p:nvPr/>
        </p:nvSpPr>
        <p:spPr>
          <a:xfrm>
            <a:off x="7429500" y="5393871"/>
            <a:ext cx="4245427" cy="7347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বিজলি পত্রিকায়</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138793" y="1757751"/>
            <a:ext cx="6172200" cy="11277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600" dirty="0" smtClean="0">
              <a:solidFill>
                <a:schemeClr val="tx1"/>
              </a:solidFill>
              <a:latin typeface="NikoshBAN" panose="02000000000000000000" pitchFamily="2" charset="0"/>
              <a:cs typeface="NikoshBAN" panose="02000000000000000000" pitchFamily="2" charset="0"/>
            </a:endParaRPr>
          </a:p>
          <a:p>
            <a:pPr marL="742950" indent="-742950" algn="ctr">
              <a:buFont typeface="Wingdings" panose="05000000000000000000" pitchFamily="2" charset="2"/>
              <a:buChar char="v"/>
            </a:pPr>
            <a:r>
              <a:rPr lang="bn-IN" sz="3600" dirty="0" smtClean="0">
                <a:solidFill>
                  <a:schemeClr val="tx1"/>
                </a:solidFill>
                <a:latin typeface="NikoshBAN" panose="02000000000000000000" pitchFamily="2" charset="0"/>
                <a:cs typeface="NikoshBAN" panose="02000000000000000000" pitchFamily="2" charset="0"/>
              </a:rPr>
              <a:t>কবি </a:t>
            </a:r>
            <a:r>
              <a:rPr lang="bn-IN" sz="3600" dirty="0">
                <a:solidFill>
                  <a:schemeClr val="tx1"/>
                </a:solidFill>
                <a:latin typeface="NikoshBAN" panose="02000000000000000000" pitchFamily="2" charset="0"/>
                <a:cs typeface="NikoshBAN" panose="02000000000000000000" pitchFamily="2" charset="0"/>
              </a:rPr>
              <a:t>কাজী নজরুল ইসলামের জন্ম কখন? </a:t>
            </a:r>
          </a:p>
          <a:p>
            <a:pPr algn="ct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138793" y="3086151"/>
            <a:ext cx="5409295" cy="11102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বিখ্যাত কয়েকটি গ্রনন্থের নাম বলো-</a:t>
            </a:r>
            <a:endParaRPr lang="bn-IN" sz="36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38793" y="4781005"/>
            <a:ext cx="7037616" cy="12028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বিদ্রোহী কবিতা কোন পত্রিকায় প্রকাশিত হয়?</a:t>
            </a:r>
          </a:p>
        </p:txBody>
      </p:sp>
    </p:spTree>
    <p:extLst>
      <p:ext uri="{BB962C8B-B14F-4D97-AF65-F5344CB8AC3E}">
        <p14:creationId xmlns:p14="http://schemas.microsoft.com/office/powerpoint/2010/main" val="15044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451" y="0"/>
            <a:ext cx="12073467" cy="6671733"/>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bn-IN" sz="4800" dirty="0">
              <a:solidFill>
                <a:srgbClr val="FF0000"/>
              </a:solidFill>
              <a:latin typeface="NikoshBAN" panose="02000000000000000000" pitchFamily="2" charset="0"/>
              <a:cs typeface="NikoshBAN" panose="02000000000000000000" pitchFamily="2" charset="0"/>
            </a:endParaRPr>
          </a:p>
        </p:txBody>
      </p:sp>
      <p:sp>
        <p:nvSpPr>
          <p:cNvPr id="3" name="Rectangle 2"/>
          <p:cNvSpPr/>
          <p:nvPr/>
        </p:nvSpPr>
        <p:spPr>
          <a:xfrm>
            <a:off x="27214" y="3177290"/>
            <a:ext cx="12164786" cy="33401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সাম্যের গান গাই-</a:t>
            </a:r>
          </a:p>
          <a:p>
            <a:r>
              <a:rPr lang="bn-IN" sz="3600" dirty="0">
                <a:solidFill>
                  <a:schemeClr val="tx1"/>
                </a:solidFill>
                <a:latin typeface="NikoshBAN" panose="02000000000000000000" pitchFamily="2" charset="0"/>
                <a:cs typeface="NikoshBAN" panose="02000000000000000000" pitchFamily="2" charset="0"/>
              </a:rPr>
              <a:t>আমার চক্ষে পুরুষ-রমণী কোনো ভেদাভেদ নাই!</a:t>
            </a:r>
          </a:p>
          <a:p>
            <a:r>
              <a:rPr lang="bn-IN" sz="3600" dirty="0">
                <a:solidFill>
                  <a:schemeClr val="tx1"/>
                </a:solidFill>
                <a:latin typeface="NikoshBAN" panose="02000000000000000000" pitchFamily="2" charset="0"/>
                <a:cs typeface="NikoshBAN" panose="02000000000000000000" pitchFamily="2" charset="0"/>
              </a:rPr>
              <a:t>বিশ্বের যা কিছু মহান সৃষ্টি চির কল্যাণকর</a:t>
            </a:r>
            <a:br>
              <a:rPr lang="bn-IN" sz="3600" dirty="0">
                <a:solidFill>
                  <a:schemeClr val="tx1"/>
                </a:solidFill>
                <a:latin typeface="NikoshBAN" panose="02000000000000000000" pitchFamily="2" charset="0"/>
                <a:cs typeface="NikoshBAN" panose="02000000000000000000" pitchFamily="2" charset="0"/>
              </a:rPr>
            </a:br>
            <a:r>
              <a:rPr lang="bn-IN" sz="3600" dirty="0">
                <a:solidFill>
                  <a:schemeClr val="tx1"/>
                </a:solidFill>
                <a:latin typeface="NikoshBAN" panose="02000000000000000000" pitchFamily="2" charset="0"/>
                <a:cs typeface="NikoshBAN" panose="02000000000000000000" pitchFamily="2" charset="0"/>
              </a:rPr>
              <a:t>অর্ধেক তার করিয়াছে নারী, অর্ধেক তার নর।</a:t>
            </a:r>
          </a:p>
          <a:p>
            <a:r>
              <a:rPr lang="bn-IN" sz="3600" dirty="0">
                <a:solidFill>
                  <a:schemeClr val="tx1"/>
                </a:solidFill>
                <a:latin typeface="NikoshBAN" panose="02000000000000000000" pitchFamily="2" charset="0"/>
                <a:cs typeface="NikoshBAN" panose="02000000000000000000" pitchFamily="2" charset="0"/>
              </a:rPr>
              <a:t>বিশ্বে যা কিছু এল পাপ তাপ বেদনা অশ্রুবারি,</a:t>
            </a:r>
          </a:p>
          <a:p>
            <a:r>
              <a:rPr lang="bn-IN" sz="3600" dirty="0">
                <a:solidFill>
                  <a:schemeClr val="tx1"/>
                </a:solidFill>
                <a:latin typeface="NikoshBAN" panose="02000000000000000000" pitchFamily="2" charset="0"/>
                <a:cs typeface="NikoshBAN" panose="02000000000000000000" pitchFamily="2" charset="0"/>
              </a:rPr>
              <a:t>অর্ধেক তার আনিয়াছে নর অর্ধেক তার নারী।</a:t>
            </a:r>
          </a:p>
        </p:txBody>
      </p:sp>
      <p:sp>
        <p:nvSpPr>
          <p:cNvPr id="4" name="Rectangle 3"/>
          <p:cNvSpPr/>
          <p:nvPr/>
        </p:nvSpPr>
        <p:spPr>
          <a:xfrm>
            <a:off x="-124885" y="1422400"/>
            <a:ext cx="11984567" cy="15705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smtClean="0">
                <a:solidFill>
                  <a:srgbClr val="C00000"/>
                </a:solidFill>
                <a:latin typeface="NikoshBAN" panose="02000000000000000000" pitchFamily="2" charset="0"/>
                <a:cs typeface="NikoshBAN" panose="02000000000000000000" pitchFamily="2" charset="0"/>
              </a:rPr>
              <a:t>                                    </a:t>
            </a:r>
            <a:r>
              <a:rPr lang="en-US" sz="4400" b="1" dirty="0" smtClean="0">
                <a:solidFill>
                  <a:srgbClr val="C00000"/>
                </a:solidFill>
                <a:latin typeface="NikoshBAN" panose="02000000000000000000" pitchFamily="2" charset="0"/>
                <a:cs typeface="NikoshBAN" panose="02000000000000000000" pitchFamily="2" charset="0"/>
              </a:rPr>
              <a:t>             </a:t>
            </a:r>
            <a:r>
              <a:rPr lang="bn-IN" sz="4400" b="1" dirty="0" smtClean="0">
                <a:solidFill>
                  <a:srgbClr val="C00000"/>
                </a:solidFill>
                <a:latin typeface="NikoshBAN" panose="02000000000000000000" pitchFamily="2" charset="0"/>
                <a:cs typeface="NikoshBAN" panose="02000000000000000000" pitchFamily="2" charset="0"/>
              </a:rPr>
              <a:t> নারী</a:t>
            </a:r>
            <a:r>
              <a:rPr lang="bn-IN" sz="4400" b="1" dirty="0">
                <a:solidFill>
                  <a:srgbClr val="C00000"/>
                </a:solidFill>
                <a:latin typeface="NikoshBAN" panose="02000000000000000000" pitchFamily="2" charset="0"/>
                <a:cs typeface="NikoshBAN" panose="02000000000000000000" pitchFamily="2" charset="0"/>
              </a:rPr>
              <a:t> </a:t>
            </a:r>
          </a:p>
          <a:p>
            <a:r>
              <a:rPr lang="bn-IN" sz="4400" dirty="0" smtClean="0">
                <a:solidFill>
                  <a:srgbClr val="C00000"/>
                </a:solidFill>
                <a:latin typeface="NikoshBAN" panose="02000000000000000000" pitchFamily="2" charset="0"/>
                <a:cs typeface="NikoshBAN" panose="02000000000000000000" pitchFamily="2" charset="0"/>
              </a:rPr>
              <a:t>                         </a:t>
            </a:r>
            <a:r>
              <a:rPr lang="en-US" sz="4400" dirty="0" smtClean="0">
                <a:solidFill>
                  <a:srgbClr val="C00000"/>
                </a:solidFill>
                <a:latin typeface="NikoshBAN" panose="02000000000000000000" pitchFamily="2" charset="0"/>
                <a:cs typeface="NikoshBAN" panose="02000000000000000000" pitchFamily="2" charset="0"/>
              </a:rPr>
              <a:t>               </a:t>
            </a:r>
            <a:r>
              <a:rPr lang="bn-IN" sz="4400" dirty="0" smtClean="0">
                <a:solidFill>
                  <a:srgbClr val="C00000"/>
                </a:solidFill>
                <a:latin typeface="NikoshBAN" panose="02000000000000000000" pitchFamily="2" charset="0"/>
                <a:cs typeface="NikoshBAN" panose="02000000000000000000" pitchFamily="2" charset="0"/>
              </a:rPr>
              <a:t>কাজী </a:t>
            </a:r>
            <a:r>
              <a:rPr lang="bn-IN" sz="4400" dirty="0">
                <a:solidFill>
                  <a:srgbClr val="C00000"/>
                </a:solidFill>
                <a:latin typeface="NikoshBAN" panose="02000000000000000000" pitchFamily="2" charset="0"/>
                <a:cs typeface="NikoshBAN" panose="02000000000000000000" pitchFamily="2" charset="0"/>
              </a:rPr>
              <a:t>নজরুল ইসলাম</a:t>
            </a:r>
          </a:p>
        </p:txBody>
      </p:sp>
      <p:sp>
        <p:nvSpPr>
          <p:cNvPr id="5" name="Rounded Rectangle 4"/>
          <p:cNvSpPr/>
          <p:nvPr/>
        </p:nvSpPr>
        <p:spPr>
          <a:xfrm>
            <a:off x="124882" y="59267"/>
            <a:ext cx="11734800" cy="1193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IN" sz="4000" dirty="0" smtClean="0">
                <a:latin typeface="NikoshBAN" panose="02000000000000000000" pitchFamily="2" charset="0"/>
                <a:cs typeface="NikoshBAN" panose="02000000000000000000" pitchFamily="2" charset="0"/>
              </a:rPr>
              <a:t> </a:t>
            </a:r>
            <a:r>
              <a:rPr lang="bn-IN" sz="4000" dirty="0" smtClean="0">
                <a:solidFill>
                  <a:schemeClr val="tx1"/>
                </a:solidFill>
                <a:latin typeface="NikoshBAN" panose="02000000000000000000" pitchFamily="2" charset="0"/>
                <a:cs typeface="NikoshBAN" panose="02000000000000000000" pitchFamily="2" charset="0"/>
              </a:rPr>
              <a:t>আমি যা পড়ছি তা মনোযোগ দিয়ে শোনো</a:t>
            </a:r>
            <a:endParaRPr lang="en-US" sz="40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2" y="204346"/>
            <a:ext cx="4575353" cy="27536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180" y="3690927"/>
            <a:ext cx="2660571" cy="245252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2320" t="-4043" r="24279" b="6976"/>
          <a:stretch/>
        </p:blipFill>
        <p:spPr>
          <a:xfrm>
            <a:off x="9592904" y="3539585"/>
            <a:ext cx="2366959" cy="2420149"/>
          </a:xfrm>
          <a:prstGeom prst="rect">
            <a:avLst/>
          </a:prstGeom>
        </p:spPr>
      </p:pic>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128371002"/>
              </p:ext>
            </p:extLst>
          </p:nvPr>
        </p:nvGraphicFramePr>
        <p:xfrm>
          <a:off x="8515520" y="3213003"/>
          <a:ext cx="914400" cy="771525"/>
        </p:xfrm>
        <a:graphic>
          <a:graphicData uri="http://schemas.openxmlformats.org/presentationml/2006/ole">
            <mc:AlternateContent xmlns:mc="http://schemas.openxmlformats.org/markup-compatibility/2006">
              <mc:Choice xmlns:v="urn:schemas-microsoft-com:vml" Requires="v">
                <p:oleObj spid="_x0000_s1089" name="Packager Shell Object" showAsIcon="1" r:id="rId6" imgW="914400" imgH="771480" progId="Package">
                  <p:embed/>
                </p:oleObj>
              </mc:Choice>
              <mc:Fallback>
                <p:oleObj name="Packager Shell Object" showAsIcon="1" r:id="rId6" imgW="914400" imgH="771480" progId="Package">
                  <p:embed/>
                  <p:pic>
                    <p:nvPicPr>
                      <p:cNvPr id="0" name=""/>
                      <p:cNvPicPr/>
                      <p:nvPr/>
                    </p:nvPicPr>
                    <p:blipFill>
                      <a:blip r:embed="rId7"/>
                      <a:stretch>
                        <a:fillRect/>
                      </a:stretch>
                    </p:blipFill>
                    <p:spPr>
                      <a:xfrm>
                        <a:off x="8515520" y="321300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582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4911" y="0"/>
            <a:ext cx="12057089" cy="67230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600" dirty="0" smtClean="0">
              <a:solidFill>
                <a:srgbClr val="002060"/>
              </a:solidFill>
              <a:latin typeface="NikoshBAN" panose="02000000000000000000" pitchFamily="2" charset="0"/>
              <a:cs typeface="NikoshBAN" panose="02000000000000000000" pitchFamily="2" charset="0"/>
            </a:endParaRPr>
          </a:p>
          <a:p>
            <a:endParaRPr lang="en-US" sz="3600" dirty="0">
              <a:solidFill>
                <a:srgbClr val="002060"/>
              </a:solidFill>
              <a:latin typeface="NikoshBAN" panose="02000000000000000000" pitchFamily="2" charset="0"/>
              <a:cs typeface="NikoshBAN" panose="02000000000000000000" pitchFamily="2" charset="0"/>
            </a:endParaRPr>
          </a:p>
          <a:p>
            <a:endParaRPr lang="en-US" sz="3600" dirty="0" smtClean="0">
              <a:solidFill>
                <a:srgbClr val="002060"/>
              </a:solidFill>
              <a:latin typeface="NikoshBAN" panose="02000000000000000000" pitchFamily="2" charset="0"/>
              <a:cs typeface="NikoshBAN" panose="02000000000000000000" pitchFamily="2" charset="0"/>
            </a:endParaRPr>
          </a:p>
          <a:p>
            <a:r>
              <a:rPr lang="bn-IN" sz="3600" dirty="0" smtClean="0">
                <a:solidFill>
                  <a:srgbClr val="002060"/>
                </a:solidFill>
                <a:latin typeface="NikoshBAN" panose="02000000000000000000" pitchFamily="2" charset="0"/>
                <a:cs typeface="NikoshBAN" panose="02000000000000000000" pitchFamily="2" charset="0"/>
              </a:rPr>
              <a:t>জগতের </a:t>
            </a:r>
            <a:r>
              <a:rPr lang="bn-IN" sz="3600" dirty="0">
                <a:solidFill>
                  <a:srgbClr val="002060"/>
                </a:solidFill>
                <a:latin typeface="NikoshBAN" panose="02000000000000000000" pitchFamily="2" charset="0"/>
                <a:cs typeface="NikoshBAN" panose="02000000000000000000" pitchFamily="2" charset="0"/>
              </a:rPr>
              <a:t>যত বড় বড় জয়, বড় বড় অভিযান</a:t>
            </a:r>
            <a:br>
              <a:rPr lang="bn-IN" sz="3600" dirty="0">
                <a:solidFill>
                  <a:srgbClr val="002060"/>
                </a:solidFill>
                <a:latin typeface="NikoshBAN" panose="02000000000000000000" pitchFamily="2" charset="0"/>
                <a:cs typeface="NikoshBAN" panose="02000000000000000000" pitchFamily="2" charset="0"/>
              </a:rPr>
            </a:br>
            <a:r>
              <a:rPr lang="bn-IN" sz="3600" dirty="0">
                <a:solidFill>
                  <a:srgbClr val="002060"/>
                </a:solidFill>
                <a:latin typeface="NikoshBAN" panose="02000000000000000000" pitchFamily="2" charset="0"/>
                <a:cs typeface="NikoshBAN" panose="02000000000000000000" pitchFamily="2" charset="0"/>
              </a:rPr>
              <a:t>মাতা ভগ্নি বধুদের ত্যাগে হইয়াছে মহীয়ান</a:t>
            </a:r>
            <a:br>
              <a:rPr lang="bn-IN" sz="3600" dirty="0">
                <a:solidFill>
                  <a:srgbClr val="002060"/>
                </a:solidFill>
                <a:latin typeface="NikoshBAN" panose="02000000000000000000" pitchFamily="2" charset="0"/>
                <a:cs typeface="NikoshBAN" panose="02000000000000000000" pitchFamily="2" charset="0"/>
              </a:rPr>
            </a:br>
            <a:r>
              <a:rPr lang="bn-IN" sz="3600" dirty="0">
                <a:solidFill>
                  <a:srgbClr val="002060"/>
                </a:solidFill>
                <a:latin typeface="NikoshBAN" panose="02000000000000000000" pitchFamily="2" charset="0"/>
                <a:cs typeface="NikoshBAN" panose="02000000000000000000" pitchFamily="2" charset="0"/>
              </a:rPr>
              <a:t>কোন রণে কত খুন দিল নর, লেখা আছে ইতিহাসে</a:t>
            </a:r>
            <a:br>
              <a:rPr lang="bn-IN" sz="3600" dirty="0">
                <a:solidFill>
                  <a:srgbClr val="002060"/>
                </a:solidFill>
                <a:latin typeface="NikoshBAN" panose="02000000000000000000" pitchFamily="2" charset="0"/>
                <a:cs typeface="NikoshBAN" panose="02000000000000000000" pitchFamily="2" charset="0"/>
              </a:rPr>
            </a:br>
            <a:r>
              <a:rPr lang="bn-IN" sz="3600" dirty="0">
                <a:solidFill>
                  <a:srgbClr val="002060"/>
                </a:solidFill>
                <a:latin typeface="NikoshBAN" panose="02000000000000000000" pitchFamily="2" charset="0"/>
                <a:cs typeface="NikoshBAN" panose="02000000000000000000" pitchFamily="2" charset="0"/>
              </a:rPr>
              <a:t>কত নারী দিল সিঁথির সিদুর, লেখা নাই তার পাশে।</a:t>
            </a:r>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664" y="282521"/>
            <a:ext cx="3725120" cy="24812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056" y="182793"/>
            <a:ext cx="1743075" cy="2483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65" y="282521"/>
            <a:ext cx="2795027" cy="2383436"/>
          </a:xfrm>
          <a:prstGeom prst="rect">
            <a:avLst/>
          </a:prstGeom>
        </p:spPr>
      </p:pic>
    </p:spTree>
    <p:extLst>
      <p:ext uri="{BB962C8B-B14F-4D97-AF65-F5344CB8AC3E}">
        <p14:creationId xmlns:p14="http://schemas.microsoft.com/office/powerpoint/2010/main" val="272455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9902" y="239843"/>
            <a:ext cx="11932170" cy="6490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4000" dirty="0" smtClean="0">
              <a:solidFill>
                <a:srgbClr val="002060"/>
              </a:solidFill>
              <a:latin typeface="NikoshBAN" panose="02000000000000000000" pitchFamily="2" charset="0"/>
              <a:cs typeface="NikoshBAN" panose="02000000000000000000" pitchFamily="2" charset="0"/>
            </a:endParaRPr>
          </a:p>
          <a:p>
            <a:endParaRPr lang="en-US" sz="4000" dirty="0">
              <a:solidFill>
                <a:srgbClr val="002060"/>
              </a:solidFill>
              <a:latin typeface="NikoshBAN" panose="02000000000000000000" pitchFamily="2" charset="0"/>
              <a:cs typeface="NikoshBAN" panose="02000000000000000000" pitchFamily="2" charset="0"/>
            </a:endParaRPr>
          </a:p>
          <a:p>
            <a:endParaRPr lang="en-US" sz="4000" dirty="0" smtClean="0">
              <a:solidFill>
                <a:srgbClr val="002060"/>
              </a:solidFill>
              <a:latin typeface="NikoshBAN" panose="02000000000000000000" pitchFamily="2" charset="0"/>
              <a:cs typeface="NikoshBAN" panose="02000000000000000000" pitchFamily="2" charset="0"/>
            </a:endParaRPr>
          </a:p>
          <a:p>
            <a:endParaRPr lang="en-US" sz="4000" dirty="0">
              <a:solidFill>
                <a:srgbClr val="002060"/>
              </a:solidFill>
              <a:latin typeface="NikoshBAN" panose="02000000000000000000" pitchFamily="2" charset="0"/>
              <a:cs typeface="NikoshBAN" panose="02000000000000000000" pitchFamily="2" charset="0"/>
            </a:endParaRPr>
          </a:p>
          <a:p>
            <a:r>
              <a:rPr lang="bn-IN" sz="4000" dirty="0" smtClean="0">
                <a:solidFill>
                  <a:srgbClr val="002060"/>
                </a:solidFill>
                <a:latin typeface="NikoshBAN" panose="02000000000000000000" pitchFamily="2" charset="0"/>
                <a:cs typeface="NikoshBAN" panose="02000000000000000000" pitchFamily="2" charset="0"/>
              </a:rPr>
              <a:t>কত </a:t>
            </a:r>
            <a:r>
              <a:rPr lang="bn-IN" sz="4000" dirty="0">
                <a:solidFill>
                  <a:srgbClr val="002060"/>
                </a:solidFill>
                <a:latin typeface="NikoshBAN" panose="02000000000000000000" pitchFamily="2" charset="0"/>
                <a:cs typeface="NikoshBAN" panose="02000000000000000000" pitchFamily="2" charset="0"/>
              </a:rPr>
              <a:t>মাতা দিল হৃদয় উপড়ি, কত বোন দিল সেবা</a:t>
            </a:r>
            <a:br>
              <a:rPr lang="bn-IN" sz="4000" dirty="0">
                <a:solidFill>
                  <a:srgbClr val="002060"/>
                </a:solidFill>
                <a:latin typeface="NikoshBAN" panose="02000000000000000000" pitchFamily="2" charset="0"/>
                <a:cs typeface="NikoshBAN" panose="02000000000000000000" pitchFamily="2" charset="0"/>
              </a:rPr>
            </a:br>
            <a:r>
              <a:rPr lang="bn-IN" sz="4000" dirty="0">
                <a:solidFill>
                  <a:srgbClr val="002060"/>
                </a:solidFill>
                <a:latin typeface="NikoshBAN" panose="02000000000000000000" pitchFamily="2" charset="0"/>
                <a:cs typeface="NikoshBAN" panose="02000000000000000000" pitchFamily="2" charset="0"/>
              </a:rPr>
              <a:t>বীর স্মৃতি স্তম্ভের গায়ে লিখিয়া রেখেছে কেবা?</a:t>
            </a:r>
            <a:br>
              <a:rPr lang="bn-IN" sz="4000" dirty="0">
                <a:solidFill>
                  <a:srgbClr val="002060"/>
                </a:solidFill>
                <a:latin typeface="NikoshBAN" panose="02000000000000000000" pitchFamily="2" charset="0"/>
                <a:cs typeface="NikoshBAN" panose="02000000000000000000" pitchFamily="2" charset="0"/>
              </a:rPr>
            </a:br>
            <a:r>
              <a:rPr lang="bn-IN" sz="4000" dirty="0">
                <a:solidFill>
                  <a:srgbClr val="002060"/>
                </a:solidFill>
                <a:latin typeface="NikoshBAN" panose="02000000000000000000" pitchFamily="2" charset="0"/>
                <a:cs typeface="NikoshBAN" panose="02000000000000000000" pitchFamily="2" charset="0"/>
              </a:rPr>
              <a:t>কোন কালে একা হয়নি ক জয়ী পুরুষের তরবারী</a:t>
            </a:r>
            <a:br>
              <a:rPr lang="bn-IN" sz="4000" dirty="0">
                <a:solidFill>
                  <a:srgbClr val="002060"/>
                </a:solidFill>
                <a:latin typeface="NikoshBAN" panose="02000000000000000000" pitchFamily="2" charset="0"/>
                <a:cs typeface="NikoshBAN" panose="02000000000000000000" pitchFamily="2" charset="0"/>
              </a:rPr>
            </a:br>
            <a:r>
              <a:rPr lang="bn-IN" sz="4000" dirty="0">
                <a:solidFill>
                  <a:srgbClr val="002060"/>
                </a:solidFill>
                <a:latin typeface="NikoshBAN" panose="02000000000000000000" pitchFamily="2" charset="0"/>
                <a:cs typeface="NikoshBAN" panose="02000000000000000000" pitchFamily="2" charset="0"/>
              </a:rPr>
              <a:t>প্রেরণা দিয়েছে, শক্তি দিয়েছে বিজয় লক্ষী নারী</a:t>
            </a:r>
            <a:r>
              <a:rPr lang="bn-IN" sz="4000" dirty="0">
                <a:solidFill>
                  <a:srgbClr val="002060"/>
                </a:solidFill>
              </a:rPr>
              <a:t>।</a:t>
            </a:r>
            <a:endParaRPr lang="en-US" sz="4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469" r="50555" b="1"/>
          <a:stretch/>
        </p:blipFill>
        <p:spPr>
          <a:xfrm>
            <a:off x="3823536" y="440729"/>
            <a:ext cx="2418073" cy="26089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6" y="510712"/>
            <a:ext cx="2543175" cy="22324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729" t="-2234" r="15310" b="1"/>
          <a:stretch/>
        </p:blipFill>
        <p:spPr>
          <a:xfrm>
            <a:off x="7682459" y="440729"/>
            <a:ext cx="2833141" cy="2744451"/>
          </a:xfrm>
          <a:prstGeom prst="rect">
            <a:avLst/>
          </a:prstGeom>
        </p:spPr>
      </p:pic>
    </p:spTree>
    <p:extLst>
      <p:ext uri="{BB962C8B-B14F-4D97-AF65-F5344CB8AC3E}">
        <p14:creationId xmlns:p14="http://schemas.microsoft.com/office/powerpoint/2010/main" val="30560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7963"/>
            <a:ext cx="1214755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4000" dirty="0" smtClean="0">
              <a:solidFill>
                <a:srgbClr val="002060"/>
              </a:solidFill>
              <a:latin typeface="NikoshBAN" panose="02000000000000000000" pitchFamily="2" charset="0"/>
              <a:cs typeface="NikoshBAN" panose="02000000000000000000" pitchFamily="2" charset="0"/>
            </a:endParaRPr>
          </a:p>
          <a:p>
            <a:endParaRPr lang="en-US" sz="4000" dirty="0">
              <a:solidFill>
                <a:srgbClr val="002060"/>
              </a:solidFill>
              <a:latin typeface="NikoshBAN" panose="02000000000000000000" pitchFamily="2" charset="0"/>
              <a:cs typeface="NikoshBAN" panose="02000000000000000000" pitchFamily="2" charset="0"/>
            </a:endParaRPr>
          </a:p>
          <a:p>
            <a:endParaRPr lang="en-US" sz="4000" dirty="0" smtClean="0">
              <a:solidFill>
                <a:srgbClr val="002060"/>
              </a:solidFill>
              <a:latin typeface="NikoshBAN" panose="02000000000000000000" pitchFamily="2" charset="0"/>
              <a:cs typeface="NikoshBAN" panose="02000000000000000000" pitchFamily="2" charset="0"/>
            </a:endParaRPr>
          </a:p>
          <a:p>
            <a:endParaRPr lang="en-US" sz="4000" dirty="0" smtClean="0">
              <a:solidFill>
                <a:srgbClr val="002060"/>
              </a:solidFill>
              <a:latin typeface="NikoshBAN" panose="02000000000000000000" pitchFamily="2" charset="0"/>
              <a:cs typeface="NikoshBAN" panose="02000000000000000000" pitchFamily="2" charset="0"/>
            </a:endParaRPr>
          </a:p>
          <a:p>
            <a:r>
              <a:rPr lang="bn-IN" sz="3600" dirty="0" smtClean="0">
                <a:solidFill>
                  <a:srgbClr val="002060"/>
                </a:solidFill>
                <a:latin typeface="NikoshBAN" panose="02000000000000000000" pitchFamily="2" charset="0"/>
                <a:cs typeface="NikoshBAN" panose="02000000000000000000" pitchFamily="2" charset="0"/>
              </a:rPr>
              <a:t>সে-যুগ </a:t>
            </a:r>
            <a:r>
              <a:rPr lang="bn-IN" sz="3600" dirty="0">
                <a:solidFill>
                  <a:srgbClr val="002060"/>
                </a:solidFill>
                <a:latin typeface="NikoshBAN" panose="02000000000000000000" pitchFamily="2" charset="0"/>
                <a:cs typeface="NikoshBAN" panose="02000000000000000000" pitchFamily="2" charset="0"/>
              </a:rPr>
              <a:t>হয়েছে বাসি,</a:t>
            </a:r>
          </a:p>
          <a:p>
            <a:r>
              <a:rPr lang="bn-IN" sz="3600" dirty="0">
                <a:solidFill>
                  <a:srgbClr val="002060"/>
                </a:solidFill>
                <a:latin typeface="NikoshBAN" panose="02000000000000000000" pitchFamily="2" charset="0"/>
                <a:cs typeface="NikoshBAN" panose="02000000000000000000" pitchFamily="2" charset="0"/>
              </a:rPr>
              <a:t>যে যুগে পুরুষ দাস ছিল না ক, নারীরা আছিল দাসী!</a:t>
            </a:r>
          </a:p>
          <a:p>
            <a:r>
              <a:rPr lang="bn-IN" sz="3600" dirty="0">
                <a:solidFill>
                  <a:srgbClr val="002060"/>
                </a:solidFill>
                <a:latin typeface="NikoshBAN" panose="02000000000000000000" pitchFamily="2" charset="0"/>
                <a:cs typeface="NikoshBAN" panose="02000000000000000000" pitchFamily="2" charset="0"/>
              </a:rPr>
              <a:t>বেদনার যুগ,মানুষের যুগ, সাম্যর যুগ আজি,</a:t>
            </a:r>
          </a:p>
          <a:p>
            <a:r>
              <a:rPr lang="bn-IN" sz="3600" dirty="0">
                <a:solidFill>
                  <a:srgbClr val="002060"/>
                </a:solidFill>
                <a:latin typeface="NikoshBAN" panose="02000000000000000000" pitchFamily="2" charset="0"/>
                <a:cs typeface="NikoshBAN" panose="02000000000000000000" pitchFamily="2" charset="0"/>
              </a:rPr>
              <a:t>কেহ রহিবেনা বন্দী কাহারও, উঠিছে ডঙ্কা বাজি</a:t>
            </a:r>
            <a:r>
              <a:rPr lang="bn-IN" sz="3600" dirty="0" smtClean="0">
                <a:solidFill>
                  <a:srgbClr val="002060"/>
                </a:solidFill>
                <a:latin typeface="NikoshBAN" panose="02000000000000000000" pitchFamily="2" charset="0"/>
                <a:cs typeface="NikoshBAN" panose="02000000000000000000" pitchFamily="2" charset="0"/>
              </a:rPr>
              <a:t>!</a:t>
            </a:r>
            <a:endParaRPr lang="en-US" sz="3600" dirty="0" smtClean="0">
              <a:solidFill>
                <a:srgbClr val="002060"/>
              </a:solidFill>
              <a:latin typeface="NikoshBAN" panose="02000000000000000000" pitchFamily="2" charset="0"/>
              <a:cs typeface="NikoshBAN" panose="02000000000000000000" pitchFamily="2" charset="0"/>
            </a:endParaRPr>
          </a:p>
          <a:p>
            <a:r>
              <a:rPr lang="bn-IN" sz="3600" dirty="0">
                <a:solidFill>
                  <a:srgbClr val="002060"/>
                </a:solidFill>
                <a:latin typeface="NikoshBAN" panose="02000000000000000000" pitchFamily="2" charset="0"/>
                <a:cs typeface="NikoshBAN" panose="02000000000000000000" pitchFamily="2" charset="0"/>
              </a:rPr>
              <a:t>নর যদি রাখে নারীরে বন্দী, তবে এর পর যুগে</a:t>
            </a:r>
          </a:p>
          <a:p>
            <a:r>
              <a:rPr lang="bn-IN" sz="3600" dirty="0">
                <a:solidFill>
                  <a:srgbClr val="002060"/>
                </a:solidFill>
                <a:latin typeface="NikoshBAN" panose="02000000000000000000" pitchFamily="2" charset="0"/>
                <a:cs typeface="NikoshBAN" panose="02000000000000000000" pitchFamily="2" charset="0"/>
              </a:rPr>
              <a:t>আপনারি রচা অই কারাগারে পুরুষ মরিবে ভুগে।</a:t>
            </a:r>
          </a:p>
          <a:p>
            <a:r>
              <a:rPr lang="bn-IN" sz="3600" dirty="0">
                <a:solidFill>
                  <a:srgbClr val="002060"/>
                </a:solidFill>
                <a:latin typeface="NikoshBAN" panose="02000000000000000000" pitchFamily="2" charset="0"/>
                <a:cs typeface="NikoshBAN" panose="02000000000000000000" pitchFamily="2" charset="0"/>
              </a:rPr>
              <a:t>যুগের ধর্ম এই-</a:t>
            </a:r>
          </a:p>
          <a:p>
            <a:r>
              <a:rPr lang="bn-IN" sz="3600" dirty="0">
                <a:solidFill>
                  <a:srgbClr val="002060"/>
                </a:solidFill>
                <a:latin typeface="NikoshBAN" panose="02000000000000000000" pitchFamily="2" charset="0"/>
                <a:cs typeface="NikoshBAN" panose="02000000000000000000" pitchFamily="2" charset="0"/>
              </a:rPr>
              <a:t>পীড়ন করিলে সে পীড়ন এসে পীড়া দেবে তোমাকেই!</a:t>
            </a:r>
          </a:p>
          <a:p>
            <a:endParaRPr lang="bn-IN" sz="4000" dirty="0">
              <a:solidFill>
                <a:srgbClr val="002060"/>
              </a:solidFill>
              <a:latin typeface="NikoshBAN" panose="02000000000000000000" pitchFamily="2" charset="0"/>
              <a:cs typeface="NikoshBAN" panose="02000000000000000000" pitchFamily="2" charset="0"/>
            </a:endParaRPr>
          </a:p>
        </p:txBody>
      </p:sp>
      <p:sp>
        <p:nvSpPr>
          <p:cNvPr id="15" name="Rectangle 14"/>
          <p:cNvSpPr/>
          <p:nvPr/>
        </p:nvSpPr>
        <p:spPr>
          <a:xfrm>
            <a:off x="0" y="2"/>
            <a:ext cx="12147550" cy="10942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সরব পাঠঃ</a:t>
            </a:r>
            <a:endParaRPr lang="en-US" sz="4000" dirty="0">
              <a:solidFill>
                <a:schemeClr val="tx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0274" t="14636" r="11006" b="-820"/>
          <a:stretch/>
        </p:blipFill>
        <p:spPr>
          <a:xfrm>
            <a:off x="7390148" y="2138359"/>
            <a:ext cx="4317169" cy="3657600"/>
          </a:xfrm>
          <a:prstGeom prst="rect">
            <a:avLst/>
          </a:prstGeom>
        </p:spPr>
      </p:pic>
    </p:spTree>
    <p:extLst>
      <p:ext uri="{BB962C8B-B14F-4D97-AF65-F5344CB8AC3E}">
        <p14:creationId xmlns:p14="http://schemas.microsoft.com/office/powerpoint/2010/main" val="38318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5778" y="52655"/>
            <a:ext cx="12139812" cy="70993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dirty="0"/>
          </a:p>
        </p:txBody>
      </p:sp>
      <p:sp>
        <p:nvSpPr>
          <p:cNvPr id="3" name="Rectangle 2"/>
          <p:cNvSpPr/>
          <p:nvPr/>
        </p:nvSpPr>
        <p:spPr>
          <a:xfrm>
            <a:off x="118533" y="203201"/>
            <a:ext cx="12073467" cy="13480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চলো কঠিন শব্দের অর্থগুলো  পড়ে নিই</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219685" y="1790952"/>
            <a:ext cx="2400300" cy="12083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রণ</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8990670" y="1722423"/>
            <a:ext cx="2547257"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বিদ্রোহ, যুদ্ধ</a:t>
            </a:r>
            <a:endParaRPr lang="en-US" sz="36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19685" y="3445329"/>
            <a:ext cx="2400300" cy="120831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সাম্য</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9526209" y="3918856"/>
            <a:ext cx="2547257" cy="12409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সমান</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49289" y="5458675"/>
            <a:ext cx="3869871" cy="1028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কত নারী দিল সিঁথির সিদুর</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8147957" y="5401127"/>
            <a:ext cx="3925510" cy="11956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অসংখ্য নারী স্বামী হারিয়েছে</a:t>
            </a:r>
            <a:endParaRPr lang="en-US" sz="36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6637" y="4980214"/>
            <a:ext cx="2978433" cy="19856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008" y="3509815"/>
            <a:ext cx="1899897" cy="139325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049486"/>
            <a:ext cx="1828799" cy="90603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406" y="1792514"/>
            <a:ext cx="2709794" cy="1734269"/>
          </a:xfrm>
          <a:prstGeom prst="rect">
            <a:avLst/>
          </a:prstGeom>
        </p:spPr>
      </p:pic>
    </p:spTree>
    <p:extLst>
      <p:ext uri="{BB962C8B-B14F-4D97-AF65-F5344CB8AC3E}">
        <p14:creationId xmlns:p14="http://schemas.microsoft.com/office/powerpoint/2010/main" val="8005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1300" y="190500"/>
            <a:ext cx="11950700" cy="66675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dirty="0"/>
          </a:p>
        </p:txBody>
      </p:sp>
      <p:sp>
        <p:nvSpPr>
          <p:cNvPr id="3" name="Rectangle 2"/>
          <p:cNvSpPr/>
          <p:nvPr/>
        </p:nvSpPr>
        <p:spPr>
          <a:xfrm>
            <a:off x="520700" y="482600"/>
            <a:ext cx="11391900" cy="124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জোড়ায়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660400" y="2019300"/>
            <a:ext cx="11531600" cy="4711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NikoshBAN" panose="02000000000000000000" pitchFamily="2" charset="0"/>
                <a:cs typeface="NikoshBAN" panose="02000000000000000000" pitchFamily="2" charset="0"/>
              </a:rPr>
              <a:t>ব্যাখ্যা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a:t>
            </a:r>
            <a:r>
              <a:rPr lang="bn-IN" sz="3600" dirty="0" smtClean="0">
                <a:solidFill>
                  <a:schemeClr val="tx1"/>
                </a:solidFill>
                <a:latin typeface="NikoshBAN" panose="02000000000000000000" pitchFamily="2" charset="0"/>
                <a:cs typeface="NikoshBAN" panose="02000000000000000000" pitchFamily="2" charset="0"/>
              </a:rPr>
              <a:t> লেখঃ</a:t>
            </a:r>
          </a:p>
          <a:p>
            <a:r>
              <a:rPr lang="bn-IN" sz="3600" dirty="0" smtClean="0">
                <a:solidFill>
                  <a:schemeClr val="tx1"/>
                </a:solidFill>
                <a:latin typeface="NikoshBAN" panose="02000000000000000000" pitchFamily="2" charset="0"/>
                <a:cs typeface="NikoshBAN" panose="02000000000000000000" pitchFamily="2" charset="0"/>
              </a:rPr>
              <a:t> ক) যুগের </a:t>
            </a:r>
            <a:r>
              <a:rPr lang="bn-IN" sz="3600" dirty="0">
                <a:solidFill>
                  <a:schemeClr val="tx1"/>
                </a:solidFill>
                <a:latin typeface="NikoshBAN" panose="02000000000000000000" pitchFamily="2" charset="0"/>
                <a:cs typeface="NikoshBAN" panose="02000000000000000000" pitchFamily="2" charset="0"/>
              </a:rPr>
              <a:t>ধর্ম এই-</a:t>
            </a:r>
          </a:p>
          <a:p>
            <a:r>
              <a:rPr lang="bn-IN" sz="3600" dirty="0">
                <a:solidFill>
                  <a:schemeClr val="tx1"/>
                </a:solidFill>
                <a:latin typeface="NikoshBAN" panose="02000000000000000000" pitchFamily="2" charset="0"/>
                <a:cs typeface="NikoshBAN" panose="02000000000000000000" pitchFamily="2" charset="0"/>
              </a:rPr>
              <a:t>পীড়ন করিলে সে পীড়ন এসে পীড়া দেবে তোমাকেই</a:t>
            </a:r>
            <a:r>
              <a:rPr lang="bn-IN" sz="3600" dirty="0" smtClean="0">
                <a:solidFill>
                  <a:schemeClr val="tx1"/>
                </a:solidFill>
                <a:latin typeface="NikoshBAN" panose="02000000000000000000" pitchFamily="2" charset="0"/>
                <a:cs typeface="NikoshBAN" panose="02000000000000000000" pitchFamily="2" charset="0"/>
              </a:rPr>
              <a:t>!</a:t>
            </a:r>
          </a:p>
          <a:p>
            <a:endParaRPr lang="bn-IN" sz="3600" dirty="0">
              <a:latin typeface="NikoshBAN" panose="02000000000000000000" pitchFamily="2" charset="0"/>
              <a:cs typeface="NikoshBAN" panose="02000000000000000000" pitchFamily="2" charset="0"/>
            </a:endParaRPr>
          </a:p>
          <a:p>
            <a:r>
              <a:rPr lang="bn-IN" sz="3600" dirty="0" smtClean="0">
                <a:solidFill>
                  <a:schemeClr val="tx1"/>
                </a:solidFill>
                <a:latin typeface="NikoshBAN" panose="02000000000000000000" pitchFamily="2" charset="0"/>
                <a:cs typeface="NikoshBAN" panose="02000000000000000000" pitchFamily="2" charset="0"/>
              </a:rPr>
              <a:t>খ) </a:t>
            </a:r>
            <a:r>
              <a:rPr lang="bn-IN" sz="3600" dirty="0">
                <a:solidFill>
                  <a:srgbClr val="002060"/>
                </a:solidFill>
                <a:latin typeface="NikoshBAN" panose="02000000000000000000" pitchFamily="2" charset="0"/>
                <a:cs typeface="NikoshBAN" panose="02000000000000000000" pitchFamily="2" charset="0"/>
              </a:rPr>
              <a:t>নর যদি রাখে নারীরে বন্দী, তবে এর পর যুগে</a:t>
            </a:r>
          </a:p>
          <a:p>
            <a:r>
              <a:rPr lang="bn-IN" sz="3600" dirty="0">
                <a:solidFill>
                  <a:srgbClr val="002060"/>
                </a:solidFill>
                <a:latin typeface="NikoshBAN" panose="02000000000000000000" pitchFamily="2" charset="0"/>
                <a:cs typeface="NikoshBAN" panose="02000000000000000000" pitchFamily="2" charset="0"/>
              </a:rPr>
              <a:t>আপনারি রচা অই কারাগারে পুরুষ মরিবে ভুগে</a:t>
            </a:r>
            <a:r>
              <a:rPr lang="bn-IN" sz="3600" dirty="0" smtClean="0">
                <a:solidFill>
                  <a:srgbClr val="002060"/>
                </a:solidFill>
                <a:latin typeface="NikoshBAN" panose="02000000000000000000" pitchFamily="2" charset="0"/>
                <a:cs typeface="NikoshBAN" panose="02000000000000000000" pitchFamily="2" charset="0"/>
              </a:rPr>
              <a:t>।</a:t>
            </a:r>
            <a:endParaRPr lang="en-US" sz="3600" dirty="0" smtClean="0">
              <a:solidFill>
                <a:srgbClr val="002060"/>
              </a:solidFill>
              <a:latin typeface="NikoshBAN" panose="02000000000000000000" pitchFamily="2" charset="0"/>
              <a:cs typeface="NikoshBAN" panose="02000000000000000000" pitchFamily="2" charset="0"/>
            </a:endParaRPr>
          </a:p>
          <a:p>
            <a:endParaRPr lang="en-US" sz="3600" dirty="0" smtClean="0">
              <a:solidFill>
                <a:srgbClr val="002060"/>
              </a:solidFill>
              <a:latin typeface="NikoshBAN" panose="02000000000000000000" pitchFamily="2" charset="0"/>
              <a:cs typeface="NikoshBAN" panose="02000000000000000000" pitchFamily="2" charset="0"/>
            </a:endParaRPr>
          </a:p>
          <a:p>
            <a:endParaRPr lang="bn-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79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1300" y="190500"/>
            <a:ext cx="11950700" cy="66675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dirty="0"/>
          </a:p>
        </p:txBody>
      </p:sp>
      <p:sp>
        <p:nvSpPr>
          <p:cNvPr id="3" name="Rectangle 2"/>
          <p:cNvSpPr/>
          <p:nvPr/>
        </p:nvSpPr>
        <p:spPr>
          <a:xfrm>
            <a:off x="520700" y="482600"/>
            <a:ext cx="11391900" cy="124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জোড়ায়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660400" y="2019300"/>
            <a:ext cx="11531600" cy="4711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smtClean="0">
              <a:solidFill>
                <a:schemeClr val="tx1"/>
              </a:solidFill>
              <a:latin typeface="NikoshBAN" panose="02000000000000000000" pitchFamily="2" charset="0"/>
              <a:cs typeface="NikoshBAN" panose="02000000000000000000" pitchFamily="2" charset="0"/>
            </a:endParaRPr>
          </a:p>
          <a:p>
            <a:r>
              <a:rPr lang="en-US" sz="3600" dirty="0" err="1" smtClean="0">
                <a:solidFill>
                  <a:schemeClr val="tx1"/>
                </a:solidFill>
                <a:latin typeface="NikoshBAN" panose="02000000000000000000" pitchFamily="2" charset="0"/>
                <a:cs typeface="NikoshBAN" panose="02000000000000000000" pitchFamily="2" charset="0"/>
              </a:rPr>
              <a:t>ব্যাখ্যা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a:t>
            </a:r>
            <a:r>
              <a:rPr lang="bn-IN" sz="3600" dirty="0" smtClean="0">
                <a:solidFill>
                  <a:schemeClr val="tx1"/>
                </a:solidFill>
                <a:latin typeface="NikoshBAN" panose="02000000000000000000" pitchFamily="2" charset="0"/>
                <a:cs typeface="NikoshBAN" panose="02000000000000000000" pitchFamily="2" charset="0"/>
              </a:rPr>
              <a:t> লেখঃ</a:t>
            </a:r>
          </a:p>
          <a:p>
            <a:r>
              <a:rPr lang="bn-IN" sz="3600" dirty="0" smtClean="0">
                <a:solidFill>
                  <a:schemeClr val="tx1"/>
                </a:solidFill>
                <a:latin typeface="NikoshBAN" panose="02000000000000000000" pitchFamily="2" charset="0"/>
                <a:cs typeface="NikoshBAN" panose="02000000000000000000" pitchFamily="2" charset="0"/>
              </a:rPr>
              <a:t> </a:t>
            </a:r>
            <a:endParaRPr lang="en-US" sz="3600" dirty="0" smtClean="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গ)</a:t>
            </a:r>
            <a:r>
              <a:rPr lang="bn-IN" sz="3600" dirty="0" smtClean="0">
                <a:solidFill>
                  <a:srgbClr val="002060"/>
                </a:solidFill>
                <a:latin typeface="NikoshBAN" panose="02000000000000000000" pitchFamily="2" charset="0"/>
                <a:cs typeface="NikoshBAN" panose="02000000000000000000" pitchFamily="2" charset="0"/>
              </a:rPr>
              <a:t> কত নারী দিল সিঁথির সিদুর, লেখা নাই তার পাশে</a:t>
            </a:r>
            <a:endParaRPr lang="en-US" sz="3600" dirty="0" smtClean="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a:t>
            </a:r>
          </a:p>
          <a:p>
            <a:endParaRPr lang="en-US" sz="3600" dirty="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ঘ)</a:t>
            </a:r>
            <a:r>
              <a:rPr lang="bn-IN" sz="3600" dirty="0" smtClean="0">
                <a:solidFill>
                  <a:srgbClr val="002060"/>
                </a:solidFill>
                <a:latin typeface="NikoshBAN" panose="02000000000000000000" pitchFamily="2" charset="0"/>
                <a:cs typeface="NikoshBAN" panose="02000000000000000000" pitchFamily="2" charset="0"/>
              </a:rPr>
              <a:t> </a:t>
            </a:r>
            <a:r>
              <a:rPr lang="bn-IN" sz="3600" dirty="0">
                <a:solidFill>
                  <a:srgbClr val="002060"/>
                </a:solidFill>
                <a:latin typeface="NikoshBAN" panose="02000000000000000000" pitchFamily="2" charset="0"/>
                <a:cs typeface="NikoshBAN" panose="02000000000000000000" pitchFamily="2" charset="0"/>
              </a:rPr>
              <a:t>কোন কালে একা হয়নি ক জয়ী পুরুষের তরবারী</a:t>
            </a:r>
            <a:br>
              <a:rPr lang="bn-IN" sz="3600" dirty="0">
                <a:solidFill>
                  <a:srgbClr val="002060"/>
                </a:solidFill>
                <a:latin typeface="NikoshBAN" panose="02000000000000000000" pitchFamily="2" charset="0"/>
                <a:cs typeface="NikoshBAN" panose="02000000000000000000" pitchFamily="2" charset="0"/>
              </a:rPr>
            </a:br>
            <a:r>
              <a:rPr lang="en-US" sz="3600" dirty="0" smtClean="0">
                <a:solidFill>
                  <a:srgbClr val="002060"/>
                </a:solidFill>
                <a:latin typeface="NikoshBAN" panose="02000000000000000000" pitchFamily="2" charset="0"/>
                <a:cs typeface="NikoshBAN" panose="02000000000000000000" pitchFamily="2" charset="0"/>
              </a:rPr>
              <a:t>       </a:t>
            </a:r>
            <a:r>
              <a:rPr lang="bn-IN" sz="3600" dirty="0" smtClean="0">
                <a:solidFill>
                  <a:srgbClr val="002060"/>
                </a:solidFill>
                <a:latin typeface="NikoshBAN" panose="02000000000000000000" pitchFamily="2" charset="0"/>
                <a:cs typeface="NikoshBAN" panose="02000000000000000000" pitchFamily="2" charset="0"/>
              </a:rPr>
              <a:t>প্রেরণা </a:t>
            </a:r>
            <a:r>
              <a:rPr lang="bn-IN" sz="3600" dirty="0">
                <a:solidFill>
                  <a:srgbClr val="002060"/>
                </a:solidFill>
                <a:latin typeface="NikoshBAN" panose="02000000000000000000" pitchFamily="2" charset="0"/>
                <a:cs typeface="NikoshBAN" panose="02000000000000000000" pitchFamily="2" charset="0"/>
              </a:rPr>
              <a:t>দিয়েছে, শক্তি দিয়েছে বিজয় লক্ষী নারী</a:t>
            </a:r>
            <a:r>
              <a:rPr lang="bn-IN" sz="3600" dirty="0">
                <a:solidFill>
                  <a:srgbClr val="002060"/>
                </a:solidFill>
              </a:rPr>
              <a:t>।</a:t>
            </a:r>
            <a:endParaRPr lang="en-US" sz="3600" dirty="0"/>
          </a:p>
          <a:p>
            <a:endParaRPr lang="bn-IN" sz="3600" dirty="0" smtClean="0">
              <a:solidFill>
                <a:srgbClr val="002060"/>
              </a:solidFill>
              <a:latin typeface="NikoshBAN" panose="02000000000000000000" pitchFamily="2" charset="0"/>
              <a:cs typeface="NikoshBAN" panose="02000000000000000000" pitchFamily="2" charset="0"/>
            </a:endParaRPr>
          </a:p>
          <a:p>
            <a:endParaRPr lang="bn-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15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266700"/>
            <a:ext cx="11671300" cy="65532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r>
              <a:rPr lang="bn-IN" sz="3600" dirty="0" smtClean="0">
                <a:latin typeface="NikoshBAN" panose="02000000000000000000" pitchFamily="2" charset="0"/>
                <a:cs typeface="NikoshBAN" panose="02000000000000000000" pitchFamily="2" charset="0"/>
              </a:rPr>
              <a:t>নারী কবিতাটি কাজী নজরুল ইসলামের বিখ্যাত কাব্যগ্রন্থ ‘সাম্যবাদী’ হতে নেওয়া হয়েছে। কবি নারী- পুরুষ উভয়কে সমান দৃষ্টিতে দেখেন। জগতে নারী – পুরুষের সমান অধিকারের কথা বলেছেন। তাঁর মতে জগতের সভ্যতা বিনির্মাণে নারী – পুরুষের সমান অবধান রয়েছে। কিন্তু ইতিহাসে পুরুষের অবদান যেভাবে লেখা আছে, নারীর অবদানের কথা লেখা নেই। এখন সময় এসেছে সম অধিকারের। তাই নারীর উপর নির্যাতন, অপমান কিংবা মানক্ষুন্ন, করা যাবেনা।  নারী- পুরুষের সম্মিলিতভাবে সুন্দরভাবে সমানভাবে চেষ্টা করতে হবে। </a:t>
            </a:r>
            <a:endParaRPr lang="bn-IN" sz="3600" dirty="0">
              <a:latin typeface="NikoshBAN" panose="02000000000000000000" pitchFamily="2" charset="0"/>
              <a:cs typeface="NikoshBAN" panose="02000000000000000000" pitchFamily="2" charset="0"/>
            </a:endParaRPr>
          </a:p>
        </p:txBody>
      </p:sp>
      <p:sp>
        <p:nvSpPr>
          <p:cNvPr id="3" name="Rectangle 2"/>
          <p:cNvSpPr/>
          <p:nvPr/>
        </p:nvSpPr>
        <p:spPr>
          <a:xfrm>
            <a:off x="577850" y="266700"/>
            <a:ext cx="11125200" cy="86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মূল বক্তব্য</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07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55172"/>
            <a:ext cx="12039600" cy="6536267"/>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nvGrpSpPr>
          <p:cNvPr id="13" name="Group 12"/>
          <p:cNvGrpSpPr/>
          <p:nvPr/>
        </p:nvGrpSpPr>
        <p:grpSpPr>
          <a:xfrm>
            <a:off x="308584" y="283883"/>
            <a:ext cx="11582399" cy="6332817"/>
            <a:chOff x="308584" y="283883"/>
            <a:chExt cx="11582399" cy="6332817"/>
          </a:xfrm>
        </p:grpSpPr>
        <p:sp>
          <p:nvSpPr>
            <p:cNvPr id="4" name="Rectangle 3"/>
            <p:cNvSpPr/>
            <p:nvPr/>
          </p:nvSpPr>
          <p:spPr>
            <a:xfrm>
              <a:off x="308584" y="283883"/>
              <a:ext cx="11582399" cy="1473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C00000"/>
                  </a:solidFill>
                  <a:latin typeface="NikoshBAN" panose="02000000000000000000" pitchFamily="2" charset="0"/>
                  <a:cs typeface="NikoshBAN" panose="02000000000000000000" pitchFamily="2" charset="0"/>
                </a:rPr>
                <a:t>পরিচিতি</a:t>
              </a:r>
              <a:endParaRPr lang="en-US" sz="4800" dirty="0">
                <a:solidFill>
                  <a:srgbClr val="C00000"/>
                </a:solidFill>
                <a:latin typeface="NikoshBAN" panose="02000000000000000000" pitchFamily="2" charset="0"/>
                <a:cs typeface="NikoshBAN" panose="02000000000000000000" pitchFamily="2" charset="0"/>
              </a:endParaRPr>
            </a:p>
          </p:txBody>
        </p:sp>
        <p:grpSp>
          <p:nvGrpSpPr>
            <p:cNvPr id="12" name="Group 11"/>
            <p:cNvGrpSpPr/>
            <p:nvPr/>
          </p:nvGrpSpPr>
          <p:grpSpPr>
            <a:xfrm>
              <a:off x="308584" y="1886536"/>
              <a:ext cx="8229600" cy="4730164"/>
              <a:chOff x="308584" y="1886536"/>
              <a:chExt cx="8229600" cy="4730164"/>
            </a:xfrm>
          </p:grpSpPr>
          <p:sp>
            <p:nvSpPr>
              <p:cNvPr id="5" name="Rectangle 4"/>
              <p:cNvSpPr/>
              <p:nvPr/>
            </p:nvSpPr>
            <p:spPr>
              <a:xfrm>
                <a:off x="308584" y="1886536"/>
                <a:ext cx="8229600" cy="4730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smtClean="0">
                    <a:latin typeface="NikoshBAN" panose="02000000000000000000" pitchFamily="2" charset="0"/>
                    <a:cs typeface="NikoshBAN" panose="02000000000000000000" pitchFamily="2" charset="0"/>
                  </a:rPr>
                  <a:t>           </a:t>
                </a:r>
                <a:r>
                  <a:rPr lang="bn-IN" sz="6000" dirty="0" smtClean="0">
                    <a:solidFill>
                      <a:schemeClr val="tx1"/>
                    </a:solidFill>
                    <a:latin typeface="NikoshBAN" panose="02000000000000000000" pitchFamily="2" charset="0"/>
                    <a:cs typeface="NikoshBAN" panose="02000000000000000000" pitchFamily="2" charset="0"/>
                  </a:rPr>
                  <a:t>মোহাম্মদ  হারুনুর রশিদ </a:t>
                </a:r>
              </a:p>
              <a:p>
                <a:pPr algn="ctr"/>
                <a:r>
                  <a:rPr lang="bn-IN" sz="4000" dirty="0" smtClean="0">
                    <a:solidFill>
                      <a:schemeClr val="tx1"/>
                    </a:solidFill>
                    <a:latin typeface="NikoshBAN" panose="02000000000000000000" pitchFamily="2" charset="0"/>
                    <a:cs typeface="NikoshBAN" panose="02000000000000000000" pitchFamily="2" charset="0"/>
                  </a:rPr>
                  <a:t>                  </a:t>
                </a:r>
                <a:r>
                  <a:rPr lang="en-US" sz="4000" dirty="0" smtClean="0">
                    <a:solidFill>
                      <a:schemeClr val="tx1"/>
                    </a:solidFill>
                    <a:latin typeface="NikoshBAN" panose="02000000000000000000" pitchFamily="2" charset="0"/>
                    <a:cs typeface="NikoshBAN" panose="02000000000000000000" pitchFamily="2" charset="0"/>
                  </a:rPr>
                  <a:t>           </a:t>
                </a:r>
                <a:r>
                  <a:rPr lang="bn-IN" sz="40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এম এস এস ; এম এড</a:t>
                </a:r>
              </a:p>
              <a:p>
                <a:pPr algn="ctr"/>
                <a:r>
                  <a:rPr lang="en-US" sz="4000" dirty="0" smtClean="0">
                    <a:solidFill>
                      <a:schemeClr val="tx1"/>
                    </a:solidFill>
                    <a:latin typeface="NikoshBAN" panose="02000000000000000000" pitchFamily="2" charset="0"/>
                    <a:cs typeface="NikoshBAN" panose="02000000000000000000" pitchFamily="2" charset="0"/>
                  </a:rPr>
                  <a:t>          </a:t>
                </a:r>
                <a:r>
                  <a:rPr lang="bn-IN" sz="4000" dirty="0" smtClean="0">
                    <a:solidFill>
                      <a:schemeClr val="tx1"/>
                    </a:solidFill>
                    <a:latin typeface="NikoshBAN" panose="02000000000000000000" pitchFamily="2" charset="0"/>
                    <a:cs typeface="NikoshBAN" panose="02000000000000000000" pitchFamily="2" charset="0"/>
                  </a:rPr>
                  <a:t>সিনিয়র শিক্ষক </a:t>
                </a:r>
              </a:p>
              <a:p>
                <a:pPr algn="ctr"/>
                <a:r>
                  <a:rPr lang="bn-IN" sz="4000" dirty="0" smtClean="0">
                    <a:solidFill>
                      <a:schemeClr val="tx1"/>
                    </a:solidFill>
                    <a:latin typeface="NikoshBAN" panose="02000000000000000000" pitchFamily="2" charset="0"/>
                    <a:cs typeface="NikoshBAN" panose="02000000000000000000" pitchFamily="2" charset="0"/>
                  </a:rPr>
                  <a:t>পশ্চিম গুজরা মুনিরিয়া দারুচ্ছুন্নাহ আলিম মাদ্রাসা </a:t>
                </a:r>
              </a:p>
              <a:p>
                <a:pPr algn="ctr"/>
                <a:r>
                  <a:rPr lang="bn-IN" sz="4000" dirty="0" smtClean="0">
                    <a:solidFill>
                      <a:schemeClr val="tx1"/>
                    </a:solidFill>
                    <a:latin typeface="NikoshBAN" panose="02000000000000000000" pitchFamily="2" charset="0"/>
                    <a:cs typeface="NikoshBAN" panose="02000000000000000000" pitchFamily="2" charset="0"/>
                  </a:rPr>
                  <a:t>নোয়াপাড়া রাউজান, চট্টগ্রাম। </a:t>
                </a:r>
              </a:p>
              <a:p>
                <a:pPr algn="ctr"/>
                <a:r>
                  <a:rPr lang="bn-IN" sz="4000" dirty="0" smtClean="0">
                    <a:solidFill>
                      <a:schemeClr val="tx1"/>
                    </a:solidFill>
                    <a:latin typeface="NikoshBAN" panose="02000000000000000000" pitchFamily="2" charset="0"/>
                    <a:cs typeface="NikoshBAN" panose="02000000000000000000" pitchFamily="2" charset="0"/>
                  </a:rPr>
                  <a:t>মোবাইলঃ ০১৮১৮৪৬৬৮২০</a:t>
                </a:r>
                <a:r>
                  <a:rPr lang="en-US" sz="4000" dirty="0" smtClean="0">
                    <a:solidFill>
                      <a:schemeClr val="tx1"/>
                    </a:solidFill>
                    <a:latin typeface="NikoshBAN" panose="02000000000000000000" pitchFamily="2" charset="0"/>
                    <a:cs typeface="NikoshBAN" panose="02000000000000000000" pitchFamily="2" charset="0"/>
                  </a:rPr>
                  <a:t> </a:t>
                </a:r>
                <a:r>
                  <a:rPr lang="bn-IN" sz="4000" dirty="0" smtClean="0">
                    <a:solidFill>
                      <a:schemeClr val="tx1"/>
                    </a:solidFill>
                    <a:latin typeface="NikoshBAN" panose="02000000000000000000" pitchFamily="2" charset="0"/>
                    <a:cs typeface="NikoshBAN" panose="02000000000000000000" pitchFamily="2" charset="0"/>
                  </a:rPr>
                  <a:t>ইমেইল </a:t>
                </a:r>
                <a:r>
                  <a:rPr lang="en-US" sz="3600" dirty="0" smtClean="0">
                    <a:solidFill>
                      <a:schemeClr val="tx1"/>
                    </a:solidFill>
                    <a:latin typeface="Times New Roman" panose="02020603050405020304" pitchFamily="18" charset="0"/>
                    <a:cs typeface="Times New Roman" panose="02020603050405020304" pitchFamily="18" charset="0"/>
                  </a:rPr>
                  <a:t>harunur152@gmail.com</a:t>
                </a:r>
                <a:endParaRPr lang="en-US" sz="36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536417" y="1931822"/>
                <a:ext cx="1609189" cy="1931493"/>
                <a:chOff x="472917" y="2073091"/>
                <a:chExt cx="1609189" cy="1931493"/>
              </a:xfrm>
            </p:grpSpPr>
            <p:sp>
              <p:nvSpPr>
                <p:cNvPr id="6" name="Rectangle 5"/>
                <p:cNvSpPr/>
                <p:nvPr/>
              </p:nvSpPr>
              <p:spPr>
                <a:xfrm>
                  <a:off x="472917" y="2073091"/>
                  <a:ext cx="1609189" cy="19314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248" t="10550" r="4691" b="2821"/>
                <a:stretch/>
              </p:blipFill>
              <p:spPr>
                <a:xfrm>
                  <a:off x="694005" y="2267627"/>
                  <a:ext cx="1167012" cy="1533605"/>
                </a:xfrm>
                <a:prstGeom prst="rect">
                  <a:avLst/>
                </a:prstGeom>
              </p:spPr>
            </p:pic>
          </p:grpSp>
        </p:grpSp>
      </p:grpSp>
      <p:grpSp>
        <p:nvGrpSpPr>
          <p:cNvPr id="10" name="Group 9"/>
          <p:cNvGrpSpPr/>
          <p:nvPr/>
        </p:nvGrpSpPr>
        <p:grpSpPr>
          <a:xfrm>
            <a:off x="8664415" y="451322"/>
            <a:ext cx="3248954" cy="4883675"/>
            <a:chOff x="8458200" y="1733025"/>
            <a:chExt cx="3248954" cy="488367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896" y="1733025"/>
              <a:ext cx="3122258" cy="4260581"/>
            </a:xfrm>
            <a:prstGeom prst="rect">
              <a:avLst/>
            </a:prstGeom>
          </p:spPr>
        </p:pic>
        <p:sp>
          <p:nvSpPr>
            <p:cNvPr id="8" name="Rectangle 7"/>
            <p:cNvSpPr/>
            <p:nvPr/>
          </p:nvSpPr>
          <p:spPr>
            <a:xfrm>
              <a:off x="8458200" y="6223000"/>
              <a:ext cx="3248954" cy="3937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সময়ঃ ৫০ মিনিট</a:t>
              </a:r>
              <a:endParaRPr lang="en-US" sz="3600" dirty="0">
                <a:solidFill>
                  <a:schemeClr val="tx1"/>
                </a:solidFill>
                <a:latin typeface="NikoshBAN" panose="02000000000000000000" pitchFamily="2" charset="0"/>
                <a:cs typeface="NikoshBAN" panose="02000000000000000000" pitchFamily="2" charset="0"/>
              </a:endParaRPr>
            </a:p>
          </p:txBody>
        </p:sp>
      </p:grpSp>
      <p:sp>
        <p:nvSpPr>
          <p:cNvPr id="11" name="Rectangle 10"/>
          <p:cNvSpPr/>
          <p:nvPr/>
        </p:nvSpPr>
        <p:spPr>
          <a:xfrm>
            <a:off x="8664415" y="5589431"/>
            <a:ext cx="3248954" cy="1027269"/>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তারিখঃ৩০/১০/২০২১ </a:t>
            </a:r>
            <a:r>
              <a:rPr lang="en-US" sz="3600" dirty="0" err="1" smtClean="0">
                <a:solidFill>
                  <a:schemeClr val="tx1"/>
                </a:solidFill>
                <a:latin typeface="NikoshBAN" panose="02000000000000000000" pitchFamily="2" charset="0"/>
                <a:cs typeface="NikoshBAN" panose="02000000000000000000" pitchFamily="2" charset="0"/>
              </a:rPr>
              <a:t>ইংরেজি</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784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3500" y="299803"/>
            <a:ext cx="12128500" cy="6400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600" dirty="0" smtClean="0">
              <a:solidFill>
                <a:schemeClr val="tx1"/>
              </a:solidFill>
              <a:latin typeface="NikoshBAN" panose="02000000000000000000" pitchFamily="2" charset="0"/>
              <a:cs typeface="NikoshBAN" panose="02000000000000000000" pitchFamily="2" charset="0"/>
            </a:endParaRPr>
          </a:p>
          <a:p>
            <a:endParaRPr lang="en-US" sz="3600" dirty="0">
              <a:solidFill>
                <a:schemeClr val="tx1"/>
              </a:solidFill>
              <a:latin typeface="NikoshBAN" panose="02000000000000000000" pitchFamily="2" charset="0"/>
              <a:cs typeface="NikoshBAN" panose="02000000000000000000" pitchFamily="2" charset="0"/>
            </a:endParaRPr>
          </a:p>
          <a:p>
            <a:endParaRPr lang="en-US" sz="3600" dirty="0" smtClean="0">
              <a:solidFill>
                <a:schemeClr val="tx1"/>
              </a:solidFill>
              <a:latin typeface="NikoshBAN" panose="02000000000000000000" pitchFamily="2" charset="0"/>
              <a:cs typeface="NikoshBAN" panose="02000000000000000000" pitchFamily="2" charset="0"/>
            </a:endParaRPr>
          </a:p>
          <a:p>
            <a:endParaRPr lang="en-US" sz="3600" dirty="0">
              <a:solidFill>
                <a:schemeClr val="tx1"/>
              </a:solidFill>
              <a:latin typeface="NikoshBAN" panose="02000000000000000000" pitchFamily="2" charset="0"/>
              <a:cs typeface="NikoshBAN" panose="02000000000000000000" pitchFamily="2" charset="0"/>
            </a:endParaRPr>
          </a:p>
          <a:p>
            <a:endParaRPr lang="en-US" sz="3600" dirty="0" smtClean="0">
              <a:solidFill>
                <a:schemeClr val="tx1"/>
              </a:solidFill>
              <a:latin typeface="NikoshBAN" panose="02000000000000000000" pitchFamily="2" charset="0"/>
              <a:cs typeface="NikoshBAN" panose="02000000000000000000" pitchFamily="2" charset="0"/>
            </a:endParaRPr>
          </a:p>
          <a:p>
            <a:endParaRPr lang="en-US" sz="3600" dirty="0">
              <a:solidFill>
                <a:schemeClr val="tx1"/>
              </a:solidFill>
              <a:latin typeface="NikoshBAN" panose="02000000000000000000" pitchFamily="2" charset="0"/>
              <a:cs typeface="NikoshBAN" panose="02000000000000000000" pitchFamily="2" charset="0"/>
            </a:endParaRPr>
          </a:p>
          <a:p>
            <a:endParaRPr lang="en-US" sz="3600" dirty="0" smtClean="0">
              <a:solidFill>
                <a:schemeClr val="tx1"/>
              </a:solidFill>
              <a:latin typeface="NikoshBAN" panose="02000000000000000000" pitchFamily="2" charset="0"/>
              <a:cs typeface="NikoshBAN" panose="02000000000000000000" pitchFamily="2" charset="0"/>
            </a:endParaRPr>
          </a:p>
          <a:p>
            <a:endParaRPr lang="en-US" sz="3600" dirty="0" smtClean="0">
              <a:solidFill>
                <a:schemeClr val="tx1"/>
              </a:solidFill>
              <a:latin typeface="NikoshBAN" panose="02000000000000000000" pitchFamily="2" charset="0"/>
              <a:cs typeface="NikoshBAN" panose="02000000000000000000" pitchFamily="2" charset="0"/>
            </a:endParaRPr>
          </a:p>
          <a:p>
            <a:r>
              <a:rPr lang="en-US" sz="3600" dirty="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নারী কবিতাটির সারমর্ম বাড়ি হতে লিখে আনবে।</a:t>
            </a:r>
            <a:endParaRPr lang="en-US" sz="44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63500" y="-16864"/>
            <a:ext cx="121285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C00000"/>
                </a:solidFill>
                <a:latin typeface="NikoshBAN" panose="02000000000000000000" pitchFamily="2" charset="0"/>
                <a:cs typeface="NikoshBAN" panose="02000000000000000000" pitchFamily="2" charset="0"/>
              </a:rPr>
              <a:t>বাড়ির কাজ</a:t>
            </a:r>
            <a:endParaRPr lang="en-US" sz="4000" dirty="0">
              <a:solidFill>
                <a:srgbClr val="C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234" y="1049313"/>
            <a:ext cx="6463314" cy="4125652"/>
          </a:xfrm>
          <a:prstGeom prst="rect">
            <a:avLst/>
          </a:prstGeom>
        </p:spPr>
      </p:pic>
    </p:spTree>
    <p:extLst>
      <p:ext uri="{BB962C8B-B14F-4D97-AF65-F5344CB8AC3E}">
        <p14:creationId xmlns:p14="http://schemas.microsoft.com/office/powerpoint/2010/main" val="41662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1600" y="0"/>
            <a:ext cx="12090400" cy="65405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dirty="0"/>
          </a:p>
        </p:txBody>
      </p:sp>
      <p:sp>
        <p:nvSpPr>
          <p:cNvPr id="3" name="Rectangle 2"/>
          <p:cNvSpPr/>
          <p:nvPr/>
        </p:nvSpPr>
        <p:spPr>
          <a:xfrm>
            <a:off x="231495" y="5385764"/>
            <a:ext cx="11806176" cy="115473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সবাইকে ধন্যবাদ</a:t>
            </a:r>
            <a:endParaRPr lang="en-US" sz="40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591" y="1701478"/>
            <a:ext cx="4565650" cy="3810000"/>
          </a:xfrm>
          <a:prstGeom prst="rect">
            <a:avLst/>
          </a:prstGeom>
        </p:spPr>
      </p:pic>
      <p:sp>
        <p:nvSpPr>
          <p:cNvPr id="5" name="Rectangle 4"/>
          <p:cNvSpPr/>
          <p:nvPr/>
        </p:nvSpPr>
        <p:spPr>
          <a:xfrm>
            <a:off x="101600" y="173620"/>
            <a:ext cx="12090400" cy="1527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আমাকে</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একটি</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শিক্ষিত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মা</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দাও</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আমি</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তোমাদের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একটি</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শিক্ষিত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জাতি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দেবো</a:t>
            </a:r>
            <a:r>
              <a:rPr lang="en-US" sz="4000" dirty="0" smtClean="0">
                <a:solidFill>
                  <a:schemeClr val="tx1"/>
                </a:solidFill>
                <a:latin typeface="NikoshBAN" panose="02000000000000000000" pitchFamily="2" charset="0"/>
                <a:cs typeface="NikoshBAN" panose="02000000000000000000" pitchFamily="2" charset="0"/>
              </a:rPr>
              <a:t>। - </a:t>
            </a:r>
            <a:r>
              <a:rPr lang="en-US" sz="4000" dirty="0" err="1" smtClean="0">
                <a:solidFill>
                  <a:schemeClr val="tx1"/>
                </a:solidFill>
                <a:latin typeface="NikoshBAN" panose="02000000000000000000" pitchFamily="2" charset="0"/>
                <a:cs typeface="NikoshBAN" panose="02000000000000000000" pitchFamily="2" charset="0"/>
              </a:rPr>
              <a:t>নেপোলিয়ান</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62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3574" y="186267"/>
            <a:ext cx="11819467" cy="65024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p:cNvSpPr/>
          <p:nvPr/>
        </p:nvSpPr>
        <p:spPr>
          <a:xfrm>
            <a:off x="203199" y="186267"/>
            <a:ext cx="11819467" cy="8551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200" dirty="0" smtClean="0">
                <a:latin typeface="Nikosh" panose="02000000000000000000" pitchFamily="2" charset="0"/>
                <a:cs typeface="Nikosh" panose="02000000000000000000" pitchFamily="2" charset="0"/>
              </a:rPr>
              <a:t>প্রিয় শিক্ষার্থী  ছবিতে কী  দেখতে পাচ্ছ?</a:t>
            </a:r>
            <a:endParaRPr lang="en-US" sz="3200" dirty="0">
              <a:latin typeface="Nikosh" panose="02000000000000000000" pitchFamily="2" charset="0"/>
              <a:cs typeface="Nikosh" panose="02000000000000000000" pitchFamily="2" charset="0"/>
            </a:endParaRPr>
          </a:p>
        </p:txBody>
      </p:sp>
      <p:sp>
        <p:nvSpPr>
          <p:cNvPr id="8" name="Rectangle 7"/>
          <p:cNvSpPr/>
          <p:nvPr/>
        </p:nvSpPr>
        <p:spPr>
          <a:xfrm>
            <a:off x="1801304" y="3594198"/>
            <a:ext cx="6081752" cy="69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মানুষ</a:t>
            </a:r>
            <a:r>
              <a:rPr lang="bn-IN" sz="3200" dirty="0" smtClean="0">
                <a:solidFill>
                  <a:schemeClr val="tx1"/>
                </a:solidFill>
                <a:latin typeface="NikoshBAN" panose="02000000000000000000" pitchFamily="2" charset="0"/>
                <a:cs typeface="NikoshBAN" panose="02000000000000000000" pitchFamily="2" charset="0"/>
              </a:rPr>
              <a:t>ভেদে তারা সবাই কী?</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1801304" y="4852013"/>
            <a:ext cx="6108700" cy="1078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chemeClr val="tx1"/>
                </a:solidFill>
                <a:latin typeface="NikoshBAN" panose="02000000000000000000" pitchFamily="2" charset="0"/>
                <a:cs typeface="NikoshBAN" panose="02000000000000000000" pitchFamily="2" charset="0"/>
              </a:rPr>
              <a:t>নারী</a:t>
            </a:r>
            <a:endParaRPr lang="en-US" sz="66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259" t="-1570" r="25591" b="4218"/>
          <a:stretch/>
        </p:blipFill>
        <p:spPr>
          <a:xfrm>
            <a:off x="268125" y="1102506"/>
            <a:ext cx="1500713" cy="178053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520" t="1318" r="26316"/>
          <a:stretch/>
        </p:blipFill>
        <p:spPr>
          <a:xfrm>
            <a:off x="2057234" y="1102507"/>
            <a:ext cx="1519707" cy="182474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590" t="-437" r="14587"/>
          <a:stretch/>
        </p:blipFill>
        <p:spPr>
          <a:xfrm>
            <a:off x="3875315" y="1102506"/>
            <a:ext cx="1933731" cy="184420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1737" t="-2758" r="19279" b="-1238"/>
          <a:stretch/>
        </p:blipFill>
        <p:spPr>
          <a:xfrm>
            <a:off x="6518028" y="1161112"/>
            <a:ext cx="2173574" cy="1873771"/>
          </a:xfrm>
          <a:prstGeom prst="rect">
            <a:avLst/>
          </a:prstGeom>
        </p:spPr>
      </p:pic>
    </p:spTree>
    <p:extLst>
      <p:ext uri="{BB962C8B-B14F-4D97-AF65-F5344CB8AC3E}">
        <p14:creationId xmlns:p14="http://schemas.microsoft.com/office/powerpoint/2010/main" val="39421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Document 4"/>
          <p:cNvSpPr/>
          <p:nvPr/>
        </p:nvSpPr>
        <p:spPr>
          <a:xfrm>
            <a:off x="1625600" y="2349500"/>
            <a:ext cx="2273300" cy="2298700"/>
          </a:xfrm>
          <a:prstGeom prst="flowChartDocumen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আজকের </a:t>
            </a:r>
            <a:r>
              <a:rPr lang="bn-IN" sz="3600" dirty="0" smtClean="0">
                <a:solidFill>
                  <a:schemeClr val="tx1"/>
                </a:solidFill>
                <a:latin typeface="NikoshBAN" panose="02000000000000000000" pitchFamily="2" charset="0"/>
                <a:cs typeface="NikoshBAN" panose="02000000000000000000" pitchFamily="2" charset="0"/>
              </a:rPr>
              <a:t>পাঠ-</a:t>
            </a:r>
          </a:p>
          <a:p>
            <a:pPr algn="ctr"/>
            <a:r>
              <a:rPr lang="bn-IN" sz="3600" dirty="0" smtClean="0">
                <a:solidFill>
                  <a:schemeClr val="tx1"/>
                </a:solidFill>
                <a:latin typeface="NikoshBAN" panose="02000000000000000000" pitchFamily="2" charset="0"/>
                <a:cs typeface="NikoshBAN" panose="02000000000000000000" pitchFamily="2" charset="0"/>
              </a:rPr>
              <a:t>কবিতা</a:t>
            </a:r>
            <a:endParaRPr lang="en-US" sz="3600" dirty="0">
              <a:solidFill>
                <a:schemeClr val="tx1"/>
              </a:solidFill>
              <a:latin typeface="NikoshBAN" panose="02000000000000000000" pitchFamily="2" charset="0"/>
              <a:cs typeface="NikoshBAN" panose="02000000000000000000" pitchFamily="2" charset="0"/>
            </a:endParaRPr>
          </a:p>
          <a:p>
            <a:pPr algn="ctr"/>
            <a:endParaRPr lang="en-US" sz="3600" dirty="0">
              <a:latin typeface="NikoshBAN" panose="02000000000000000000" pitchFamily="2" charset="0"/>
              <a:cs typeface="NikoshBAN" panose="02000000000000000000" pitchFamily="2" charset="0"/>
            </a:endParaRPr>
          </a:p>
        </p:txBody>
      </p:sp>
      <p:sp>
        <p:nvSpPr>
          <p:cNvPr id="6" name="Horizontal Scroll 5"/>
          <p:cNvSpPr/>
          <p:nvPr/>
        </p:nvSpPr>
        <p:spPr>
          <a:xfrm>
            <a:off x="5270500" y="2628900"/>
            <a:ext cx="5372100" cy="295910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C00000"/>
                </a:solidFill>
                <a:latin typeface="NikoshBAN" panose="02000000000000000000" pitchFamily="2" charset="0"/>
                <a:cs typeface="NikoshBAN" panose="02000000000000000000" pitchFamily="2" charset="0"/>
              </a:rPr>
              <a:t>নারী </a:t>
            </a:r>
          </a:p>
          <a:p>
            <a:pPr algn="ctr"/>
            <a:r>
              <a:rPr lang="bn-IN" sz="4400" dirty="0" smtClean="0">
                <a:solidFill>
                  <a:srgbClr val="C00000"/>
                </a:solidFill>
                <a:latin typeface="NikoshBAN" panose="02000000000000000000" pitchFamily="2" charset="0"/>
                <a:cs typeface="NikoshBAN" panose="02000000000000000000" pitchFamily="2" charset="0"/>
              </a:rPr>
              <a:t>- কাজী নজরুল ইসলাম</a:t>
            </a:r>
            <a:endParaRPr lang="en-US" sz="44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37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174150" y="-47721"/>
            <a:ext cx="12462782" cy="6616700"/>
            <a:chOff x="-174150" y="-9085"/>
            <a:chExt cx="12462782" cy="6616700"/>
          </a:xfrm>
        </p:grpSpPr>
        <p:sp>
          <p:nvSpPr>
            <p:cNvPr id="2" name="Rectangle 1"/>
            <p:cNvSpPr/>
            <p:nvPr/>
          </p:nvSpPr>
          <p:spPr>
            <a:xfrm>
              <a:off x="96632" y="-9085"/>
              <a:ext cx="12192000" cy="66167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4150" y="24182"/>
              <a:ext cx="12366149" cy="6445233"/>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08213" y="555173"/>
            <a:ext cx="11462658" cy="1028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শিখনফল</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381000" y="1670056"/>
            <a:ext cx="11462658" cy="6313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এ পাঠ শেষে শিক্ষার্থীরা-</a:t>
            </a:r>
            <a:endParaRPr lang="en-US" sz="3600" dirty="0">
              <a:solidFill>
                <a:schemeClr val="tx1"/>
              </a:solidFill>
              <a:latin typeface="NikoshBAN" panose="02000000000000000000" pitchFamily="2" charset="0"/>
              <a:cs typeface="NikoshBAN" panose="02000000000000000000" pitchFamily="2" charset="0"/>
            </a:endParaRPr>
          </a:p>
        </p:txBody>
      </p:sp>
      <p:grpSp>
        <p:nvGrpSpPr>
          <p:cNvPr id="16" name="Group 15"/>
          <p:cNvGrpSpPr/>
          <p:nvPr/>
        </p:nvGrpSpPr>
        <p:grpSpPr>
          <a:xfrm>
            <a:off x="329972" y="4013082"/>
            <a:ext cx="11532056" cy="718457"/>
            <a:chOff x="200703" y="3905419"/>
            <a:chExt cx="11532056" cy="718457"/>
          </a:xfrm>
        </p:grpSpPr>
        <p:sp>
          <p:nvSpPr>
            <p:cNvPr id="10" name="Rectangle 9"/>
            <p:cNvSpPr/>
            <p:nvPr/>
          </p:nvSpPr>
          <p:spPr>
            <a:xfrm>
              <a:off x="200703" y="3905419"/>
              <a:ext cx="11532056" cy="718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নারী কবিতাটি শুদ্ধভাবে পাঠ করতে পারবে। </a:t>
              </a:r>
              <a:endParaRPr lang="en-US" sz="3600" dirty="0">
                <a:solidFill>
                  <a:schemeClr val="tx1"/>
                </a:solidFill>
              </a:endParaRPr>
            </a:p>
          </p:txBody>
        </p:sp>
        <p:sp>
          <p:nvSpPr>
            <p:cNvPr id="3" name="Right Arrow Callout 2"/>
            <p:cNvSpPr/>
            <p:nvPr/>
          </p:nvSpPr>
          <p:spPr>
            <a:xfrm>
              <a:off x="410275" y="4127571"/>
              <a:ext cx="751114" cy="261257"/>
            </a:xfrm>
            <a:prstGeom prst="rightArrowCallou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a:off x="442933" y="5251238"/>
            <a:ext cx="11499398" cy="784217"/>
            <a:chOff x="311602" y="4228650"/>
            <a:chExt cx="11499398" cy="784217"/>
          </a:xfrm>
        </p:grpSpPr>
        <p:sp>
          <p:nvSpPr>
            <p:cNvPr id="11" name="Rectangle 10"/>
            <p:cNvSpPr/>
            <p:nvPr/>
          </p:nvSpPr>
          <p:spPr>
            <a:xfrm>
              <a:off x="311602" y="4228650"/>
              <a:ext cx="11499398" cy="7842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নারীর প্রতি শ্রদ্ধাশীল হওয়ার গুরুত্ব বর্ণণা করতে পারবে।  </a:t>
              </a:r>
              <a:endParaRPr lang="en-US" sz="3600" dirty="0">
                <a:solidFill>
                  <a:schemeClr val="tx1"/>
                </a:solidFill>
              </a:endParaRPr>
            </a:p>
          </p:txBody>
        </p:sp>
        <p:sp>
          <p:nvSpPr>
            <p:cNvPr id="12" name="Right Arrow Callout 11"/>
            <p:cNvSpPr/>
            <p:nvPr/>
          </p:nvSpPr>
          <p:spPr>
            <a:xfrm>
              <a:off x="408213" y="4408486"/>
              <a:ext cx="751114" cy="261257"/>
            </a:xfrm>
            <a:prstGeom prst="rightArrow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81000" y="2744732"/>
            <a:ext cx="11430000" cy="723898"/>
            <a:chOff x="381000" y="2396446"/>
            <a:chExt cx="11430000" cy="723898"/>
          </a:xfrm>
        </p:grpSpPr>
        <p:sp>
          <p:nvSpPr>
            <p:cNvPr id="9" name="Rectangle 8"/>
            <p:cNvSpPr/>
            <p:nvPr/>
          </p:nvSpPr>
          <p:spPr>
            <a:xfrm>
              <a:off x="381000" y="2396446"/>
              <a:ext cx="11430000" cy="723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dirty="0" smtClean="0">
                  <a:solidFill>
                    <a:schemeClr val="tx1"/>
                  </a:solidFill>
                </a:rPr>
                <a:t>       </a:t>
              </a:r>
              <a:r>
                <a:rPr lang="en-US" dirty="0" smtClean="0">
                  <a:solidFill>
                    <a:schemeClr val="tx1"/>
                  </a:solidFill>
                </a:rPr>
                <a:t>  </a:t>
              </a:r>
              <a:r>
                <a:rPr lang="bn-IN" sz="3600" dirty="0" smtClean="0">
                  <a:solidFill>
                    <a:schemeClr val="tx1"/>
                  </a:solidFill>
                  <a:latin typeface="NikoshBAN" panose="02000000000000000000" pitchFamily="2" charset="0"/>
                  <a:cs typeface="NikoshBAN" panose="02000000000000000000" pitchFamily="2" charset="0"/>
                </a:rPr>
                <a:t>কবি কাজী নজরুল ইসলামের পরিচিতি বলতে পারবে</a:t>
              </a:r>
              <a:r>
                <a:rPr lang="bn-IN" dirty="0" smtClean="0">
                  <a:solidFill>
                    <a:schemeClr val="tx1"/>
                  </a:solidFill>
                </a:rPr>
                <a:t>।</a:t>
              </a:r>
              <a:endParaRPr lang="en-US" dirty="0">
                <a:solidFill>
                  <a:schemeClr val="tx1"/>
                </a:solidFill>
              </a:endParaRPr>
            </a:p>
          </p:txBody>
        </p:sp>
        <p:sp>
          <p:nvSpPr>
            <p:cNvPr id="13" name="Right Arrow Callout 12"/>
            <p:cNvSpPr/>
            <p:nvPr/>
          </p:nvSpPr>
          <p:spPr>
            <a:xfrm>
              <a:off x="489853" y="2627766"/>
              <a:ext cx="751114" cy="261257"/>
            </a:xfrm>
            <a:prstGeom prst="rightArrowCallo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6169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034157" cy="6678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1"/>
            <a:ext cx="12034157" cy="651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 y="0"/>
            <a:ext cx="12034158" cy="2250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p>
          <a:p>
            <a:pPr algn="ctr"/>
            <a:endParaRPr lang="en-US" sz="3600" dirty="0">
              <a:solidFill>
                <a:schemeClr val="tx1"/>
              </a:solidFill>
              <a:latin typeface="NikoshBAN" panose="02000000000000000000" pitchFamily="2" charset="0"/>
              <a:cs typeface="NikoshBAN" panose="02000000000000000000" pitchFamily="2" charset="0"/>
            </a:endParaRPr>
          </a:p>
          <a:p>
            <a:pPr algn="ctr"/>
            <a:r>
              <a:rPr lang="en-US" sz="3600" dirty="0" smtClean="0">
                <a:solidFill>
                  <a:schemeClr val="tx1"/>
                </a:solidFill>
                <a:latin typeface="NikoshBAN" panose="02000000000000000000" pitchFamily="2" charset="0"/>
                <a:cs typeface="NikoshBAN" panose="02000000000000000000" pitchFamily="2" charset="0"/>
              </a:rPr>
              <a:t>            </a:t>
            </a:r>
          </a:p>
          <a:p>
            <a:pPr algn="ctr"/>
            <a:r>
              <a:rPr lang="en-US" sz="3600" dirty="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তোমাদের পাঠ্য বইয়ের  কবি   পরিচিতি   নীরবে</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পড়ো</a:t>
            </a:r>
            <a:r>
              <a:rPr lang="bn-IN" sz="3600" dirty="0" smtClean="0">
                <a:solidFill>
                  <a:schemeClr val="tx1"/>
                </a:solidFill>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পড়ে নাও</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171449" y="2413338"/>
            <a:ext cx="11691256" cy="41834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1448" y="2413338"/>
            <a:ext cx="11550652" cy="3970318"/>
          </a:xfrm>
          <a:prstGeom prst="rect">
            <a:avLst/>
          </a:prstGeom>
        </p:spPr>
        <p:txBody>
          <a:bodyPr wrap="square">
            <a:spAutoFit/>
          </a:bodyPr>
          <a:lstStyle/>
          <a:p>
            <a:r>
              <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rPr>
              <a:t>বিদ্রোহী কবি কাজী নজরুল ইসলাম </a:t>
            </a:r>
            <a:r>
              <a:rPr lang="bn-IN"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১৮৯</a:t>
            </a:r>
            <a:r>
              <a:rPr lang="en-US"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৯</a:t>
            </a:r>
            <a:r>
              <a:rPr lang="bn-IN"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 </a:t>
            </a:r>
            <a:r>
              <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rPr>
              <a:t>খ্রিস্টাব্দের ২৫ শে মে </a:t>
            </a:r>
            <a:r>
              <a:rPr lang="en-US" sz="3600" dirty="0">
                <a:solidFill>
                  <a:srgbClr val="222222"/>
                </a:solidFill>
                <a:latin typeface="NikoshBAN" panose="02000000000000000000" pitchFamily="2" charset="0"/>
                <a:ea typeface="Calibri" panose="020F0502020204030204" pitchFamily="34" charset="0"/>
                <a:cs typeface="NikoshBAN" panose="02000000000000000000" pitchFamily="2" charset="0"/>
              </a:rPr>
              <a:t>, </a:t>
            </a:r>
            <a:r>
              <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rPr>
              <a:t>বাংলা ১৩০৬ সালের ১১ ই জ্যৈষ্ঠ বর্ধমান জেলার চুরুলিয়া গ্রামে জন্মগ্রহণ করেন।</a:t>
            </a:r>
          </a:p>
          <a:p>
            <a:endParaRPr lang="bn-IN" sz="3600" dirty="0">
              <a:solidFill>
                <a:srgbClr val="222222"/>
              </a:solidFill>
              <a:latin typeface="NikoshBAN" panose="02000000000000000000" pitchFamily="2" charset="0"/>
              <a:ea typeface="Calibri" panose="020F0502020204030204" pitchFamily="34"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কাজী নজরুল ইসলামের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পিতার নাম কাজী ফকির আহমেদ </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মায়ের নাম জাহেদা খাতুন । মাত্র বাইশ বছর বয়সে নজরুল লিখে ফেললেন তার বিখ্যাত কবিতা</a:t>
            </a:r>
            <a:r>
              <a:rPr lang="en-US" sz="3600"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বিদ্রোহী </a:t>
            </a:r>
            <a:r>
              <a:rPr lang="en-US" sz="3600" b="1"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hi-IN"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এই কবিতাটি র বিজলী পত্রিকায় প্রকাশিত হওয়ার পর </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বিদ্রোহী কবি হিসাবে পরিচিতি পান।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8" y="-46876"/>
            <a:ext cx="2104484" cy="2405124"/>
          </a:xfrm>
          <a:prstGeom prst="rect">
            <a:avLst/>
          </a:prstGeom>
        </p:spPr>
      </p:pic>
    </p:spTree>
    <p:extLst>
      <p:ext uri="{BB962C8B-B14F-4D97-AF65-F5344CB8AC3E}">
        <p14:creationId xmlns:p14="http://schemas.microsoft.com/office/powerpoint/2010/main" val="4072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034157" cy="66783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1"/>
            <a:ext cx="12034157" cy="6515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 y="0"/>
            <a:ext cx="12034158" cy="1730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তোমাদের পাঠ্য বইয়ের  কবি  কাজী নজরুল ইসলামের  (অবশিষ্ট) পরিচিতি   নীরবে পড়ে নাও</a:t>
            </a:r>
            <a:endParaRPr lang="en-US" sz="36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0871" y="2257477"/>
            <a:ext cx="11038115" cy="1754326"/>
          </a:xfrm>
          <a:prstGeom prst="rect">
            <a:avLst/>
          </a:prstGeom>
        </p:spPr>
        <p:txBody>
          <a:bodyPr wrap="square">
            <a:spAutoFit/>
          </a:bodyPr>
          <a:lstStyle/>
          <a:p>
            <a:endParaRPr lang="bn-IN" sz="3600" dirty="0" smtClean="0">
              <a:solidFill>
                <a:srgbClr val="222222"/>
              </a:solidFill>
              <a:latin typeface="NikoshBAN" panose="02000000000000000000" pitchFamily="2" charset="0"/>
              <a:ea typeface="Calibri" panose="020F0502020204030204" pitchFamily="34" charset="0"/>
              <a:cs typeface="NikoshBAN" panose="02000000000000000000" pitchFamily="2" charset="0"/>
            </a:endParaRPr>
          </a:p>
          <a:p>
            <a:r>
              <a:rPr lang="bn-IN" dirty="0" smtClean="0"/>
              <a:t> </a:t>
            </a:r>
            <a:endParaRPr lang="bn-IN" dirty="0" smtClean="0">
              <a:solidFill>
                <a:srgbClr val="222222"/>
              </a:solidFill>
              <a:latin typeface="NikoshBAN" panose="02000000000000000000" pitchFamily="2" charset="0"/>
              <a:ea typeface="Calibri" panose="020F0502020204030204" pitchFamily="34" charset="0"/>
              <a:cs typeface="NikoshBAN" panose="02000000000000000000" pitchFamily="2" charset="0"/>
            </a:endParaRPr>
          </a:p>
          <a:p>
            <a:endParaRPr lang="bn-IN" dirty="0">
              <a:solidFill>
                <a:srgbClr val="222222"/>
              </a:solidFill>
              <a:latin typeface="NikoshBAN" panose="02000000000000000000" pitchFamily="2" charset="0"/>
              <a:ea typeface="Calibri" panose="020F0502020204030204" pitchFamily="34" charset="0"/>
              <a:cs typeface="NikoshBAN" panose="02000000000000000000" pitchFamily="2" charset="0"/>
            </a:endParaRPr>
          </a:p>
          <a:p>
            <a:endParaRPr lang="bn-IN" dirty="0" smtClean="0">
              <a:solidFill>
                <a:srgbClr val="222222"/>
              </a:solidFill>
              <a:latin typeface="NikoshBAN" panose="02000000000000000000" pitchFamily="2" charset="0"/>
              <a:ea typeface="Calibri" panose="020F0502020204030204" pitchFamily="34" charset="0"/>
              <a:cs typeface="NikoshBAN" panose="02000000000000000000" pitchFamily="2" charset="0"/>
            </a:endParaRPr>
          </a:p>
          <a:p>
            <a:r>
              <a:rPr lang="en-US" dirty="0">
                <a:solidFill>
                  <a:srgbClr val="222222"/>
                </a:solidFill>
                <a:latin typeface="NikoshBAN" panose="02000000000000000000" pitchFamily="2" charset="0"/>
                <a:ea typeface="Calibri" panose="020F0502020204030204" pitchFamily="34"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8" name="Rectangle 7"/>
          <p:cNvSpPr/>
          <p:nvPr/>
        </p:nvSpPr>
        <p:spPr>
          <a:xfrm>
            <a:off x="-2" y="2257477"/>
            <a:ext cx="12034155" cy="4045760"/>
          </a:xfrm>
          <a:prstGeom prst="rect">
            <a:avLst/>
          </a:prstGeom>
        </p:spPr>
        <p:txBody>
          <a:bodyPr wrap="square">
            <a:spAutoFit/>
          </a:bodyPr>
          <a:lstStyle/>
          <a:p>
            <a:r>
              <a:rPr lang="bn-IN" sz="3600" b="1" dirty="0" smtClean="0">
                <a:latin typeface="NikoshBAN" panose="02000000000000000000" pitchFamily="2" charset="0"/>
                <a:cs typeface="NikoshBAN" panose="02000000000000000000" pitchFamily="2" charset="0"/>
              </a:rPr>
              <a:t>অগ্নিবীণা</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বাঁধন হারা</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বিষের বাঁশি </a:t>
            </a:r>
            <a:r>
              <a:rPr lang="bn-IN" sz="3600" b="1" dirty="0" smtClean="0">
                <a:latin typeface="NikoshBAN" panose="02000000000000000000" pitchFamily="2" charset="0"/>
                <a:cs typeface="NikoshBAN" panose="02000000000000000000" pitchFamily="2" charset="0"/>
              </a:rPr>
              <a:t>, দোলন চাঁপা, কুহেলিকা,ব্যথার দান, প্রভৃতি তাঁর বিখ্যাত গ্রন্থ।</a:t>
            </a:r>
          </a:p>
          <a:p>
            <a:r>
              <a:rPr lang="bn-IN" sz="3600" dirty="0">
                <a:latin typeface="NikoshBAN" panose="02000000000000000000" pitchFamily="2" charset="0"/>
                <a:cs typeface="NikoshBAN" panose="02000000000000000000" pitchFamily="2" charset="0"/>
              </a:rPr>
              <a:t>কাজী নজরুল ইসলাম ১৯৪২ সালের ৮ ই জুলাই থেকে </a:t>
            </a:r>
            <a:r>
              <a:rPr lang="bn-IN" sz="3600" dirty="0" smtClean="0">
                <a:latin typeface="NikoshBAN" panose="02000000000000000000" pitchFamily="2" charset="0"/>
                <a:cs typeface="NikoshBAN" panose="02000000000000000000" pitchFamily="2" charset="0"/>
              </a:rPr>
              <a:t>দুরারোগ্য </a:t>
            </a:r>
            <a:r>
              <a:rPr lang="bn-IN" sz="3600" dirty="0">
                <a:latin typeface="NikoshBAN" panose="02000000000000000000" pitchFamily="2" charset="0"/>
                <a:cs typeface="NikoshBAN" panose="02000000000000000000" pitchFamily="2" charset="0"/>
              </a:rPr>
              <a:t>মূক ও </a:t>
            </a:r>
            <a:r>
              <a:rPr lang="bn-IN" sz="3600" dirty="0" smtClean="0">
                <a:latin typeface="NikoshBAN" panose="02000000000000000000" pitchFamily="2" charset="0"/>
                <a:cs typeface="NikoshBAN" panose="02000000000000000000" pitchFamily="2" charset="0"/>
              </a:rPr>
              <a:t>বধির রোগে  </a:t>
            </a:r>
            <a:r>
              <a:rPr lang="bn-IN" sz="3600" dirty="0">
                <a:latin typeface="NikoshBAN" panose="02000000000000000000" pitchFamily="2" charset="0"/>
                <a:cs typeface="NikoshBAN" panose="02000000000000000000" pitchFamily="2" charset="0"/>
              </a:rPr>
              <a:t>আক্রান্ত হন ।</a:t>
            </a:r>
            <a:endParaRPr lang="en-US"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১৯৭৬ </a:t>
            </a:r>
            <a:r>
              <a:rPr lang="bn-IN" sz="3600" dirty="0">
                <a:latin typeface="NikoshBAN" panose="02000000000000000000" pitchFamily="2" charset="0"/>
                <a:cs typeface="NikoshBAN" panose="02000000000000000000" pitchFamily="2" charset="0"/>
              </a:rPr>
              <a:t>সালের ২৯ শে আগস্ট চিরবিদ্রোহী কাজী নজরুল ইসলাম </a:t>
            </a:r>
            <a:r>
              <a:rPr lang="bn-IN" sz="3600" dirty="0" smtClean="0">
                <a:latin typeface="NikoshBAN" panose="02000000000000000000" pitchFamily="2" charset="0"/>
                <a:cs typeface="NikoshBAN" panose="02000000000000000000" pitchFamily="2" charset="0"/>
              </a:rPr>
              <a:t>ঢাকায় মৃত্যু </a:t>
            </a:r>
            <a:r>
              <a:rPr lang="bn-IN" sz="3600" dirty="0">
                <a:latin typeface="NikoshBAN" panose="02000000000000000000" pitchFamily="2" charset="0"/>
                <a:cs typeface="NikoshBAN" panose="02000000000000000000" pitchFamily="2" charset="0"/>
              </a:rPr>
              <a:t>গমন করেন । ঢাকা বিশ্ববিদ্যালয়ের মসজিদের পাশে তাকে </a:t>
            </a:r>
            <a:r>
              <a:rPr lang="bn-IN" sz="3600" dirty="0" smtClean="0">
                <a:latin typeface="NikoshBAN" panose="02000000000000000000" pitchFamily="2" charset="0"/>
                <a:cs typeface="NikoshBAN" panose="02000000000000000000" pitchFamily="2" charset="0"/>
              </a:rPr>
              <a:t>জাতীয় মর্যাদায় </a:t>
            </a:r>
            <a:r>
              <a:rPr lang="bn-IN" sz="3600" dirty="0">
                <a:latin typeface="NikoshBAN" panose="02000000000000000000" pitchFamily="2" charset="0"/>
                <a:cs typeface="NikoshBAN" panose="02000000000000000000" pitchFamily="2" charset="0"/>
              </a:rPr>
              <a:t>সমাধিস্থ করা </a:t>
            </a:r>
            <a:r>
              <a:rPr lang="bn-IN" sz="3600" dirty="0" smtClean="0">
                <a:latin typeface="NikoshBAN" panose="02000000000000000000" pitchFamily="2" charset="0"/>
                <a:cs typeface="NikoshBAN" panose="02000000000000000000" pitchFamily="2" charset="0"/>
              </a:rPr>
              <a:t>হয়।</a:t>
            </a:r>
            <a:endParaRPr lang="bn-IN" sz="36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076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923" y="1307939"/>
            <a:ext cx="1837060" cy="11136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কাব্যগ্রন্থঃ</a:t>
            </a:r>
            <a:endParaRPr lang="en-US" sz="40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228" y="1026946"/>
            <a:ext cx="1171062" cy="16756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210" y="989657"/>
            <a:ext cx="1026603" cy="16474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886" y="963103"/>
            <a:ext cx="1024186" cy="16380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8879" y="989657"/>
            <a:ext cx="1044646" cy="1568474"/>
          </a:xfrm>
          <a:prstGeom prst="rect">
            <a:avLst/>
          </a:prstGeom>
        </p:spPr>
      </p:pic>
      <p:sp>
        <p:nvSpPr>
          <p:cNvPr id="11" name="Rectangle 10"/>
          <p:cNvSpPr/>
          <p:nvPr/>
        </p:nvSpPr>
        <p:spPr>
          <a:xfrm>
            <a:off x="1" y="3136738"/>
            <a:ext cx="1781626" cy="11227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উপন্যাসঃ</a:t>
            </a:r>
            <a:endParaRPr lang="en-US" sz="40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8153" y="3008362"/>
            <a:ext cx="1097927" cy="164989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3500" y="2976962"/>
            <a:ext cx="1068457" cy="1605605"/>
          </a:xfrm>
          <a:prstGeom prst="rect">
            <a:avLst/>
          </a:prstGeom>
        </p:spPr>
      </p:pic>
      <p:sp>
        <p:nvSpPr>
          <p:cNvPr id="14" name="Rectangle 13"/>
          <p:cNvSpPr/>
          <p:nvPr/>
        </p:nvSpPr>
        <p:spPr>
          <a:xfrm>
            <a:off x="242193" y="5220642"/>
            <a:ext cx="1539434" cy="12286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গল্পগ্রন্থ</a:t>
            </a:r>
            <a:endParaRPr lang="en-US" sz="40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168214" y="229967"/>
            <a:ext cx="9073741" cy="5208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222222"/>
                </a:solidFill>
                <a:latin typeface="NikoshBAN" panose="02000000000000000000" pitchFamily="2" charset="0"/>
                <a:ea typeface="Calibri" panose="020F0502020204030204" pitchFamily="34" charset="0"/>
                <a:cs typeface="NikoshBAN" panose="02000000000000000000" pitchFamily="2" charset="0"/>
              </a:rPr>
              <a:t>কাজী নজরুল </a:t>
            </a:r>
            <a:r>
              <a:rPr lang="bn-IN" sz="40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ইসলাম</a:t>
            </a:r>
            <a:r>
              <a:rPr lang="en-US" sz="40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লেখিত</a:t>
            </a:r>
            <a:r>
              <a:rPr lang="en-US" sz="4000" dirty="0">
                <a:solidFill>
                  <a:schemeClr val="tx1"/>
                </a:solidFill>
                <a:latin typeface="NikoshBAN" panose="02000000000000000000" pitchFamily="2" charset="0"/>
                <a:cs typeface="NikoshBAN" panose="02000000000000000000" pitchFamily="2" charset="0"/>
              </a:rPr>
              <a:t> </a:t>
            </a:r>
            <a:endParaRPr lang="en-US" sz="4000" dirty="0"/>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6626" y="1103194"/>
            <a:ext cx="1068456" cy="152311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8263" y="1057785"/>
            <a:ext cx="1115045" cy="1675614"/>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9901" y="5041284"/>
            <a:ext cx="995020" cy="1495249"/>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1088" y="5041284"/>
            <a:ext cx="1109400" cy="1587386"/>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57311" y="5046708"/>
            <a:ext cx="1043853" cy="1495249"/>
          </a:xfrm>
          <a:prstGeom prst="rect">
            <a:avLst/>
          </a:prstGeom>
        </p:spPr>
      </p:pic>
    </p:spTree>
    <p:extLst>
      <p:ext uri="{BB962C8B-B14F-4D97-AF65-F5344CB8AC3E}">
        <p14:creationId xmlns:p14="http://schemas.microsoft.com/office/powerpoint/2010/main" val="27804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ppt_x"/>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ppt_x"/>
                                          </p:val>
                                        </p:tav>
                                        <p:tav tm="100000">
                                          <p:val>
                                            <p:strVal val="#ppt_x"/>
                                          </p:val>
                                        </p:tav>
                                      </p:tavLst>
                                    </p:anim>
                                    <p:anim calcmode="lin" valueType="num">
                                      <p:cBhvr additive="base">
                                        <p:cTn id="7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197" y="1113609"/>
            <a:ext cx="2835858" cy="19037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প্রবন্ধগ্রন্থ</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208283" y="4275822"/>
            <a:ext cx="2731687" cy="19037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নাটক</a:t>
            </a:r>
            <a:endParaRPr lang="en-US" sz="40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26" y="1113609"/>
            <a:ext cx="1650558" cy="236431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61" y="973499"/>
            <a:ext cx="1650558" cy="236431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488" y="3884922"/>
            <a:ext cx="1734329" cy="229465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589" y="3821605"/>
            <a:ext cx="1796088" cy="242128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0919" y="3758289"/>
            <a:ext cx="1611255" cy="2421284"/>
          </a:xfrm>
          <a:prstGeom prst="rect">
            <a:avLst/>
          </a:prstGeom>
        </p:spPr>
      </p:pic>
      <p:sp>
        <p:nvSpPr>
          <p:cNvPr id="9" name="Rectangle 8"/>
          <p:cNvSpPr/>
          <p:nvPr/>
        </p:nvSpPr>
        <p:spPr>
          <a:xfrm>
            <a:off x="1168214" y="229967"/>
            <a:ext cx="9073741" cy="5208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222222"/>
                </a:solidFill>
                <a:latin typeface="NikoshBAN" panose="02000000000000000000" pitchFamily="2" charset="0"/>
                <a:ea typeface="Calibri" panose="020F0502020204030204" pitchFamily="34" charset="0"/>
                <a:cs typeface="NikoshBAN" panose="02000000000000000000" pitchFamily="2" charset="0"/>
              </a:rPr>
              <a:t>কাজী নজরুল </a:t>
            </a:r>
            <a:r>
              <a:rPr lang="bn-IN" sz="40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ইসলাম</a:t>
            </a:r>
            <a:r>
              <a:rPr lang="en-US" sz="4000" dirty="0" smtClean="0">
                <a:solidFill>
                  <a:srgbClr val="222222"/>
                </a:solidFill>
                <a:latin typeface="NikoshBAN" panose="02000000000000000000" pitchFamily="2" charset="0"/>
                <a:ea typeface="Calibri" panose="020F0502020204030204" pitchFamily="34"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লেখিত</a:t>
            </a:r>
            <a:r>
              <a:rPr lang="en-US" sz="4000" dirty="0">
                <a:solidFill>
                  <a:schemeClr val="tx1"/>
                </a:solidFill>
                <a:latin typeface="NikoshBAN" panose="02000000000000000000" pitchFamily="2" charset="0"/>
                <a:cs typeface="NikoshBAN" panose="02000000000000000000" pitchFamily="2" charset="0"/>
              </a:rPr>
              <a:t> </a:t>
            </a:r>
            <a:endParaRPr lang="en-US" sz="4000" dirty="0"/>
          </a:p>
        </p:txBody>
      </p:sp>
    </p:spTree>
    <p:extLst>
      <p:ext uri="{BB962C8B-B14F-4D97-AF65-F5344CB8AC3E}">
        <p14:creationId xmlns:p14="http://schemas.microsoft.com/office/powerpoint/2010/main" val="324703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849</TotalTime>
  <Words>618</Words>
  <Application>Microsoft Office PowerPoint</Application>
  <PresentationFormat>Widescreen</PresentationFormat>
  <Paragraphs>141</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Nikosh</vt:lpstr>
      <vt:lpstr>NikoshBAN</vt:lpstr>
      <vt:lpstr>Times New Roman</vt:lpstr>
      <vt:lpstr>Trebuchet MS</vt:lpstr>
      <vt:lpstr>Vrinda</vt:lpstr>
      <vt:lpstr>Wingdings</vt:lpstr>
      <vt:lpstr>Wingdings 3</vt:lpstr>
      <vt:lpstr>Facet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UITRCE</dc:creator>
  <cp:lastModifiedBy>Mohammad Harun</cp:lastModifiedBy>
  <cp:revision>258</cp:revision>
  <dcterms:created xsi:type="dcterms:W3CDTF">2021-10-13T03:35:56Z</dcterms:created>
  <dcterms:modified xsi:type="dcterms:W3CDTF">2021-10-30T04:50:45Z</dcterms:modified>
</cp:coreProperties>
</file>