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6" r:id="rId2"/>
    <p:sldId id="259" r:id="rId3"/>
    <p:sldId id="260" r:id="rId4"/>
    <p:sldId id="268" r:id="rId5"/>
    <p:sldId id="267" r:id="rId6"/>
    <p:sldId id="274" r:id="rId7"/>
    <p:sldId id="275" r:id="rId8"/>
    <p:sldId id="281" r:id="rId9"/>
    <p:sldId id="282" r:id="rId10"/>
    <p:sldId id="285" r:id="rId11"/>
    <p:sldId id="266" r:id="rId12"/>
    <p:sldId id="265" r:id="rId13"/>
    <p:sldId id="277" r:id="rId14"/>
    <p:sldId id="287" r:id="rId15"/>
    <p:sldId id="28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0" autoAdjust="0"/>
  </p:normalViewPr>
  <p:slideViewPr>
    <p:cSldViewPr>
      <p:cViewPr varScale="1">
        <p:scale>
          <a:sx n="59" d="100"/>
          <a:sy n="59" d="100"/>
        </p:scale>
        <p:origin x="16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D2D8-E4AC-4C0C-8254-EAEE8F4360F9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BDC77-125B-4087-AEA9-C512F6FF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7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04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514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9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2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4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9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18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6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8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3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2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BDC77-125B-4087-AEA9-C512F6FF74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16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66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29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3.jpeg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microsoft.com/office/2007/relationships/hdphoto" Target="../media/hdphoto2.wdp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-89535"/>
            <a:ext cx="9144000" cy="6858000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4" y="748664"/>
            <a:ext cx="8284951" cy="527113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57362" y="2631757"/>
            <a:ext cx="5340668" cy="138017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925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স্বাগতম</a:t>
            </a:r>
            <a:endParaRPr lang="en-US" sz="14925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pic>
        <p:nvPicPr>
          <p:cNvPr id="5" name="Picture 4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9484" y="704548"/>
            <a:ext cx="4377441" cy="53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96925" y="704549"/>
            <a:ext cx="4040370" cy="542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4"/>
          <p:cNvSpPr txBox="1">
            <a:spLocks/>
          </p:cNvSpPr>
          <p:nvPr/>
        </p:nvSpPr>
        <p:spPr>
          <a:xfrm>
            <a:off x="-887254" y="-577216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82551" y="5514499"/>
            <a:ext cx="10629900" cy="2079783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418100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029200" y="1964867"/>
            <a:ext cx="609600" cy="6491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86300" y="1705562"/>
            <a:ext cx="1295400" cy="1295401"/>
            <a:chOff x="4457700" y="1788968"/>
            <a:chExt cx="1295400" cy="1295401"/>
          </a:xfrm>
        </p:grpSpPr>
        <p:pic>
          <p:nvPicPr>
            <p:cNvPr id="1032" name="Picture 8" descr="http://photos.gograph.com/thumbs/CSP/CSP991/k12371869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700" y="1788968"/>
              <a:ext cx="1295400" cy="1295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4800600" y="2058631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2n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05200" y="1964867"/>
            <a:ext cx="609600" cy="649188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96491" y="1365133"/>
            <a:ext cx="1589809" cy="1589811"/>
            <a:chOff x="2763982" y="1524234"/>
            <a:chExt cx="1589809" cy="1589811"/>
          </a:xfrm>
        </p:grpSpPr>
        <p:pic>
          <p:nvPicPr>
            <p:cNvPr id="15" name="Picture 6" descr="http://1.bp.blogspot.com/-9zJZ2kiHqFQ/VQCayOG1pxI/AAAAAAAADEU/igsvbvsPjKU/s1600/The%2BMale%2BPrincipl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982" y="1524234"/>
              <a:ext cx="1589809" cy="1589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124200" y="2205835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2n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145973" y="5087007"/>
            <a:ext cx="914400" cy="735747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2n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060373" y="4648200"/>
            <a:ext cx="273627" cy="43880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10000" y="4648200"/>
            <a:ext cx="295274" cy="457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528898" y="10005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যৌন প্রজনন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3" descr="C:\Users\User\Desktop\1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58" y="2845346"/>
            <a:ext cx="1518638" cy="192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48400" y="186349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ডিপ্লয়েড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48400" y="3696072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হ্যাপ্লয়েড গ্যামেট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9769" y="1463513"/>
            <a:ext cx="2667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অ্যানিমালিয়া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2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3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5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9110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3.33333E-6 0.2217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3.33333E-6 0.232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4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6" grpId="1" animBg="1"/>
      <p:bldP spid="18" grpId="0"/>
      <p:bldP spid="19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32561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48639"/>
              </p:ext>
            </p:extLst>
          </p:nvPr>
        </p:nvGraphicFramePr>
        <p:xfrm>
          <a:off x="762000" y="1377029"/>
          <a:ext cx="7315198" cy="44903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6642"/>
                <a:gridCol w="961426"/>
                <a:gridCol w="961426"/>
                <a:gridCol w="961426"/>
                <a:gridCol w="961426"/>
                <a:gridCol w="961426"/>
                <a:gridCol w="961426"/>
              </a:tblGrid>
              <a:tr h="648690"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32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84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790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8205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s://encrypted-tbn3.gstatic.com/images?q=tbn:ANd9GcTOfuOcxHNS0-tM2pJy4KCTKtGzrAtjvy9xCrD_7TPfv5UbpKch9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78454"/>
            <a:ext cx="1199548" cy="95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MTExQUFhUXGRgaFxcXFxoXGBsYGhgYHRwYFxcZHCgiGBolGxcXJTEiJS4sLi4uHiIzODMsNygtLisBCgoKDg0OGxAQGy8kHCY0LCw0Ly8sLCwsLCwsLCwsLCwsLCwsLCwsLCwsLCwsLCwsLCwsLCwsLCwsLCwsLCwsLP/AABEIAKgBLAMBIgACEQEDEQH/xAAcAAEAAgMBAQEAAAAAAAAAAAAABQYDBAcCAQj/xAA+EAABAwIDBQYDBwMDBAMAAAABAAIRAyEEEjEFBkFRcRMiYYGRoTKxwQdCYtHh8PEUI1IzcsIVFpKyJIKi/8QAGQEBAAMBAQAAAAAAAAAAAAAAAAECBAMF/8QAJxEAAgICAgICAgEFAAAAAAAAAAECEQMhEjEEQSJRE0IjMlJhkaH/2gAMAwEAAhEDEQA/AO4oiIAiIgCIiAIiIAiIgCItXaeNbRpVKrtGNLusCw8zZAbAeJIkSNRxXpcEwu2MT2zsQ15FQuJ11HKNCPDkuwbsbwNxVO/dqt+NnLxH4T7aKqlZeUGibREVigREQBEXwoCHr7ScK5GYZBYtIuTxIM2/RS1OoHCQqLWr5qzpPEwrFsnGwMpNlxjPezTkw0lRNovgK+rsZgiIgCIiAIiIAiIgCIiAIiIAiIgCIiAIiIAiIgCIiAIiIAqz9or4wTxwc5gPTMD9FZlWvtEpg4CtP4SOuYfSVWXRaH9SOR4Soyp3Y1UxgaTsO4VM5a5vwxrGsTxH8KC3Zd/ccWzEHho4Ea8RzViGFL3S839P3ouMjUWL/uas8A9pltwAv1HNaWI3qrtH+oZBvppwMqJrPpNcGGo0G8DMB9dFkZgCaQJBmT6Ktsjivon9nb9VAYq5XDj90+unBW3Abw0KonNlPJ0A+XNcopbOsHOv8R6xYdeKwvxNRrASLRx08x5q0ZtFZY4svG8X2kUaQLaA7V3+RswefFQe4W/GLxmOdSflNNtN7yAADAgAjzIVC2ziWlmcd3wFj100Vs+xDCN7bEVnG/Z5QY0a5wJM/wD1Cvbe2VcUlol8bU/unLxAI8CD/Cnm/C1xMWuPJRGH2e99dz6rYa0m/wDl4j39VMtoz0WectUjbNrSPg2jUaCGuIHr6clqYXbtYPe01ZOrZAIi9vZesJjsM6saQrU3O0LJE+XM+C2qmxGhpIHezA+QOnTVZ/5e0yKgtSX/AAybP3mfmDXgOsNLG6seExrKnwm41B1HkqOzZ7yXOA7xL3TwAAgL7swuBLySHzqFfH5M46ltFMmCEtx0dAXxzgBJIA5lQ9HajoEx10WHFbS5kLcsqa0ZPwyslm46mTAcPePI6FbKr2ysR2r4GgMnjorCrRbZWceLoIiKxQIiIAiIgCIiAIiIAiIgCIiAIiIAiIgCr2/VMuwrgNCRPS/1hWFae2KeahUH4T7X+iiXRMXTOS7NwdPDtJiXOueZ5AclvU4fBqODBNgI8pP0C0sSc1RomwkkeA6wovHY4F2VjXG/ATfzWY1mrj93XlwJpOf3amYtaH9o4gFkO+4LG5I14Qp/d7bZo4anQxLZqDui4iQNAdDFhOmi9YKhlZ8RL+XLjwsCq9turRqs/wDkFoyTleXceEQBf1VnNvQhj2WHbe3KdPDV3NbNYAZaZItnsCSDAbxPQqqDeGpSquw2J7N2UBrjTBaGnrJa8Dw+kLc3YwdGme3e99QvYDrLDobDhfnbW628bh8Kyoyp2RBEua0OOSf9vhy0vooTSVMTi+WuimbUeDmcAYP7m/zXUfsrwfZ4R1aT/ddET91gHpd3sFzzbeKY4kNENINjoD4eC6lu1RNPZWFMHv53G/M2Pm0BJv4Mql8kjLtPaVRz2spRmOk3EcytwsNTD1KQeRWIsXWBuJA5AiR5qPwTmMa6tU1d3Wi+nRbeB2ZUc7M4w3UEGTHIzdYMbmpJrbNk1Gq6KbtDdHEhleKbjPZ5MxY1rC34qmYkETybrpzK6Tgtr0302DNLsozWOsXMxzXyvsxjhlJcG8QND1sqxtPBvZXIw9QnM05GOhrWuH+ToktmB662WyU8kn0jjgwwl8b/AMlv2hjqNCg6rVeGsiJ5zaBzMqGwe2KGJOSi8S25aQQ73Uc7YznuY3FZQ5kVaZkupiqJBkWzNg38jqtHYG6VenihUOYguqPfUc9pbBENZSgzl0t/CJRnH6a9FX8JV2vstAq9mHF2gEqqsxD8TVIpjK2buk/PmrHi2h9N4kTcEaGeRWDc3ZLoa54c2DZsQPOblRjdqkdotRTk+y07A2cKNMAanVSi+AL6tiVKjzZScnbCIikqEREAREQBERAEREAREQBERAEREAREQBYMa2abx+F3yKzrDjKrWsc5/wAIBnojCOSY/DkOdl46/wAyFC16b2u7jHHx/KCp7G42kXkZoE2nXw8FiBFi1zSDwsCelxdZWbERWJx2JbZoZEXJ4DnCmtnYRtNoeRmqGJtpM5WiZyggT6KOxLpdEEfhMH1W5sxzBLqhkuk3sbRFukKuy6dERigyjUJeCGPuC2IBmHWHAkeqj9uYrM0AGzdB9DyWxtisHOOpgugnxJVfxLDJzGyskRJmrhWOr4ihSEAvqNZy+JwHsv0RvJhw2lSY2GtaIA4AAABcy+x3Y9OtjHVn3NBoLB4ukSecCV1jehwbRzHg4e6vKN42cVL+RFUwWDBdnrOzRZrYVjomG2bbkoWhWpVgAHd7gDY+Sk8G4tEcP3xWXElFmjI3Iw4rtXWaA3m43I00H6+Sg62wnUqgrirVcRZ7XulpadSBAykETbkreLr6aQIg3ELTRWGZw6PFIggT++iruJ7RtVzGgluoiJj8lZA0MB5cFV9tGsx4qtfLLSICz+SlVlsD+VGjVcWYosDjcNJB1ldC2TT7gJVJ2bh3VsSfEzPgNV0NrYAA0Cnw4bcvRXy59R9n1ERbzCEREAREQBERAEREAREQBERAEREAREQBERAFAb44gto5QJzHnBtdT6pu/LC57AIkN+pVJvRfGrkUPGYUOdAJvq3NfyJBErXqbKIEslx4kvY3ycCCJ8VYaDWu1sRxGnqVrVtnteQXOz/4sixji4feHWy4WaSsjZj3tzEAAmGw4kHmdIIUVWbXpkhriQADEkkAz/kujMwbIc5xkgcb35COBUDidnipVqm4AygHxiZH/lEFTyFFRGNd99oHIk5QQfE2KxYqoYuAZ0uCPVWJ2xQZDi8j/IiWkeMBYsVuwWMzMcSOQdb3S0RTJf7C8cxuKrUzmD3stJEQDMREz4yr/vi4uqtabNaOZ1PguKbn4l9LaFItJac0EkcORErrNMdrVdM3N1TPP48V7JxQ+XL6NbD0HBws4t4Ea9b/AEU/QpugQSf9zf4WI7Oe0gtd5KQwmHcLuN+PLyXHEmnTR1yST2GvI4LwcbMgGDyK23MIE8zf99FDbRzZpyHTUSDbpr7rvOaitnKMbZtVA5/3oWji6A0JJ8OfVQ2KxFYkhtjwOUn5H6BaTsTWHxuJPjoskssWao4ZL2XLdR47VwAFhY8Va1RdyKhFZ0us5th42/VXpbvGd4zB5KqYREWg4BERAEREAREQBERAEREAREQBERAEREAREQBU/e+v/cAHAAae2it1R8Ak8BK59j8WXPcSCZ43+i55HqjpjW7I/FN4lp8vylaTsU62WZ5GJ8+fFbzaQJnveEzHWStiBAGXhrbiuNGizSc5zW5iQHn4QLyeZnhfVSW0sHAOUAuyySBcm4kdLLJ/S0YALmjTjdx4CTc3v4qVDmFzQCHWItzsdenyUULOe0cTVaQCL3M6cRaByXuqypkLiWNF7Rb2mFYtqbOzZjw5fl6KrbUaRoXAeDuv5KCxCYGoP6ulIHxA5uHnA/PyXVn4YESOvKfJcUqf6rTM94dZnjBEldq2VVHZtIvYX5/RUyxTqyYNo8sxtRh7wJ5AD6qUo1KrwDZo8dY5L3Qg3K2M8kCLAepURg12xKSfo0zi6jJziRwI5+Pmtert1n74eClotBC1qmzqdzlChxyfq/8AYUoe0Rb8aanwMIPOPnzC1MTgHPMvgHwsp/tGgRELVrvkWv1XNw/udl1OukV1g7FwcxxBBB0g+i6LgMa2q0Oaeo4jqqBtBhsYlTG6FfvFp8v5ldfGnxlxKeRHlHkXBERegYAiIgCIiAIiIAiIgCIiAIiIAiIgCIiAIi+ExcoCJ3jxuRgYIl/DwGqpVd7i8jKY5z+oW5tbHmtXJFwLN6KL2kxxBAygnieH5LhJ2zRGNIxuqgOPddYXdIcfQGVG4reDIQ0AgmYzt7Ph90zr4FBmptJoUqdpz1KkucT4QZVU2ljcQ+pFYUyGmREgTq2QeiqixcsLtHt3MGTLldOc3kc/MkzyhesTWIpnJLQfgg3gGQ8zzOg6r7svFB8ZWxmbysNRHssdam4kgWGkcYEC6qyyMeD3gc6WPFwBoeUXHK82Whtitq6HX8Lg/sLVxlQMrCGDlMxHmtquS5uhHJ06cr8uqMlFH2y/M6RMg8v4XZN2qjhQp20aLXHzJ+a5HtB5zjmDyJMrrOwMY7saYAJ5uyx8zb3VcnomC7LAMVAkj+Vt4SSbmwufE9VFOx9MlrHPbLjAHGVI4Onk4khRHbD0jaFY97wPyWKviYseK9lh4eawDBAOLzcqXyKqjxUrgC91rCuDJ/f6rdqV2NOVxaDyOqjH7UpB0ZYB0dFuhXKevZ0jv0a+KBd8B68fZfMF3HtJ5jQx7o+qxzpEzxAXuu2Rz5LnF7s6Pqi9UHyBHzn3WRRW7+LD6bRyt6KVXqRdqzzZKnQREVioREQBERAEREAREQBERAEREAREQBRG9GLNOg6NXWmYUuq7vuxxoAjQOvGqrLotHsowqkGXH1/IrPXqGJAHn+iisS+R/MLLgMXmYZJMDlyWc0m9Qc408mQGeVgJ6aAfNVjebAAEFsgkw7WCM3A8x+aseBruAN5JPKItMAdB7qH3goVBTc4yRrHGRBt7oC17I2OBTYRyC9YzDtb4OcFrbkbRzUBcnKLe8LX3gry/NfT2jVQyV2Vfb+RrmuIB74+anS0dmTYyNPJUjeDES6nyzTHnb6KzYKk91IGYlomTzmyl9BPZTto2eZ9Jt/E+i6LultTPTDY0vIHdH+25PqqFtzDOaTBiDpaZ59PGVc/s6qOfhX1Q0EMf2ZMgGSAQSI0uAoyK42hB1KmWnG0qdRshtxcGIIPMStjYmNL8zXatN+h0I8FoYvGQyABmtMXnpzufYqHw1SthagqVPgeYJ5cp5LhHJ8ju8dxOhAyAvdTRaezqwLbGREjosG0sdkY691o5asz8d0R5wrK1YuffKIA4azdb2PZSy94NIHDl0Vd2dtAh+bWdTHjYDoCVMYmsx7BLSM2pjw+t/TxWVzjv7NHGWvoyUadOJZlXnEMtay1tn4WnqxxniJt7rcr+CQ3G6IlpnrYGN7OoQ7Q8bq4NM3CoLmCZ8dFdtnVc1NpPJavHl+pm8iP7GyiItRmCIiAIiIAiIgCIiAIiIAiIgCIvhKA81qzWAucQANSbBUjeLe2hVY+jTdI+8dJjhcWCq2/m/Aq1nUKLnZG2cQXNB5ze4sVSc7TDg6HH4YlxPPujh1XOUjrGHsmcTj2yYPGx0kT7BY9l7Vy1CARHERPkPKy39iYHD4prmOH9xov3j5EX/cKo4/Zb8NX/ALTjla64PSbO5d6VxTV0dmnVnSqFYcT8Plc8udrea+Yp2cO5SfYkT0JBWgXzSYXWEAlo4xrI4/WStU7RgxPG5P8AjDjE8D0RoJnnYW0hRFWkBEH0Ak2WDH7Wc5lyL2PSR+qgtuOfSqZoOR1pGk8RPPitLEY0kTpN/XgrcSvI9Y/FF9RjQLzHnKvuCIDADoBBixFua53sp+bENsSZB6cySrrtCsBTBBh1yfax9B7ckl9Ew+yvb01GmWgzydpfjfhPpddp3I3bZQ2YyiAQarA+pJP+o5ouJ0iG+i4vi8O52jSRbTkRwPVfoTd3EMfhqORwIaxjTBmCGiQbmD1V4U9HPJa2VrCU6bDzcJF9bWOvks20qQqNyZddQY0tqFsbawgbVJFswk+4ssFN2Um/Xy5LDJOL4mqL5JSKXszbLsLiTQfOSe4fDlfh+QX3eHaBe/Kw6ny5D5LT+0elDqVUc49eC092R22IpsNxmnyb/CndHRV2dI2NhWMpNaIJGpPE2MrNWLiLNb4co+hXusAbdPBYBgBMgunwOvUFVd+iirtmOjhi2S6PJfHmBdZ8Q0NB58VBYnaEmG3ixAv5q/GlRF2zdqOAuvv/AHK7DM7uU+BmPKDqtPDUnuIvIPPhy+q0d4MBVjuMzcxmA9yqxbv4lpKPUizUftFwxAJZV8YDSB/+lJYDfPB1RIqhvg8ZT7rkX/TMZBHYPjk1zD/yWGns7FXDqFcN8Gk/+tl3WXIu0c3hxPpnfcNi2VBNN7Xjm0g/JZlwfCPxLLCjiqYH+LK3/FWjZe18W0AZqzR+Om4z1ztlXXkfaOT8b6Z1BFB7u7Tq1ZFQacYy+ynFojJSVozyi4umERFJAREQBERAEREAXiq2QRzXtEBxn7RtyquftsJSza5mMABvyC5rUa+mezrU6tMi1wWm5HGL+RX6tdTBWpitmMeIc1rhycAfmufGjryTPzns7an9OQGNqVnHTI0kgcZJGvgpym3EV6jXHB1m05Di6oAA2NXRMusF1SpuThc2YUg0/hsPRbzdlsDS3LYiD0VeKuy6m6pHItq7ScKfa94jMG2dlgZg20ETr8rKOxxcGve3NLMriCZs1wLvH4Zj6Lpu0dw6NVoZ2lVjZmBlPu5pOt+oC809xWXmtWvrAYOEcWkKtE2cx3uovfhRlzEteIF5Jg6A8P0VRobtY95BbhqxFv3cr9F4Hc3D03B+R73AAA1HuOggd0Q32U6MJ4BXjpFJU2fn3Ymy8XQeC7BvaCIc7MyQOd3cFnxWFcXEgyJ7sGJ620XeX4AHVoPkojE7n4dxzdmWH8DnNH/iDl9lVospfZyzD0g9pZkkwSNTduUEDWRJ9iFObB2nVwVWmGBoZVdlezLq6BfmCrZhtyaVM5mVK4MZR3muga2DmHmsVLcmg2o2qTWfUa7M0vqEjNzytgH0VVFplnJNEviapqHNYHSFHYiibAHvTaCdYlSTHZSA5j9DJALh7KOxmLaQx4pVyWuFuxqZoIIP3eRN1wyY3LZ1g66IXejDg0HtqAHumJGhAsRyNgor7NtjPpUzia4hzp7NmsNP3nfiPL81JbQqYiu7s2YSsG5gDUeMrSwOuSHkEnL7q0sDIABAa0cbRFvooUZJUWk1ZpgEuE2JuLErfw54H9+qzCgJaeOU+5b+S1zUaKlSSJAadeF+HWVEcbiyHKyn7y4uv22WmwlvEg9bxymPXwvUNoVcS3tT/TV3Od3e6zO2IjMI8OHPqurYXZRqOL3SAdApqhsdo4LRw5HP8nEo+zdqNpUGlzauZ0COyqEgnmA2wCnMUO0c0NkjUmIHurKNnN5Be2YIBWjiopLKmaeC2UMolbQ2e1bjRC+rtxODkzT/AKIIMGtxE4ocmYqVKFlRFKVEN2ERFJAREQBERAEREAREQBERAF8hfUQHzKmUIiAQvqIgCIiA+QvLqYKIoomzGcMF4OFRFHFE8meThFr4jY9N/wAdNjurRw0uviJwRKmz5/0ZljkFtNTHqVmp7OaDIa0HnAn1RFHBD8jNqnQhZkRWSoq3YREUkBERAEREAREQBER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cgdev.org/sites/default/files/cat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6" r="5852"/>
          <a:stretch/>
        </p:blipFill>
        <p:spPr bwMode="auto">
          <a:xfrm>
            <a:off x="829224" y="1761402"/>
            <a:ext cx="1156766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uoguelph.ca/~gbarron/MISCELLANEOUS/penici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869000"/>
            <a:ext cx="1073912" cy="95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nhm.ac.uk/resources-rx/images/1013/craticula_diatom_32299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0" b="93600" l="3265" r="9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7" r="14252"/>
          <a:stretch/>
        </p:blipFill>
        <p:spPr bwMode="auto">
          <a:xfrm rot="18826784">
            <a:off x="948584" y="2813727"/>
            <a:ext cx="975779" cy="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68912" y="1325847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রাজ্যের নাম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3367" y="134480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সংখ্যা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1377029"/>
            <a:ext cx="1208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কোষ প্রাচীর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0199" y="1344809"/>
            <a:ext cx="100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খাদ্য গ্রহণ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4654" y="1410213"/>
            <a:ext cx="9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ক্লোরোফিল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399" y="1410213"/>
            <a:ext cx="9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প্রজনন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572" y="921592"/>
            <a:ext cx="12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5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409502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/>
      <p:bldP spid="13" grpId="0"/>
      <p:bldP spid="1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0978" y="941458"/>
            <a:ext cx="1676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api.ning.com/files/rYPsWhjflg6iHtWhiUc89Lo7qgb*W6n8eF-ByRkv7UCkshCW7wN-hnMFeWNKoDG0eilek0qi*plXVVMy3EyxwkakMuQpttx6/jackfrui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1752600"/>
            <a:ext cx="4111297" cy="30928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1828800" y="52578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রাজ্যের  ৪টি বৈশিষ্ট্য বল  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http://www.nhm.ac.uk/resources-rx/images/1013/craticula_diatom_32299_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00" b="93600" l="3265" r="9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67" r="14252"/>
          <a:stretch/>
        </p:blipFill>
        <p:spPr bwMode="auto">
          <a:xfrm>
            <a:off x="685800" y="1469886"/>
            <a:ext cx="3124201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b/bb/Fungi_bracket_reduce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154" y="1752599"/>
            <a:ext cx="3244425" cy="309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6658" y="5161001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প্রাণিগুলো কোন সুপার কিংডমের  ঐ কিংডমের শ্রেণিবিভাগ কর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94857" y="5237018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জীবগুলোর তুলনা কর  ?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C:\Users\User\Desktop\1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793" y="1600200"/>
            <a:ext cx="5450722" cy="324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315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8" grpId="1"/>
      <p:bldP spid="8" grpId="2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1143000"/>
            <a:ext cx="22860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551" y="2736648"/>
            <a:ext cx="6102927" cy="156966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আজকের আলোচনা থেকে কোন রাজ্যটি  তোমার  সর্বাধিক উন্নত বলে মনে হয় – কেন  ব্যাখ্যা কর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5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6510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/>
          <p:cNvSpPr/>
          <p:nvPr/>
        </p:nvSpPr>
        <p:spPr>
          <a:xfrm>
            <a:off x="838200" y="914401"/>
            <a:ext cx="4408289" cy="4175522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1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bn-IN" sz="2100" dirty="0" smtClean="0">
                <a:solidFill>
                  <a:schemeClr val="tx1"/>
                </a:solidFill>
              </a:rPr>
              <a:t> 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                       </a:t>
            </a:r>
            <a:r>
              <a:rPr lang="en-US" sz="2100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বিএসসি,বিএড,এমএ,এমএড(শেষ পর্ব)</a:t>
            </a:r>
            <a:endParaRPr lang="bn-IN" dirty="0">
              <a:solidFill>
                <a:schemeClr val="tx1"/>
              </a:solidFill>
            </a:endParaRPr>
          </a:p>
          <a:p>
            <a:r>
              <a:rPr lang="bn-IN" sz="2100" dirty="0">
                <a:solidFill>
                  <a:schemeClr val="tx1"/>
                </a:solidFill>
              </a:rPr>
              <a:t>সহকারি শিক্ষক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2100" dirty="0">
                <a:solidFill>
                  <a:schemeClr val="tx1"/>
                </a:solidFill>
              </a:rPr>
              <a:t>, </a:t>
            </a:r>
            <a:r>
              <a:rPr lang="bn-IN" sz="2100" dirty="0">
                <a:solidFill>
                  <a:schemeClr val="tx1"/>
                </a:solidFill>
              </a:rPr>
              <a:t>কালাই, জয়পুরহাট।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2100" dirty="0">
                <a:solidFill>
                  <a:schemeClr val="tx1"/>
                </a:solidFill>
              </a:rPr>
              <a:t>ইমেইল- </a:t>
            </a:r>
            <a:r>
              <a:rPr lang="en-US" sz="2100" dirty="0">
                <a:solidFill>
                  <a:schemeClr val="tx1"/>
                </a:solidFill>
              </a:rPr>
              <a:t>atnazmul81@gmail.com</a:t>
            </a:r>
            <a:endParaRPr lang="en-US" sz="2100" u="sng" dirty="0">
              <a:solidFill>
                <a:schemeClr val="tx1"/>
              </a:solidFill>
            </a:endParaRPr>
          </a:p>
          <a:p>
            <a:r>
              <a:rPr lang="en-US" sz="2100" dirty="0">
                <a:solidFill>
                  <a:schemeClr val="tx1"/>
                </a:solidFill>
              </a:rPr>
              <a:t>Facebook- </a:t>
            </a:r>
            <a:r>
              <a:rPr lang="en-US" sz="2100" dirty="0" err="1">
                <a:solidFill>
                  <a:schemeClr val="tx1"/>
                </a:solidFill>
              </a:rPr>
              <a:t>Nazmul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Haque</a:t>
            </a:r>
            <a:r>
              <a:rPr lang="en-US" sz="2100" dirty="0">
                <a:solidFill>
                  <a:schemeClr val="tx1"/>
                </a:solidFill>
              </a:rPr>
              <a:t> </a:t>
            </a:r>
            <a:r>
              <a:rPr lang="en-US" sz="2100" dirty="0" err="1">
                <a:solidFill>
                  <a:schemeClr val="tx1"/>
                </a:solidFill>
              </a:rPr>
              <a:t>Shamim</a:t>
            </a:r>
            <a:endParaRPr lang="en-US" sz="2100" dirty="0">
              <a:solidFill>
                <a:schemeClr val="tx1"/>
              </a:solidFill>
            </a:endParaRPr>
          </a:p>
          <a:p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Youtube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channel: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Nazmul</a:t>
            </a:r>
            <a:r>
              <a:rPr lang="en-US" sz="21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1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Haque</a:t>
            </a:r>
            <a:endParaRPr lang="en-US" sz="21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143000"/>
            <a:ext cx="2819400" cy="4191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12308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367" y="1290060"/>
            <a:ext cx="1616806" cy="384720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সব্বাইকে </a:t>
            </a:r>
            <a:endParaRPr lang="bn-IN" sz="4800" dirty="0"/>
          </a:p>
          <a:p>
            <a:r>
              <a:rPr lang="bn-IN" sz="4800" dirty="0">
                <a:solidFill>
                  <a:srgbClr val="00B0F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FF0000"/>
                </a:solidFill>
              </a:rPr>
              <a:t>অনেক </a:t>
            </a:r>
          </a:p>
          <a:p>
            <a:r>
              <a:rPr lang="bn-IN" sz="4800" dirty="0">
                <a:solidFill>
                  <a:srgbClr val="0070C0"/>
                </a:solidFill>
              </a:rPr>
              <a:t>ধন্যবাদ</a:t>
            </a:r>
            <a:r>
              <a:rPr lang="en-US" sz="300" dirty="0">
                <a:solidFill>
                  <a:srgbClr val="0070C0"/>
                </a:solidFill>
              </a:rPr>
              <a:t>[</a:t>
            </a:r>
            <a:r>
              <a:rPr lang="bn-IN" sz="4800" dirty="0">
                <a:solidFill>
                  <a:srgbClr val="0070C0"/>
                </a:solidFill>
              </a:rPr>
              <a:t> </a:t>
            </a:r>
            <a:r>
              <a:rPr lang="en-US" sz="400" dirty="0">
                <a:solidFill>
                  <a:srgbClr val="0070C0"/>
                </a:solidFill>
              </a:rPr>
              <a:t>[</a:t>
            </a:r>
            <a:r>
              <a:rPr lang="en-US" sz="300" dirty="0">
                <a:solidFill>
                  <a:srgbClr val="0070C0"/>
                </a:solidFill>
              </a:rPr>
              <a:t>]</a:t>
            </a:r>
            <a:endParaRPr lang="en-US" sz="4800" dirty="0">
              <a:solidFill>
                <a:srgbClr val="0070C0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67844"/>
            <a:ext cx="557189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7525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57400" y="1256624"/>
            <a:ext cx="4267200" cy="4154984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নবম শ্রে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ণি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অধ্যা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য়-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6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৪৫মি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নিট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890954" y="-57765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>
            <a:off x="-858870" y="5715000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34644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ath 1\parameci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453" y="756166"/>
            <a:ext cx="2819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82" y="756166"/>
            <a:ext cx="2808617" cy="258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528" y="4110573"/>
            <a:ext cx="2971800" cy="18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29" y="4105984"/>
            <a:ext cx="2885853" cy="183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5736" y="3274987"/>
            <a:ext cx="640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সুপার কিংডম -২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ইউক্যারিওটা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>
            <a:off x="-897082" y="-584223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 rot="16200000">
            <a:off x="-5048857" y="200572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>
            <a:off x="-636815" y="5637031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0" name="Subtitle 4"/>
          <p:cNvSpPr txBox="1">
            <a:spLocks/>
          </p:cNvSpPr>
          <p:nvPr/>
        </p:nvSpPr>
        <p:spPr>
          <a:xfrm rot="16200000">
            <a:off x="3585256" y="2234327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60146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4182" y="2747370"/>
            <a:ext cx="8001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ইউক্যারিওটার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শ্রেণিবিন্যাস করতে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4011543"/>
            <a:ext cx="86106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বৈশিষ্ট্য অনুযায়ী ৪টি রাজ্য সনাক্ত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136127"/>
            <a:ext cx="5178136" cy="707886"/>
          </a:xfrm>
          <a:prstGeom prst="rect">
            <a:avLst/>
          </a:prstGeom>
          <a:noFill/>
          <a:ln w="3810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 শেষে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তোমরা জানবে-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7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8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9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32701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3587" y="3179920"/>
            <a:ext cx="208881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ইউক্যারিওটা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338946" y="1332131"/>
            <a:ext cx="1309254" cy="1787884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345872" y="2617857"/>
            <a:ext cx="1888088" cy="609600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25091" y="3485567"/>
            <a:ext cx="1908869" cy="705432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221182" y="3802797"/>
            <a:ext cx="1427018" cy="1471443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48200" y="685800"/>
            <a:ext cx="1363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প্রোটিষ্টা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57582" y="2263914"/>
            <a:ext cx="1711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6014" y="3867834"/>
            <a:ext cx="117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প্লান্টি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46575" y="5274240"/>
            <a:ext cx="2015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অ্যানিমালিয়া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" descr="http://classes.midlandstech.edu/carterp/Courses/bio101/labquiz2/amoeboid%20protzoan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7031" r="7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59" r="25568"/>
          <a:stretch/>
        </p:blipFill>
        <p:spPr bwMode="auto">
          <a:xfrm rot="18566930">
            <a:off x="4608436" y="216300"/>
            <a:ext cx="1819449" cy="20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s://patthechooks.files.wordpress.com/2009/08/woodland_fungi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14" y="1975659"/>
            <a:ext cx="1679435" cy="120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i968.photobucket.com/albums/ae167/hmhausman/119_195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107" y="3572482"/>
            <a:ext cx="1670251" cy="103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http://images.wisegeek.com/elephant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6"/>
          <a:stretch/>
        </p:blipFill>
        <p:spPr bwMode="auto">
          <a:xfrm>
            <a:off x="4875732" y="4942163"/>
            <a:ext cx="2192886" cy="97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920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17049 -0.0039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24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17882 -1.11111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21736 0.00532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68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upload.wikimedia.org/wikipedia/commons/c/ca/Fuzzy_Fungi_(Schizophyllum_commune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36" y="1839729"/>
            <a:ext cx="2472455" cy="25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icrobiologyonline.org.uk/themed/sgm/img/slideshows/3.1.4_fungi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1825874"/>
            <a:ext cx="2351133" cy="257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www.britmycolsoc.org.uk/files/1313/2032/6049/17141555582_QCb9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9282"/>
            <a:ext cx="1717379" cy="263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86652" y="896234"/>
            <a:ext cx="611678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জীবগুলো পরজীবী/মৃতজীবী/ স্বভোজী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004" y="896235"/>
            <a:ext cx="508807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চিত্রের জীবগুলোর বাসস্থান কোথায়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769" y="4876800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44935" y="4343400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2911" y="427920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6106" y="427920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7504" y="896235"/>
            <a:ext cx="4344352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 চিত্রে জীবটির কী মূল আছে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0"/>
          <a:stretch/>
        </p:blipFill>
        <p:spPr bwMode="auto">
          <a:xfrm>
            <a:off x="990599" y="1769282"/>
            <a:ext cx="1963298" cy="2574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www.microbiologyonline.org.uk/themed/sgm/img/slideshows/3.1.4_fungi_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873"/>
            <a:ext cx="2351130" cy="251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340291" y="4356379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77091" y="896233"/>
            <a:ext cx="5486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জীবগুলোর  নিউক্লিয়াস কী সুগঠিত?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56280" y="5126482"/>
            <a:ext cx="212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77091" y="934424"/>
            <a:ext cx="54863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বলোতো চিত্রের জীবগুলো কোন রাজ্যের?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200599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55521 -0.0138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  <p:bldP spid="9" grpId="0"/>
      <p:bldP spid="9" grpId="1"/>
      <p:bldP spid="10" grpId="0"/>
      <p:bldP spid="10" grpId="1"/>
      <p:bldP spid="11" grpId="0" animBg="1"/>
      <p:bldP spid="11" grpId="1" animBg="1"/>
      <p:bldP spid="14" grpId="0"/>
      <p:bldP spid="15" grpId="0" animBg="1"/>
      <p:bldP spid="15" grpId="1" animBg="1"/>
      <p:bldP spid="16" grpId="0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www.acklandsgrainger.com/images/items/zoom/11UV03_AS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1998">
            <a:off x="4913694" y="2572835"/>
            <a:ext cx="3247509" cy="254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gifs.net/Animation11/Everything_Else/Bathroom_Stuff/Water_faucet_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303" y="1700291"/>
            <a:ext cx="2438400" cy="129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britmycolsoc.org.uk/files/1313/2032/6049/17141555582_QCb9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3581400" cy="289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8870" y="1144569"/>
            <a:ext cx="5785531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 নংজীবটি কিভাবে  খাদ্যগ্রহণ করে 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2932" y="5015345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48680" y="5015344"/>
            <a:ext cx="57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5822" y="1111449"/>
            <a:ext cx="3611625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 নং চিত্রে কি ঘটছে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5404" y="5210959"/>
            <a:ext cx="2542309" cy="58477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শোষণ পদ্ধতি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8199" y="3847482"/>
            <a:ext cx="457201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excellup.com/seven_science/Seven_science_image/7_science_chapter_12_spores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8" r="22503" b="8919"/>
          <a:stretch/>
        </p:blipFill>
        <p:spPr bwMode="auto">
          <a:xfrm>
            <a:off x="1828682" y="2057400"/>
            <a:ext cx="4281173" cy="347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682" y="1350540"/>
            <a:ext cx="5493286" cy="5847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কিভাবে বংশবৃদ্ধি ঘটছে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4277" y="598176"/>
            <a:ext cx="21203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ফাঞ্জাই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5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7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187004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  <p:bldP spid="9" grpId="0" animBg="1"/>
      <p:bldP spid="9" grpId="1" animBg="1"/>
      <p:bldP spid="4" grpId="0" animBg="1"/>
      <p:bldP spid="4" grpId="1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17848"/>
            <a:ext cx="3429000" cy="272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395" y="2234625"/>
            <a:ext cx="16970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রাজ্য: প্লান্টি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1066800"/>
            <a:ext cx="2469573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গাছটির রঙ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1066800"/>
            <a:ext cx="4419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উদ্ভিদ কিভাবে খাদ্য তৈরি করে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590800"/>
            <a:ext cx="1752600" cy="1676400"/>
          </a:xfrm>
          <a:prstGeom prst="rect">
            <a:avLst/>
          </a:prstGeom>
          <a:noFill/>
        </p:spPr>
      </p:pic>
      <p:pic>
        <p:nvPicPr>
          <p:cNvPr id="4099" name="Picture 3" descr="C:\Users\User\Desktop\11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467" y="2575997"/>
            <a:ext cx="194553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15559" y="493711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সালোকসংশ্লেষণ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1121428"/>
            <a:ext cx="38862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উদ্ভিদের  টিস্যুতন্ত্র কেমন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91461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উন্নত টিস্যুতন্ত্র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http://teamcarterlces.com/images/plantcel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71" y="2819400"/>
            <a:ext cx="154922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86000" y="1064383"/>
            <a:ext cx="4419600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উদ্ভিদের নিউক্লিয়াস প্রকৃত/অপ্রকৃত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http://facweb.furman.edu/~wworthen/bio111/5meiosis4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0" t="1538" r="222" b="55292"/>
          <a:stretch/>
        </p:blipFill>
        <p:spPr bwMode="auto">
          <a:xfrm>
            <a:off x="6727371" y="4847079"/>
            <a:ext cx="1273629" cy="112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tany.uwc.ac.za/ecotree/flowers/images/pollenationmove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71" y="2575997"/>
            <a:ext cx="1549229" cy="219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418395" y="1064383"/>
            <a:ext cx="3926209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সবুজ উদ্ভিদের জনন কি ধরণের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http://lh6.ggpht.com/-bg2-_pAYf6o/U2uSxLIKrWI/AAAAAAAABfQ/Ll8iMCjsh18/image25.png?imgmax=80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67901" l="36774" r="63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753" r="32903" b="33397"/>
          <a:stretch/>
        </p:blipFill>
        <p:spPr bwMode="auto">
          <a:xfrm>
            <a:off x="6288409" y="1383038"/>
            <a:ext cx="2256951" cy="157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62200" y="4958752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যৌন জনন অ্যানাইসোগ্যামাস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9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0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21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8862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8" grpId="0"/>
      <p:bldP spid="8" grpId="1"/>
      <p:bldP spid="11" grpId="0" animBg="1"/>
      <p:bldP spid="11" grpId="1" animBg="1"/>
      <p:bldP spid="12" grpId="0"/>
      <p:bldP spid="12" grpId="1"/>
      <p:bldP spid="14" grpId="0" animBg="1"/>
      <p:bldP spid="14" grpId="1" animBg="1"/>
      <p:bldP spid="14" grpId="2" animBg="1"/>
      <p:bldP spid="14" grpId="3" animBg="1"/>
      <p:bldP spid="1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5150216"/>
            <a:ext cx="266707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অ্যানিমালিয়া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ttp://www.smartsciencepro.com/wp-content/uploads/2014/09/Animal-Tissues-Explan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1"/>
          <a:stretch/>
        </p:blipFill>
        <p:spPr bwMode="auto">
          <a:xfrm>
            <a:off x="1371600" y="2057400"/>
            <a:ext cx="3962400" cy="285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images.wisegeek.com/elepha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6"/>
          <a:stretch/>
        </p:blipFill>
        <p:spPr bwMode="auto">
          <a:xfrm>
            <a:off x="1371600" y="1905000"/>
            <a:ext cx="3962399" cy="300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86753" y="1143000"/>
            <a:ext cx="5933247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 কী সুকেন্দ্রিক , এককোষী/ বহুকোষী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1010360"/>
            <a:ext cx="6858000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প্রাণিটির কোষে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কোষপ্রাচীর, প্লাস্টিড ওকোষ গহবর আছে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225803"/>
            <a:ext cx="39624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কী স্বভোজী/পরভোজী  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75015"/>
            <a:ext cx="685800" cy="83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4"/>
          <p:cNvSpPr txBox="1">
            <a:spLocks/>
          </p:cNvSpPr>
          <p:nvPr/>
        </p:nvSpPr>
        <p:spPr>
          <a:xfrm>
            <a:off x="-914090" y="-601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1" name="Subtitle 4"/>
          <p:cNvSpPr txBox="1">
            <a:spLocks/>
          </p:cNvSpPr>
          <p:nvPr/>
        </p:nvSpPr>
        <p:spPr>
          <a:xfrm rot="16200000">
            <a:off x="-5076003" y="2017509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-760268" y="5592244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dirty="0" smtClean="0">
                <a:solidFill>
                  <a:schemeClr val="tx1"/>
                </a:solidFill>
              </a:rPr>
              <a:t>মোঃনাজমুল </a:t>
            </a:r>
            <a:r>
              <a:rPr lang="bn-IN" dirty="0">
                <a:solidFill>
                  <a:schemeClr val="tx1"/>
                </a:solidFill>
              </a:rPr>
              <a:t>হক(শামীম</a:t>
            </a:r>
            <a:r>
              <a:rPr lang="bn-IN" dirty="0" smtClean="0">
                <a:solidFill>
                  <a:schemeClr val="tx1"/>
                </a:solidFill>
              </a:rPr>
              <a:t>),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থুপসারা </a:t>
            </a:r>
            <a:r>
              <a:rPr lang="bn-IN" dirty="0">
                <a:solidFill>
                  <a:schemeClr val="tx1"/>
                </a:solidFill>
              </a:rPr>
              <a:t>সেলিমীয়া দাখিল </a:t>
            </a:r>
            <a:r>
              <a:rPr lang="bn-IN" dirty="0" smtClean="0">
                <a:solidFill>
                  <a:schemeClr val="tx1"/>
                </a:solidFill>
              </a:rPr>
              <a:t>মাদরাসা</a:t>
            </a:r>
          </a:p>
        </p:txBody>
      </p:sp>
      <p:sp>
        <p:nvSpPr>
          <p:cNvPr id="13" name="Subtitle 4"/>
          <p:cNvSpPr txBox="1">
            <a:spLocks/>
          </p:cNvSpPr>
          <p:nvPr/>
        </p:nvSpPr>
        <p:spPr>
          <a:xfrm rot="16200000">
            <a:off x="3558110" y="2246108"/>
            <a:ext cx="10629900" cy="1741647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400" dirty="0" smtClean="0">
                <a:solidFill>
                  <a:schemeClr val="tx1"/>
                </a:solidFill>
              </a:rPr>
              <a:t>মোঃনাজমুল </a:t>
            </a:r>
            <a:r>
              <a:rPr lang="bn-IN" sz="2400" dirty="0">
                <a:solidFill>
                  <a:schemeClr val="tx1"/>
                </a:solidFill>
              </a:rPr>
              <a:t>হক(শামীম</a:t>
            </a:r>
            <a:r>
              <a:rPr lang="bn-IN" sz="2400" dirty="0" smtClean="0">
                <a:solidFill>
                  <a:schemeClr val="tx1"/>
                </a:solidFill>
              </a:rPr>
              <a:t>),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bn-IN" sz="2400" dirty="0" smtClean="0">
                <a:solidFill>
                  <a:schemeClr val="tx1"/>
                </a:solidFill>
              </a:rPr>
              <a:t>থুপসারা </a:t>
            </a:r>
            <a:r>
              <a:rPr lang="bn-IN" sz="2400" dirty="0">
                <a:solidFill>
                  <a:schemeClr val="tx1"/>
                </a:solidFill>
              </a:rPr>
              <a:t>সেলিমীয়া দাখিল </a:t>
            </a:r>
            <a:r>
              <a:rPr lang="bn-IN" sz="2400" dirty="0" smtClean="0">
                <a:solidFill>
                  <a:schemeClr val="tx1"/>
                </a:solidFill>
              </a:rPr>
              <a:t>মাদরাসা</a:t>
            </a:r>
          </a:p>
        </p:txBody>
      </p:sp>
    </p:spTree>
    <p:extLst>
      <p:ext uri="{BB962C8B-B14F-4D97-AF65-F5344CB8AC3E}">
        <p14:creationId xmlns:p14="http://schemas.microsoft.com/office/powerpoint/2010/main" val="94005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36666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/>
      <p:bldP spid="7" grpId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724</Words>
  <Application>Microsoft Office PowerPoint</Application>
  <PresentationFormat>On-screen Show (4:3)</PresentationFormat>
  <Paragraphs>152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123</cp:revision>
  <dcterms:created xsi:type="dcterms:W3CDTF">2006-08-16T00:00:00Z</dcterms:created>
  <dcterms:modified xsi:type="dcterms:W3CDTF">2021-08-21T11:37:20Z</dcterms:modified>
</cp:coreProperties>
</file>