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2" r:id="rId11"/>
    <p:sldId id="273" r:id="rId12"/>
    <p:sldId id="265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66D60-AE84-4E1E-9077-D7FCB7168598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2D92-CB9E-4E83-A43A-20C116447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1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 userDrawn="1"/>
        </p:nvSpPr>
        <p:spPr>
          <a:xfrm>
            <a:off x="1752600" y="228600"/>
            <a:ext cx="7086600" cy="939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152400" y="1412875"/>
            <a:ext cx="8839200" cy="5064125"/>
          </a:xfrm>
          <a:prstGeom prst="round2SameRect">
            <a:avLst/>
          </a:prstGeom>
          <a:noFill/>
          <a:ln w="38100"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524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স্বাগতম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324600" cy="4216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3614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1653" y="457200"/>
            <a:ext cx="516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১৫ ও ১৬ </a:t>
            </a:r>
            <a:r>
              <a:rPr lang="bn-IN" sz="3200" dirty="0" smtClean="0">
                <a:solidFill>
                  <a:schemeClr val="bg1"/>
                </a:solidFill>
              </a:rPr>
              <a:t>গসাগু </a:t>
            </a:r>
            <a:r>
              <a:rPr lang="bn-IN" sz="3200" dirty="0" smtClean="0">
                <a:solidFill>
                  <a:schemeClr val="bg1"/>
                </a:solidFill>
              </a:rPr>
              <a:t>নির্ণয় করিঃ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1653" y="1828800"/>
            <a:ext cx="196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১৫,  ১৬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14600" y="1828800"/>
            <a:ext cx="1752600" cy="609600"/>
            <a:chOff x="2514600" y="1828800"/>
            <a:chExt cx="1752600" cy="609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514600" y="1828800"/>
              <a:ext cx="0" cy="6096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14600" y="2438400"/>
              <a:ext cx="17526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752600" y="3048000"/>
            <a:ext cx="3962400" cy="584775"/>
            <a:chOff x="1752600" y="3048000"/>
            <a:chExt cx="3962400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1752600" y="304800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bg1"/>
                  </a:solidFill>
                </a:rPr>
                <a:t>অতএব, </a:t>
              </a:r>
              <a:r>
                <a:rPr lang="bn-IN" sz="3200" dirty="0" smtClean="0">
                  <a:solidFill>
                    <a:schemeClr val="bg1"/>
                  </a:solidFill>
                </a:rPr>
                <a:t>গসাগুঃ 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8200" y="30480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bg1"/>
                  </a:solidFill>
                </a:rPr>
                <a:t>১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52600" y="43434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</a:rPr>
              <a:t>অতএব, যদি সংখ্যাগুলোর </a:t>
            </a:r>
            <a:r>
              <a:rPr lang="bn-IN" sz="2800" dirty="0" smtClean="0">
                <a:solidFill>
                  <a:schemeClr val="bg1"/>
                </a:solidFill>
              </a:rPr>
              <a:t>কোন সাধারণ মৌলিক </a:t>
            </a:r>
            <a:r>
              <a:rPr lang="bn-IN" sz="2800" dirty="0" smtClean="0">
                <a:solidFill>
                  <a:schemeClr val="bg1"/>
                </a:solidFill>
              </a:rPr>
              <a:t>গুণনীয়ক</a:t>
            </a:r>
            <a:r>
              <a:rPr lang="bn-IN" sz="2800" dirty="0" smtClean="0">
                <a:solidFill>
                  <a:schemeClr val="bg1"/>
                </a:solidFill>
              </a:rPr>
              <a:t> </a:t>
            </a:r>
            <a:r>
              <a:rPr lang="bn-IN" sz="2800" dirty="0" smtClean="0">
                <a:solidFill>
                  <a:schemeClr val="bg1"/>
                </a:solidFill>
              </a:rPr>
              <a:t>না থাকে, তবে তাদের </a:t>
            </a:r>
            <a:r>
              <a:rPr lang="bn-IN" sz="2800" dirty="0" smtClean="0">
                <a:solidFill>
                  <a:schemeClr val="bg1"/>
                </a:solidFill>
              </a:rPr>
              <a:t>গসাগু </a:t>
            </a:r>
            <a:r>
              <a:rPr lang="bn-IN" sz="2800" dirty="0" smtClean="0">
                <a:solidFill>
                  <a:schemeClr val="bg1"/>
                </a:solidFill>
              </a:rPr>
              <a:t>হবে </a:t>
            </a:r>
            <a:r>
              <a:rPr lang="bn-IN" sz="2800" dirty="0" smtClean="0">
                <a:solidFill>
                  <a:schemeClr val="bg1"/>
                </a:solidFill>
              </a:rPr>
              <a:t> </a:t>
            </a:r>
            <a:r>
              <a:rPr lang="bn-IN" sz="2800" u="sng" dirty="0">
                <a:solidFill>
                  <a:schemeClr val="bg1"/>
                </a:solidFill>
              </a:rPr>
              <a:t>১</a:t>
            </a:r>
            <a:r>
              <a:rPr lang="bn-IN" sz="2800" dirty="0" smtClean="0">
                <a:solidFill>
                  <a:schemeClr val="bg1"/>
                </a:solidFill>
              </a:rPr>
              <a:t>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1905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১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653" y="2448580"/>
            <a:ext cx="82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১৫,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3653" y="2438400"/>
            <a:ext cx="82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১৬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৪২</a:t>
            </a:r>
            <a:r>
              <a:rPr lang="bn-IN" sz="3200" dirty="0" smtClean="0">
                <a:solidFill>
                  <a:schemeClr val="bg1"/>
                </a:solidFill>
              </a:rPr>
              <a:t>, ৮৪ </a:t>
            </a:r>
            <a:r>
              <a:rPr lang="bn-IN" sz="3200" dirty="0" smtClean="0">
                <a:solidFill>
                  <a:schemeClr val="bg1"/>
                </a:solidFill>
              </a:rPr>
              <a:t>ও </a:t>
            </a:r>
            <a:r>
              <a:rPr lang="bn-IN" sz="3200" dirty="0" smtClean="0">
                <a:solidFill>
                  <a:schemeClr val="bg1"/>
                </a:solidFill>
              </a:rPr>
              <a:t>১০৫ গসাগু </a:t>
            </a:r>
            <a:r>
              <a:rPr lang="bn-IN" sz="3200" dirty="0" smtClean="0">
                <a:solidFill>
                  <a:schemeClr val="bg1"/>
                </a:solidFill>
              </a:rPr>
              <a:t>নির্ণয় করিঃ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660112" y="34795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একক কাজঃ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1584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৪২,   ৮৪,   ১০৫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3200" y="2057400"/>
            <a:ext cx="3505200" cy="762000"/>
            <a:chOff x="2590800" y="2057400"/>
            <a:chExt cx="3505200" cy="762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2057400"/>
              <a:ext cx="0" cy="762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90800" y="2819400"/>
              <a:ext cx="3505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057400" y="2209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৩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2819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১৪,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২৮,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2819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২১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43200" y="2819400"/>
            <a:ext cx="3505200" cy="762000"/>
            <a:chOff x="2590800" y="2057400"/>
            <a:chExt cx="3505200" cy="762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590800" y="2057400"/>
              <a:ext cx="0" cy="762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590800" y="2819400"/>
              <a:ext cx="3505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133600" y="2971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</a:rPr>
              <a:t>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3530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২,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3505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৪,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3505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</a:rPr>
              <a:t>৩</a:t>
            </a:r>
            <a:r>
              <a:rPr lang="bn-IN" sz="3200" dirty="0" smtClean="0">
                <a:solidFill>
                  <a:schemeClr val="bg1"/>
                </a:solidFill>
              </a:rPr>
              <a:t>,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4572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অতএব, গসাগু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4572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</a:rPr>
              <a:t>=</a:t>
            </a:r>
            <a:endParaRPr lang="bn-IN" sz="3200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45968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৩</a:t>
            </a:r>
            <a:r>
              <a:rPr lang="en-US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Ö</a:t>
            </a:r>
            <a:r>
              <a:rPr lang="bn-IN" sz="32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000" y="5181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= ২১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304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দলীয় কাজঃ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320" r="7500" b="23320"/>
          <a:stretch/>
        </p:blipFill>
        <p:spPr>
          <a:xfrm>
            <a:off x="381000" y="1447800"/>
            <a:ext cx="8229600" cy="4572000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69113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355937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</a:rPr>
              <a:t>বাড়ির কাজঃ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6285" r="13333" b="30731"/>
          <a:stretch/>
        </p:blipFill>
        <p:spPr>
          <a:xfrm>
            <a:off x="207583" y="1524000"/>
            <a:ext cx="8707817" cy="4114800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</a:rPr>
              <a:t>আজ এ পর্যন্তই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04" y="1524000"/>
            <a:ext cx="6899396" cy="4343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332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9587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</a:rPr>
              <a:t>শিক্ষক 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3000" y="1752600"/>
            <a:ext cx="6934200" cy="419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অনুকুল চন্দ্র রায়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দেবীগঞ্জ মডেল সপ্রাবি</a:t>
            </a: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মোবাইলঃ ০১৭৩৮১১৯৪২৭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Gmail: anukulict@gmail.com</a:t>
            </a:r>
            <a:endParaRPr lang="en-US" sz="44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8889" b="4445"/>
          <a:stretch/>
        </p:blipFill>
        <p:spPr>
          <a:xfrm>
            <a:off x="1371600" y="1752600"/>
            <a:ext cx="1704975" cy="1905154"/>
          </a:xfrm>
          <a:prstGeom prst="flowChartAlternateProcess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787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2286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</a:rPr>
              <a:t>পাঠ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পরিচিতি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28600" y="1447800"/>
            <a:ext cx="8686800" cy="495300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শ্রেণিঃ ৫ম</a:t>
            </a:r>
          </a:p>
          <a:p>
            <a:pPr algn="ctr"/>
            <a:r>
              <a:rPr lang="bn-IN" sz="6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বিষয়ঃ গণিত</a:t>
            </a:r>
          </a:p>
          <a:p>
            <a:pPr algn="ctr"/>
            <a:r>
              <a:rPr lang="bn-IN" sz="6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অধ্যায়ঃ </a:t>
            </a:r>
            <a:r>
              <a:rPr lang="en-US" sz="6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৫</a:t>
            </a:r>
            <a:endParaRPr lang="bn-IN" sz="6600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6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পাঠঃ(</a:t>
            </a:r>
            <a:r>
              <a:rPr lang="en-US" sz="66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</a:t>
            </a:r>
            <a:r>
              <a:rPr lang="bn-IN" sz="6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  <a:r>
              <a:rPr lang="bn-IN" sz="6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গুণিতক ও গুণনীয়ক</a:t>
            </a:r>
            <a:endParaRPr lang="en-US" sz="66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2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2958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</a:rPr>
              <a:t>আবেগ সৃষ্টি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667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/ </a:t>
            </a:r>
            <a:r>
              <a:rPr lang="en-US" sz="4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ছড়ার</a:t>
            </a:r>
            <a:r>
              <a:rPr lang="en-US" sz="4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এর</a:t>
            </a:r>
            <a:r>
              <a:rPr lang="bn-IN" sz="48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মাধ্যমে</a:t>
            </a:r>
            <a:endParaRPr lang="en-US" sz="4800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3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196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</a:rPr>
              <a:t>পাঠের শিরোনামঃ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2438400" y="2057400"/>
            <a:ext cx="4648200" cy="3124200"/>
          </a:xfrm>
          <a:prstGeom prst="verticalScroll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</a:rPr>
              <a:t>গুণ</a:t>
            </a:r>
            <a:r>
              <a:rPr lang="en-US" sz="4000" dirty="0" err="1" smtClean="0">
                <a:solidFill>
                  <a:schemeClr val="bg1"/>
                </a:solidFill>
              </a:rPr>
              <a:t>নীয়ক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1524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</a:rPr>
              <a:t>শিখনফলঃ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3622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১৭.১.২ মৌলিক উৎপাদকের মাধ্যমে </a:t>
            </a:r>
            <a:r>
              <a:rPr lang="bn-IN" sz="4400" dirty="0" smtClean="0">
                <a:solidFill>
                  <a:srgbClr val="002060"/>
                </a:solidFill>
              </a:rPr>
              <a:t>গসাগু </a:t>
            </a:r>
            <a:r>
              <a:rPr lang="bn-IN" sz="4400" dirty="0" smtClean="0">
                <a:solidFill>
                  <a:srgbClr val="002060"/>
                </a:solidFill>
              </a:rPr>
              <a:t>নির্ণয় করতে পারবে।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84148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</a:rPr>
              <a:t>গুণনীয়ক </a:t>
            </a:r>
            <a:r>
              <a:rPr lang="bn-IN" sz="3600" dirty="0" smtClean="0">
                <a:solidFill>
                  <a:schemeClr val="bg1"/>
                </a:solidFill>
              </a:rPr>
              <a:t>কাকে বলে? </a:t>
            </a:r>
          </a:p>
          <a:p>
            <a:r>
              <a:rPr lang="bn-IN" sz="3600" dirty="0" smtClean="0">
                <a:solidFill>
                  <a:schemeClr val="bg1"/>
                </a:solidFill>
              </a:rPr>
              <a:t>একটি সংখ্যা </a:t>
            </a:r>
            <a:r>
              <a:rPr lang="bn-IN" sz="3600" dirty="0" smtClean="0">
                <a:solidFill>
                  <a:schemeClr val="bg1"/>
                </a:solidFill>
              </a:rPr>
              <a:t>কে</a:t>
            </a:r>
            <a:r>
              <a:rPr lang="bn-IN" sz="3600" dirty="0" smtClean="0">
                <a:solidFill>
                  <a:schemeClr val="bg1"/>
                </a:solidFill>
              </a:rPr>
              <a:t> </a:t>
            </a:r>
            <a:r>
              <a:rPr lang="bn-IN" sz="3600" dirty="0" smtClean="0">
                <a:solidFill>
                  <a:schemeClr val="bg1"/>
                </a:solidFill>
              </a:rPr>
              <a:t>যে </a:t>
            </a:r>
            <a:r>
              <a:rPr lang="bn-IN" sz="3600" dirty="0" smtClean="0">
                <a:solidFill>
                  <a:schemeClr val="bg1"/>
                </a:solidFill>
              </a:rPr>
              <a:t>সংখ্যা দ্বারা </a:t>
            </a:r>
            <a:r>
              <a:rPr lang="bn-IN" sz="3600" dirty="0" smtClean="0">
                <a:solidFill>
                  <a:schemeClr val="bg1"/>
                </a:solidFill>
              </a:rPr>
              <a:t>নিঃশেষে ভাগ করা </a:t>
            </a:r>
            <a:r>
              <a:rPr lang="bn-IN" sz="3600" dirty="0" smtClean="0">
                <a:solidFill>
                  <a:schemeClr val="bg1"/>
                </a:solidFill>
              </a:rPr>
              <a:t>যায়, </a:t>
            </a:r>
            <a:r>
              <a:rPr lang="bn-IN" sz="3600" dirty="0" smtClean="0">
                <a:solidFill>
                  <a:schemeClr val="bg1"/>
                </a:solidFill>
              </a:rPr>
              <a:t>সে সকল সংখ্যাকে প্রথম সংখ্যার </a:t>
            </a:r>
            <a:r>
              <a:rPr lang="bn-IN" sz="3600" dirty="0" smtClean="0">
                <a:solidFill>
                  <a:schemeClr val="bg1"/>
                </a:solidFill>
              </a:rPr>
              <a:t>গুণনীয়ক </a:t>
            </a:r>
            <a:r>
              <a:rPr lang="bn-IN" sz="3600" dirty="0" smtClean="0">
                <a:solidFill>
                  <a:schemeClr val="bg1"/>
                </a:solidFill>
              </a:rPr>
              <a:t>বলে।</a:t>
            </a:r>
          </a:p>
          <a:p>
            <a:r>
              <a:rPr lang="bn-IN" sz="3600" dirty="0" smtClean="0">
                <a:solidFill>
                  <a:schemeClr val="bg1"/>
                </a:solidFill>
              </a:rPr>
              <a:t>যেমন- </a:t>
            </a:r>
          </a:p>
          <a:p>
            <a:r>
              <a:rPr lang="bn-IN" sz="3600" dirty="0" smtClean="0">
                <a:solidFill>
                  <a:schemeClr val="bg1"/>
                </a:solidFill>
              </a:rPr>
              <a:t>১২</a:t>
            </a:r>
            <a:r>
              <a:rPr lang="bn-IN" sz="3600" dirty="0" smtClean="0">
                <a:solidFill>
                  <a:schemeClr val="bg1"/>
                </a:solidFill>
              </a:rPr>
              <a:t> </a:t>
            </a:r>
            <a:r>
              <a:rPr lang="bn-IN" sz="3600" dirty="0" smtClean="0">
                <a:solidFill>
                  <a:schemeClr val="bg1"/>
                </a:solidFill>
              </a:rPr>
              <a:t>এর </a:t>
            </a:r>
            <a:r>
              <a:rPr lang="bn-IN" sz="3600" dirty="0" smtClean="0">
                <a:solidFill>
                  <a:schemeClr val="bg1"/>
                </a:solidFill>
              </a:rPr>
              <a:t>গুণনীয়কঃ ১,২,৩,৪,৬ ও ১২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পূর্বজ্ঞান যাচাই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24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296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নিচের সমস্যাটি দেখি ও সমাধান করিঃ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7391" r="1666" b="11463"/>
          <a:stretch/>
        </p:blipFill>
        <p:spPr>
          <a:xfrm>
            <a:off x="152400" y="1447800"/>
            <a:ext cx="8839200" cy="4572000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820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</a:rPr>
              <a:t>নিচের </a:t>
            </a:r>
            <a:r>
              <a:rPr lang="bn-IN" sz="3200" dirty="0" smtClean="0">
                <a:solidFill>
                  <a:schemeClr val="bg1"/>
                </a:solidFill>
              </a:rPr>
              <a:t>সমস্যাটিও </a:t>
            </a:r>
            <a:r>
              <a:rPr lang="bn-IN" sz="3200" dirty="0">
                <a:solidFill>
                  <a:schemeClr val="bg1"/>
                </a:solidFill>
              </a:rPr>
              <a:t>দেখি ও সমাধান করিঃ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21839" r="8334" b="15910"/>
          <a:stretch/>
        </p:blipFill>
        <p:spPr>
          <a:xfrm>
            <a:off x="76200" y="1447800"/>
            <a:ext cx="8935356" cy="4648200"/>
          </a:xfrm>
          <a:prstGeom prst="round2Same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7559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176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Debiganj MPGOV Schoo</dc:creator>
  <cp:lastModifiedBy>Debiganj Model Govt. Primary School</cp:lastModifiedBy>
  <cp:revision>80</cp:revision>
  <dcterms:created xsi:type="dcterms:W3CDTF">2006-08-16T00:00:00Z</dcterms:created>
  <dcterms:modified xsi:type="dcterms:W3CDTF">2021-10-30T18:31:19Z</dcterms:modified>
</cp:coreProperties>
</file>