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1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70" r:id="rId8"/>
    <p:sldId id="272" r:id="rId9"/>
    <p:sldId id="271" r:id="rId10"/>
    <p:sldId id="273" r:id="rId11"/>
    <p:sldId id="274" r:id="rId12"/>
    <p:sldId id="275" r:id="rId13"/>
    <p:sldId id="276" r:id="rId14"/>
    <p:sldId id="277" r:id="rId15"/>
    <p:sldId id="262" r:id="rId16"/>
    <p:sldId id="263" r:id="rId17"/>
    <p:sldId id="266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FFFF"/>
    <a:srgbClr val="D53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CF63B-771C-4B0C-87EE-DC58973F431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9DD4-D9DE-4AF9-8A6E-95518A6AB024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5ACA43-FC19-4547-9A4C-B963BFFF651F}" type="parTrans" cxnId="{7AA85AC6-6DBC-4476-B33D-4BEAEDA6E09F}">
      <dgm:prSet/>
      <dgm:spPr/>
      <dgm:t>
        <a:bodyPr/>
        <a:lstStyle/>
        <a:p>
          <a:endParaRPr lang="en-US"/>
        </a:p>
      </dgm:t>
    </dgm:pt>
    <dgm:pt modelId="{6B4195BF-DC45-4818-B466-ED28314DFDCB}" type="sibTrans" cxnId="{7AA85AC6-6DBC-4476-B33D-4BEAEDA6E09F}">
      <dgm:prSet/>
      <dgm:spPr/>
      <dgm:t>
        <a:bodyPr/>
        <a:lstStyle/>
        <a:p>
          <a:endParaRPr lang="en-US"/>
        </a:p>
      </dgm:t>
    </dgm:pt>
    <dgm:pt modelId="{74F9679C-4DBD-4632-A431-02EF4DD0447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মাছ চাষের পুকুরের গুনাগুন সর্স্পকে বলতে পারবে ।  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8E782E-B77B-49E2-91B8-646F05D9AFD4}" type="parTrans" cxnId="{D81A59CB-83C3-40CB-A3CF-38B9E578D473}">
      <dgm:prSet/>
      <dgm:spPr/>
      <dgm:t>
        <a:bodyPr/>
        <a:lstStyle/>
        <a:p>
          <a:endParaRPr lang="en-US"/>
        </a:p>
      </dgm:t>
    </dgm:pt>
    <dgm:pt modelId="{A53C57D0-16A3-4BF2-A88E-A7ADA05C7D99}" type="sibTrans" cxnId="{D81A59CB-83C3-40CB-A3CF-38B9E578D473}">
      <dgm:prSet/>
      <dgm:spPr/>
      <dgm:t>
        <a:bodyPr/>
        <a:lstStyle/>
        <a:p>
          <a:endParaRPr lang="en-US"/>
        </a:p>
      </dgm:t>
    </dgm:pt>
    <dgm:pt modelId="{6D1A5D5B-96BD-4FAD-96DC-E558DAF00239}">
      <dgm:prSet phldrT="[Text]"/>
      <dgm:spPr/>
      <dgm:t>
        <a:bodyPr/>
        <a:lstStyle/>
        <a:p>
          <a:r>
            <a:rPr lang="bn-BD" dirty="0"/>
            <a:t>২</a:t>
          </a:r>
          <a:endParaRPr lang="en-US" dirty="0"/>
        </a:p>
      </dgm:t>
    </dgm:pt>
    <dgm:pt modelId="{619411A7-6D56-41B1-BC27-4CF40BA2D680}" type="parTrans" cxnId="{6E1FAB3C-ECD3-4DB8-93BF-CA43C6731A1C}">
      <dgm:prSet/>
      <dgm:spPr/>
      <dgm:t>
        <a:bodyPr/>
        <a:lstStyle/>
        <a:p>
          <a:endParaRPr lang="en-US"/>
        </a:p>
      </dgm:t>
    </dgm:pt>
    <dgm:pt modelId="{13D61462-ABAC-443C-B157-47A38AE32796}" type="sibTrans" cxnId="{6E1FAB3C-ECD3-4DB8-93BF-CA43C6731A1C}">
      <dgm:prSet/>
      <dgm:spPr/>
      <dgm:t>
        <a:bodyPr/>
        <a:lstStyle/>
        <a:p>
          <a:endParaRPr lang="en-US"/>
        </a:p>
      </dgm:t>
    </dgm:pt>
    <dgm:pt modelId="{80269DE8-B23E-4BD1-8491-221A0BCA33C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পুকুরের প্রকারভেদ সর্স্পকে বলতে পারবে ।</a:t>
          </a:r>
          <a:r>
            <a:rPr lang="bn-BD" sz="5700" dirty="0"/>
            <a:t> </a:t>
          </a:r>
          <a:endParaRPr lang="en-US" sz="5700" dirty="0"/>
        </a:p>
      </dgm:t>
    </dgm:pt>
    <dgm:pt modelId="{D604A403-FDC0-47C3-A6A9-8486B76B9A13}" type="parTrans" cxnId="{1B8E9FA7-FEDC-40CE-A43E-CF8995585774}">
      <dgm:prSet/>
      <dgm:spPr/>
      <dgm:t>
        <a:bodyPr/>
        <a:lstStyle/>
        <a:p>
          <a:endParaRPr lang="en-US"/>
        </a:p>
      </dgm:t>
    </dgm:pt>
    <dgm:pt modelId="{6B9B48A6-130B-4AE1-9E4E-A914F9621B67}" type="sibTrans" cxnId="{1B8E9FA7-FEDC-40CE-A43E-CF8995585774}">
      <dgm:prSet/>
      <dgm:spPr/>
      <dgm:t>
        <a:bodyPr/>
        <a:lstStyle/>
        <a:p>
          <a:endParaRPr lang="en-US"/>
        </a:p>
      </dgm:t>
    </dgm:pt>
    <dgm:pt modelId="{D7AFC820-E69E-41AF-948B-2934DC76E5C5}">
      <dgm:prSet phldrT="[Text]"/>
      <dgm:spPr/>
      <dgm:t>
        <a:bodyPr/>
        <a:lstStyle/>
        <a:p>
          <a:r>
            <a:rPr lang="bn-BD" dirty="0"/>
            <a:t>৩</a:t>
          </a:r>
          <a:endParaRPr lang="en-US" dirty="0"/>
        </a:p>
      </dgm:t>
    </dgm:pt>
    <dgm:pt modelId="{1522F9E0-19D0-4398-AC97-21BC83983BE7}" type="parTrans" cxnId="{F3C697DA-BA97-4898-A231-CE9D03513D02}">
      <dgm:prSet/>
      <dgm:spPr/>
      <dgm:t>
        <a:bodyPr/>
        <a:lstStyle/>
        <a:p>
          <a:endParaRPr lang="en-US"/>
        </a:p>
      </dgm:t>
    </dgm:pt>
    <dgm:pt modelId="{F0F1B87A-3717-45A9-BABD-EE8DDFD730AD}" type="sibTrans" cxnId="{F3C697DA-BA97-4898-A231-CE9D03513D02}">
      <dgm:prSet/>
      <dgm:spPr/>
      <dgm:t>
        <a:bodyPr/>
        <a:lstStyle/>
        <a:p>
          <a:endParaRPr lang="en-US"/>
        </a:p>
      </dgm:t>
    </dgm:pt>
    <dgm:pt modelId="{2B06BF88-D685-4638-A772-221844CFFB7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পুকুরের বিভিন্ন স্তর সর্ম্পকে বলতে পারবে ।</a:t>
          </a:r>
          <a:r>
            <a:rPr lang="bn-BD" sz="5700" dirty="0"/>
            <a:t> </a:t>
          </a:r>
          <a:endParaRPr lang="en-US" sz="5700" dirty="0"/>
        </a:p>
      </dgm:t>
    </dgm:pt>
    <dgm:pt modelId="{E7CA89A0-BA48-4D51-A9DA-DB6A6818F70A}" type="parTrans" cxnId="{B164AC89-2C0C-49B0-8989-CBBE3A004C79}">
      <dgm:prSet/>
      <dgm:spPr/>
      <dgm:t>
        <a:bodyPr/>
        <a:lstStyle/>
        <a:p>
          <a:endParaRPr lang="en-US"/>
        </a:p>
      </dgm:t>
    </dgm:pt>
    <dgm:pt modelId="{55B09742-1EFA-4406-BCA0-5778E2CFBF1A}" type="sibTrans" cxnId="{B164AC89-2C0C-49B0-8989-CBBE3A004C79}">
      <dgm:prSet/>
      <dgm:spPr/>
      <dgm:t>
        <a:bodyPr/>
        <a:lstStyle/>
        <a:p>
          <a:endParaRPr lang="en-US"/>
        </a:p>
      </dgm:t>
    </dgm:pt>
    <dgm:pt modelId="{9C0064CF-9C93-482C-8AC2-CD47C749586A}" type="pres">
      <dgm:prSet presAssocID="{2BFCF63B-771C-4B0C-87EE-DC58973F4312}" presName="linearFlow" presStyleCnt="0">
        <dgm:presLayoutVars>
          <dgm:dir/>
          <dgm:animLvl val="lvl"/>
          <dgm:resizeHandles val="exact"/>
        </dgm:presLayoutVars>
      </dgm:prSet>
      <dgm:spPr/>
    </dgm:pt>
    <dgm:pt modelId="{9DBA91D3-41FF-4ECB-A4EC-B6B7DF516728}" type="pres">
      <dgm:prSet presAssocID="{D01F9DD4-D9DE-4AF9-8A6E-95518A6AB024}" presName="composite" presStyleCnt="0"/>
      <dgm:spPr/>
    </dgm:pt>
    <dgm:pt modelId="{BF16252F-3158-4B20-BF11-14E26F177A4D}" type="pres">
      <dgm:prSet presAssocID="{D01F9DD4-D9DE-4AF9-8A6E-95518A6AB024}" presName="parentText" presStyleLbl="alignNode1" presStyleIdx="0" presStyleCnt="3" custLinFactNeighborX="3940">
        <dgm:presLayoutVars>
          <dgm:chMax val="1"/>
          <dgm:bulletEnabled val="1"/>
        </dgm:presLayoutVars>
      </dgm:prSet>
      <dgm:spPr/>
    </dgm:pt>
    <dgm:pt modelId="{3DB16D25-F9C4-41B6-A10D-B3DB1F058CCE}" type="pres">
      <dgm:prSet presAssocID="{D01F9DD4-D9DE-4AF9-8A6E-95518A6AB024}" presName="descendantText" presStyleLbl="alignAcc1" presStyleIdx="0" presStyleCnt="3" custLinFactNeighborY="1786">
        <dgm:presLayoutVars>
          <dgm:bulletEnabled val="1"/>
        </dgm:presLayoutVars>
      </dgm:prSet>
      <dgm:spPr/>
    </dgm:pt>
    <dgm:pt modelId="{A736B681-DD84-4B10-AFBE-3359512092F8}" type="pres">
      <dgm:prSet presAssocID="{6B4195BF-DC45-4818-B466-ED28314DFDCB}" presName="sp" presStyleCnt="0"/>
      <dgm:spPr/>
    </dgm:pt>
    <dgm:pt modelId="{4B0D3AD9-595A-4EC6-92F4-33477247F7C4}" type="pres">
      <dgm:prSet presAssocID="{6D1A5D5B-96BD-4FAD-96DC-E558DAF00239}" presName="composite" presStyleCnt="0"/>
      <dgm:spPr/>
    </dgm:pt>
    <dgm:pt modelId="{A6375B45-7B5E-4E10-AF97-1252E79A1574}" type="pres">
      <dgm:prSet presAssocID="{6D1A5D5B-96BD-4FAD-96DC-E558DAF0023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40701D5-00BC-4E2F-9793-A41FE939DAAB}" type="pres">
      <dgm:prSet presAssocID="{6D1A5D5B-96BD-4FAD-96DC-E558DAF00239}" presName="descendantText" presStyleLbl="alignAcc1" presStyleIdx="1" presStyleCnt="3">
        <dgm:presLayoutVars>
          <dgm:bulletEnabled val="1"/>
        </dgm:presLayoutVars>
      </dgm:prSet>
      <dgm:spPr/>
    </dgm:pt>
    <dgm:pt modelId="{703CDE0A-5EE0-4363-A54F-59CA9ABD494C}" type="pres">
      <dgm:prSet presAssocID="{13D61462-ABAC-443C-B157-47A38AE32796}" presName="sp" presStyleCnt="0"/>
      <dgm:spPr/>
    </dgm:pt>
    <dgm:pt modelId="{BEF2A448-F9B5-42BF-A114-3FDFD33B3384}" type="pres">
      <dgm:prSet presAssocID="{D7AFC820-E69E-41AF-948B-2934DC76E5C5}" presName="composite" presStyleCnt="0"/>
      <dgm:spPr/>
    </dgm:pt>
    <dgm:pt modelId="{60742351-6293-440E-8C14-F9707A180F54}" type="pres">
      <dgm:prSet presAssocID="{D7AFC820-E69E-41AF-948B-2934DC76E5C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3373872-BC96-4764-826B-582A1925E4D8}" type="pres">
      <dgm:prSet presAssocID="{D7AFC820-E69E-41AF-948B-2934DC76E5C5}" presName="descendantText" presStyleLbl="alignAcc1" presStyleIdx="2" presStyleCnt="3" custScaleX="97011" custLinFactNeighborX="-1292" custLinFactNeighborY="4006">
        <dgm:presLayoutVars>
          <dgm:bulletEnabled val="1"/>
        </dgm:presLayoutVars>
      </dgm:prSet>
      <dgm:spPr/>
    </dgm:pt>
  </dgm:ptLst>
  <dgm:cxnLst>
    <dgm:cxn modelId="{6E1FAB3C-ECD3-4DB8-93BF-CA43C6731A1C}" srcId="{2BFCF63B-771C-4B0C-87EE-DC58973F4312}" destId="{6D1A5D5B-96BD-4FAD-96DC-E558DAF00239}" srcOrd="1" destOrd="0" parTransId="{619411A7-6D56-41B1-BC27-4CF40BA2D680}" sibTransId="{13D61462-ABAC-443C-B157-47A38AE32796}"/>
    <dgm:cxn modelId="{569BAD61-414B-4233-B4B5-CD69313E7FB4}" type="presOf" srcId="{2B06BF88-D685-4638-A772-221844CFFB7B}" destId="{C3373872-BC96-4764-826B-582A1925E4D8}" srcOrd="0" destOrd="0" presId="urn:microsoft.com/office/officeart/2005/8/layout/chevron2"/>
    <dgm:cxn modelId="{32FD0E4D-9357-48C4-9DC3-D0115BFF165E}" type="presOf" srcId="{6D1A5D5B-96BD-4FAD-96DC-E558DAF00239}" destId="{A6375B45-7B5E-4E10-AF97-1252E79A1574}" srcOrd="0" destOrd="0" presId="urn:microsoft.com/office/officeart/2005/8/layout/chevron2"/>
    <dgm:cxn modelId="{76D2D952-BB6C-46EA-AAC5-77676A81A4D9}" type="presOf" srcId="{D01F9DD4-D9DE-4AF9-8A6E-95518A6AB024}" destId="{BF16252F-3158-4B20-BF11-14E26F177A4D}" srcOrd="0" destOrd="0" presId="urn:microsoft.com/office/officeart/2005/8/layout/chevron2"/>
    <dgm:cxn modelId="{B164AC89-2C0C-49B0-8989-CBBE3A004C79}" srcId="{D7AFC820-E69E-41AF-948B-2934DC76E5C5}" destId="{2B06BF88-D685-4638-A772-221844CFFB7B}" srcOrd="0" destOrd="0" parTransId="{E7CA89A0-BA48-4D51-A9DA-DB6A6818F70A}" sibTransId="{55B09742-1EFA-4406-BCA0-5778E2CFBF1A}"/>
    <dgm:cxn modelId="{1B8E9FA7-FEDC-40CE-A43E-CF8995585774}" srcId="{6D1A5D5B-96BD-4FAD-96DC-E558DAF00239}" destId="{80269DE8-B23E-4BD1-8491-221A0BCA33C2}" srcOrd="0" destOrd="0" parTransId="{D604A403-FDC0-47C3-A6A9-8486B76B9A13}" sibTransId="{6B9B48A6-130B-4AE1-9E4E-A914F9621B67}"/>
    <dgm:cxn modelId="{7AA85AC6-6DBC-4476-B33D-4BEAEDA6E09F}" srcId="{2BFCF63B-771C-4B0C-87EE-DC58973F4312}" destId="{D01F9DD4-D9DE-4AF9-8A6E-95518A6AB024}" srcOrd="0" destOrd="0" parTransId="{8C5ACA43-FC19-4547-9A4C-B963BFFF651F}" sibTransId="{6B4195BF-DC45-4818-B466-ED28314DFDCB}"/>
    <dgm:cxn modelId="{D81A59CB-83C3-40CB-A3CF-38B9E578D473}" srcId="{D01F9DD4-D9DE-4AF9-8A6E-95518A6AB024}" destId="{74F9679C-4DBD-4632-A431-02EF4DD0447F}" srcOrd="0" destOrd="0" parTransId="{B88E782E-B77B-49E2-91B8-646F05D9AFD4}" sibTransId="{A53C57D0-16A3-4BF2-A88E-A7ADA05C7D99}"/>
    <dgm:cxn modelId="{78C13FD2-A662-412C-AEE0-8E227E886EFA}" type="presOf" srcId="{D7AFC820-E69E-41AF-948B-2934DC76E5C5}" destId="{60742351-6293-440E-8C14-F9707A180F54}" srcOrd="0" destOrd="0" presId="urn:microsoft.com/office/officeart/2005/8/layout/chevron2"/>
    <dgm:cxn modelId="{F3C697DA-BA97-4898-A231-CE9D03513D02}" srcId="{2BFCF63B-771C-4B0C-87EE-DC58973F4312}" destId="{D7AFC820-E69E-41AF-948B-2934DC76E5C5}" srcOrd="2" destOrd="0" parTransId="{1522F9E0-19D0-4398-AC97-21BC83983BE7}" sibTransId="{F0F1B87A-3717-45A9-BABD-EE8DDFD730AD}"/>
    <dgm:cxn modelId="{68E15EEB-702A-4D1F-91FB-30395D37267A}" type="presOf" srcId="{80269DE8-B23E-4BD1-8491-221A0BCA33C2}" destId="{540701D5-00BC-4E2F-9793-A41FE939DAAB}" srcOrd="0" destOrd="0" presId="urn:microsoft.com/office/officeart/2005/8/layout/chevron2"/>
    <dgm:cxn modelId="{D80E57EB-450A-4846-B09E-6D171841599B}" type="presOf" srcId="{74F9679C-4DBD-4632-A431-02EF4DD0447F}" destId="{3DB16D25-F9C4-41B6-A10D-B3DB1F058CCE}" srcOrd="0" destOrd="0" presId="urn:microsoft.com/office/officeart/2005/8/layout/chevron2"/>
    <dgm:cxn modelId="{F8B8A6F3-750A-4DE4-ACD1-AF6223563782}" type="presOf" srcId="{2BFCF63B-771C-4B0C-87EE-DC58973F4312}" destId="{9C0064CF-9C93-482C-8AC2-CD47C749586A}" srcOrd="0" destOrd="0" presId="urn:microsoft.com/office/officeart/2005/8/layout/chevron2"/>
    <dgm:cxn modelId="{5A29863A-4F56-49FC-9487-0BCCB6166362}" type="presParOf" srcId="{9C0064CF-9C93-482C-8AC2-CD47C749586A}" destId="{9DBA91D3-41FF-4ECB-A4EC-B6B7DF516728}" srcOrd="0" destOrd="0" presId="urn:microsoft.com/office/officeart/2005/8/layout/chevron2"/>
    <dgm:cxn modelId="{98C36D03-CEBA-42D4-B80F-59DDC4E50EC5}" type="presParOf" srcId="{9DBA91D3-41FF-4ECB-A4EC-B6B7DF516728}" destId="{BF16252F-3158-4B20-BF11-14E26F177A4D}" srcOrd="0" destOrd="0" presId="urn:microsoft.com/office/officeart/2005/8/layout/chevron2"/>
    <dgm:cxn modelId="{AA9E7F4C-F99B-4E26-9E34-9CA68985BBD0}" type="presParOf" srcId="{9DBA91D3-41FF-4ECB-A4EC-B6B7DF516728}" destId="{3DB16D25-F9C4-41B6-A10D-B3DB1F058CCE}" srcOrd="1" destOrd="0" presId="urn:microsoft.com/office/officeart/2005/8/layout/chevron2"/>
    <dgm:cxn modelId="{BDE38DB2-EF88-479A-BB10-3A89D5464411}" type="presParOf" srcId="{9C0064CF-9C93-482C-8AC2-CD47C749586A}" destId="{A736B681-DD84-4B10-AFBE-3359512092F8}" srcOrd="1" destOrd="0" presId="urn:microsoft.com/office/officeart/2005/8/layout/chevron2"/>
    <dgm:cxn modelId="{0EA9CF12-C13D-49FC-AFBB-60811F244E28}" type="presParOf" srcId="{9C0064CF-9C93-482C-8AC2-CD47C749586A}" destId="{4B0D3AD9-595A-4EC6-92F4-33477247F7C4}" srcOrd="2" destOrd="0" presId="urn:microsoft.com/office/officeart/2005/8/layout/chevron2"/>
    <dgm:cxn modelId="{81B48D70-48A4-402F-8EB1-7C08D4233F97}" type="presParOf" srcId="{4B0D3AD9-595A-4EC6-92F4-33477247F7C4}" destId="{A6375B45-7B5E-4E10-AF97-1252E79A1574}" srcOrd="0" destOrd="0" presId="urn:microsoft.com/office/officeart/2005/8/layout/chevron2"/>
    <dgm:cxn modelId="{14C1160D-A9B4-4322-A4C6-5A28E4DA19F2}" type="presParOf" srcId="{4B0D3AD9-595A-4EC6-92F4-33477247F7C4}" destId="{540701D5-00BC-4E2F-9793-A41FE939DAAB}" srcOrd="1" destOrd="0" presId="urn:microsoft.com/office/officeart/2005/8/layout/chevron2"/>
    <dgm:cxn modelId="{7AB5DB01-133E-463E-9264-D249C514816F}" type="presParOf" srcId="{9C0064CF-9C93-482C-8AC2-CD47C749586A}" destId="{703CDE0A-5EE0-4363-A54F-59CA9ABD494C}" srcOrd="3" destOrd="0" presId="urn:microsoft.com/office/officeart/2005/8/layout/chevron2"/>
    <dgm:cxn modelId="{5C6D83BA-9595-40A0-982C-44C562178821}" type="presParOf" srcId="{9C0064CF-9C93-482C-8AC2-CD47C749586A}" destId="{BEF2A448-F9B5-42BF-A114-3FDFD33B3384}" srcOrd="4" destOrd="0" presId="urn:microsoft.com/office/officeart/2005/8/layout/chevron2"/>
    <dgm:cxn modelId="{885799F3-810E-4F3A-AC0B-4AAF88904BB4}" type="presParOf" srcId="{BEF2A448-F9B5-42BF-A114-3FDFD33B3384}" destId="{60742351-6293-440E-8C14-F9707A180F54}" srcOrd="0" destOrd="0" presId="urn:microsoft.com/office/officeart/2005/8/layout/chevron2"/>
    <dgm:cxn modelId="{D56C7CA1-2A86-4996-9594-BE20B0B32846}" type="presParOf" srcId="{BEF2A448-F9B5-42BF-A114-3FDFD33B3384}" destId="{C3373872-BC96-4764-826B-582A1925E4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6252F-3158-4B20-BF11-14E26F177A4D}">
      <dsp:nvSpPr>
        <dsp:cNvPr id="0" name=""/>
        <dsp:cNvSpPr/>
      </dsp:nvSpPr>
      <dsp:spPr>
        <a:xfrm rot="5400000">
          <a:off x="-208706" y="259146"/>
          <a:ext cx="1704836" cy="1193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kern="12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7020" y="600114"/>
        <a:ext cx="1193385" cy="511451"/>
      </dsp:txXfrm>
    </dsp:sp>
    <dsp:sp modelId="{3DB16D25-F9C4-41B6-A10D-B3DB1F058CCE}">
      <dsp:nvSpPr>
        <dsp:cNvPr id="0" name=""/>
        <dsp:cNvSpPr/>
      </dsp:nvSpPr>
      <dsp:spPr>
        <a:xfrm rot="5400000">
          <a:off x="4068644" y="-2852046"/>
          <a:ext cx="1108143" cy="6858661"/>
        </a:xfrm>
        <a:prstGeom prst="round2SameRect">
          <a:avLst/>
        </a:prstGeom>
        <a:gradFill rotWithShape="1">
          <a:gsLst>
            <a:gs pos="0">
              <a:schemeClr val="accent2">
                <a:tint val="60000"/>
                <a:lumMod val="104000"/>
              </a:schemeClr>
            </a:gs>
            <a:gs pos="100000">
              <a:schemeClr val="accent2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tint val="6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মাছ চাষের পুকুরের গুনাগুন সর্স্পকে বলতে পারবে ।  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93386" y="77307"/>
        <a:ext cx="6804566" cy="999953"/>
      </dsp:txXfrm>
    </dsp:sp>
    <dsp:sp modelId="{A6375B45-7B5E-4E10-AF97-1252E79A1574}">
      <dsp:nvSpPr>
        <dsp:cNvPr id="0" name=""/>
        <dsp:cNvSpPr/>
      </dsp:nvSpPr>
      <dsp:spPr>
        <a:xfrm rot="5400000">
          <a:off x="-255725" y="1771137"/>
          <a:ext cx="1704836" cy="1193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kern="1200" dirty="0"/>
            <a:t>২</a:t>
          </a:r>
          <a:endParaRPr lang="en-US" sz="2900" kern="1200" dirty="0"/>
        </a:p>
      </dsp:txBody>
      <dsp:txXfrm rot="-5400000">
        <a:off x="1" y="2112105"/>
        <a:ext cx="1193385" cy="511451"/>
      </dsp:txXfrm>
    </dsp:sp>
    <dsp:sp modelId="{540701D5-00BC-4E2F-9793-A41FE939DAAB}">
      <dsp:nvSpPr>
        <dsp:cNvPr id="0" name=""/>
        <dsp:cNvSpPr/>
      </dsp:nvSpPr>
      <dsp:spPr>
        <a:xfrm rot="5400000">
          <a:off x="4068644" y="-1359846"/>
          <a:ext cx="1108143" cy="6858661"/>
        </a:xfrm>
        <a:prstGeom prst="round2SameRect">
          <a:avLst/>
        </a:prstGeom>
        <a:gradFill rotWithShape="1">
          <a:gsLst>
            <a:gs pos="0">
              <a:schemeClr val="accent3">
                <a:tint val="60000"/>
                <a:lumMod val="104000"/>
              </a:schemeClr>
            </a:gs>
            <a:gs pos="100000">
              <a:schemeClr val="accent3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tint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পুকুরের প্রকারভেদ সর্স্পকে বলতে পারবে ।</a:t>
          </a:r>
          <a:r>
            <a:rPr lang="bn-BD" sz="5700" kern="1200" dirty="0"/>
            <a:t> </a:t>
          </a:r>
          <a:endParaRPr lang="en-US" sz="5700" kern="1200" dirty="0"/>
        </a:p>
      </dsp:txBody>
      <dsp:txXfrm rot="-5400000">
        <a:off x="1193386" y="1569507"/>
        <a:ext cx="6804566" cy="999953"/>
      </dsp:txXfrm>
    </dsp:sp>
    <dsp:sp modelId="{60742351-6293-440E-8C14-F9707A180F54}">
      <dsp:nvSpPr>
        <dsp:cNvPr id="0" name=""/>
        <dsp:cNvSpPr/>
      </dsp:nvSpPr>
      <dsp:spPr>
        <a:xfrm rot="5400000">
          <a:off x="-255725" y="3283129"/>
          <a:ext cx="1704836" cy="1193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kern="1200" dirty="0"/>
            <a:t>৩</a:t>
          </a:r>
          <a:endParaRPr lang="en-US" sz="2900" kern="1200" dirty="0"/>
        </a:p>
      </dsp:txBody>
      <dsp:txXfrm rot="-5400000">
        <a:off x="1" y="3624097"/>
        <a:ext cx="1193385" cy="511451"/>
      </dsp:txXfrm>
    </dsp:sp>
    <dsp:sp modelId="{C3373872-BC96-4764-826B-582A1925E4D8}">
      <dsp:nvSpPr>
        <dsp:cNvPr id="0" name=""/>
        <dsp:cNvSpPr/>
      </dsp:nvSpPr>
      <dsp:spPr>
        <a:xfrm rot="5400000">
          <a:off x="3980030" y="299040"/>
          <a:ext cx="1108143" cy="6653656"/>
        </a:xfrm>
        <a:prstGeom prst="round2SameRect">
          <a:avLst/>
        </a:prstGeom>
        <a:gradFill rotWithShape="1">
          <a:gsLst>
            <a:gs pos="0">
              <a:schemeClr val="accent5">
                <a:tint val="60000"/>
                <a:lumMod val="104000"/>
              </a:schemeClr>
            </a:gs>
            <a:gs pos="100000">
              <a:schemeClr val="accent5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tint val="6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পুকুরের বিভিন্ন স্তর সর্ম্পকে বলতে পারবে ।</a:t>
          </a:r>
          <a:r>
            <a:rPr lang="bn-BD" sz="5700" kern="1200" dirty="0"/>
            <a:t> </a:t>
          </a:r>
          <a:endParaRPr lang="en-US" sz="5700" kern="1200" dirty="0"/>
        </a:p>
      </dsp:txBody>
      <dsp:txXfrm rot="-5400000">
        <a:off x="1207274" y="3125892"/>
        <a:ext cx="6599561" cy="999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6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7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1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92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67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77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9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8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7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6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0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3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3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0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5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8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f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BE17-DABD-40A1-B3DC-1C2524DE4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4548" y="1123025"/>
            <a:ext cx="6187735" cy="127435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85C58B-2FCE-4CD2-882A-130E13CF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06" y="2727297"/>
            <a:ext cx="5645426" cy="2876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7C03AB-4E0E-405D-823C-5692D06B2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3" y="5569605"/>
            <a:ext cx="1202502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1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A2FFB-4B35-46B8-811A-F6A741D04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3" y="214313"/>
            <a:ext cx="6515100" cy="30908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B68ED6-BEA2-443F-BB9C-D196CF6AF9C2}"/>
              </a:ext>
            </a:extLst>
          </p:cNvPr>
          <p:cNvSpPr txBox="1"/>
          <p:nvPr/>
        </p:nvSpPr>
        <p:spPr>
          <a:xfrm>
            <a:off x="4338635" y="3552826"/>
            <a:ext cx="380047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 বিভিন্ন স্তর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F4C59-7882-4BF2-87E3-95EE4BF66CBF}"/>
              </a:ext>
            </a:extLst>
          </p:cNvPr>
          <p:cNvSpPr txBox="1"/>
          <p:nvPr/>
        </p:nvSpPr>
        <p:spPr>
          <a:xfrm>
            <a:off x="2686050" y="4296648"/>
            <a:ext cx="7305675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 বিচরণকারী বিভিন্ন মাছ বিভিন্ন গভীরতায় থাকে ও খাদ্য গ্রহন করে । এই সব তারত্ম্য অনুযায়ী পুকুরকে ৩টি স্তরে ভাগ করা যায় । (১) উপরের স্তর</a:t>
            </a: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মধ্য স্তর (৩) নিচের স্তর 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E3B3C-C901-4777-A85B-13252F783A02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8222E-F183-40F0-8369-37643EBB7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" y="6036330"/>
            <a:ext cx="12025023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1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74AACD-60C4-4849-A7EF-5AA4CF106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1" y="1376362"/>
            <a:ext cx="3676650" cy="1881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EF3DC8-4A0E-49E9-B96B-232E6C3FB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24" y="1376363"/>
            <a:ext cx="3124201" cy="1881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FABE0-2DB1-4E97-9981-133C4DFD352A}"/>
              </a:ext>
            </a:extLst>
          </p:cNvPr>
          <p:cNvSpPr txBox="1"/>
          <p:nvPr/>
        </p:nvSpPr>
        <p:spPr>
          <a:xfrm>
            <a:off x="5610224" y="3600450"/>
            <a:ext cx="254317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উদ্ভিদ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1F797-06E8-4DF7-AC1F-E9B7EC333B05}"/>
              </a:ext>
            </a:extLst>
          </p:cNvPr>
          <p:cNvSpPr txBox="1"/>
          <p:nvPr/>
        </p:nvSpPr>
        <p:spPr>
          <a:xfrm>
            <a:off x="3557587" y="4404419"/>
            <a:ext cx="6467474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উদ্ভিদ পানিতে ভেসে থাকে । এদের মুল মাটিতে আটকানো  থাকে না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2E7B7F-E372-447D-8704-A5659A48B4B7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rgbClr val="D539C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1D1955-BC81-40B6-B244-149B157A4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3" y="5569605"/>
            <a:ext cx="1202502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45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0FC5C-F5A6-4C79-9A6C-C75B660F4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7" y="900112"/>
            <a:ext cx="2867025" cy="1885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FC00E0-3943-4D95-855C-F1297F9E7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75" y="900112"/>
            <a:ext cx="2933700" cy="1885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15E09E-37C3-408B-BEE1-73FE8EE071D3}"/>
              </a:ext>
            </a:extLst>
          </p:cNvPr>
          <p:cNvSpPr txBox="1"/>
          <p:nvPr/>
        </p:nvSpPr>
        <p:spPr>
          <a:xfrm flipH="1">
            <a:off x="6200775" y="3295650"/>
            <a:ext cx="21907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শেওলা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5C668-87F0-4B7F-AC64-CB48A7A92140}"/>
              </a:ext>
            </a:extLst>
          </p:cNvPr>
          <p:cNvSpPr txBox="1"/>
          <p:nvPr/>
        </p:nvSpPr>
        <p:spPr>
          <a:xfrm>
            <a:off x="3786187" y="4390013"/>
            <a:ext cx="642313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অগভীর পুকুরের তলদেশে বিভিন্ন ধরনের শেওলা জন্মে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CDD17-DDB7-4351-9D99-C1543C342B5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4ED663-BA07-4C6C-9946-EAB13A69D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3" y="5569605"/>
            <a:ext cx="1202502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96003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C76CE8-EF5F-4357-8AB9-F70BED0F7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476250"/>
            <a:ext cx="6924675" cy="3114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103B89-3B41-4FA7-A30F-677384B8335E}"/>
              </a:ext>
            </a:extLst>
          </p:cNvPr>
          <p:cNvSpPr txBox="1"/>
          <p:nvPr/>
        </p:nvSpPr>
        <p:spPr>
          <a:xfrm>
            <a:off x="5335480" y="3798255"/>
            <a:ext cx="3193926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নিমজ্জিত উদ্ভিদ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6363C7-569A-4FA6-B2D9-DBAED64CC5EF}"/>
              </a:ext>
            </a:extLst>
          </p:cNvPr>
          <p:cNvSpPr txBox="1"/>
          <p:nvPr/>
        </p:nvSpPr>
        <p:spPr>
          <a:xfrm>
            <a:off x="3391270" y="4900474"/>
            <a:ext cx="7332955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তলদেশে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।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যেমনঃ- কাটা শেওলা , নাজাস  ইত্যাদি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4FF50-E5BB-4097-9A06-E839D2A26AF3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79EE9-EA07-4F54-B024-DB2B5D543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3" y="5569605"/>
            <a:ext cx="1202502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E3CE9C-C366-4EAC-9D7E-A562D776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210" y="717427"/>
            <a:ext cx="8691239" cy="35488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E24C5B-022F-4AEC-93BF-407DA21288A1}"/>
              </a:ext>
            </a:extLst>
          </p:cNvPr>
          <p:cNvSpPr txBox="1"/>
          <p:nvPr/>
        </p:nvSpPr>
        <p:spPr>
          <a:xfrm>
            <a:off x="5447191" y="4502181"/>
            <a:ext cx="25527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প্লাংকটন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DB3FA-6BD1-4CBC-A91A-7EA94A3E0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813" y="4619626"/>
            <a:ext cx="2143125" cy="2143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9CC2CA-C60E-45A6-8050-76F57CC78820}"/>
              </a:ext>
            </a:extLst>
          </p:cNvPr>
          <p:cNvSpPr txBox="1"/>
          <p:nvPr/>
        </p:nvSpPr>
        <p:spPr>
          <a:xfrm>
            <a:off x="3071674" y="5239257"/>
            <a:ext cx="6676008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প্লাংকটন হচ্ছে পানিতে মুক্তভাবে  ভাসমান আণুবীক্ষণিক জীব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F9CBD2-43AC-4F29-A1D4-3ECB57628236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156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23399B-0917-4A0B-A12B-0C4A66A8001C}"/>
              </a:ext>
            </a:extLst>
          </p:cNvPr>
          <p:cNvSpPr txBox="1"/>
          <p:nvPr/>
        </p:nvSpPr>
        <p:spPr>
          <a:xfrm>
            <a:off x="2106551" y="967758"/>
            <a:ext cx="4961643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BA060-D30A-41E9-B594-5CFB57D1BC6B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9957F-8A5B-4B9E-AAB8-1014D2B5382B}"/>
              </a:ext>
            </a:extLst>
          </p:cNvPr>
          <p:cNvSpPr txBox="1"/>
          <p:nvPr/>
        </p:nvSpPr>
        <p:spPr>
          <a:xfrm>
            <a:off x="5131294" y="2718262"/>
            <a:ext cx="544268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মাছের পুকুরকে কত শ্রেনীতে শ্রেনি বিভাগ করা যায়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29DD39-95B5-468D-9E90-5E053C307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551" y="2432602"/>
            <a:ext cx="2581275" cy="1771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F31233-7B71-4116-B232-6DD1ED7C5654}"/>
              </a:ext>
            </a:extLst>
          </p:cNvPr>
          <p:cNvSpPr txBox="1"/>
          <p:nvPr/>
        </p:nvSpPr>
        <p:spPr>
          <a:xfrm>
            <a:off x="8173285" y="1071818"/>
            <a:ext cx="22105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সময়ঃ- ৩ মিনিট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20675-46C8-45FB-B755-065CF617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3" y="5569605"/>
            <a:ext cx="1202502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461542-341E-4CCB-BF96-A6919E375EFD}"/>
              </a:ext>
            </a:extLst>
          </p:cNvPr>
          <p:cNvSpPr txBox="1"/>
          <p:nvPr/>
        </p:nvSpPr>
        <p:spPr>
          <a:xfrm>
            <a:off x="5381625" y="570816"/>
            <a:ext cx="5181598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E861C-3CFA-44FC-BD69-FEF2519D52D2}"/>
              </a:ext>
            </a:extLst>
          </p:cNvPr>
          <p:cNvSpPr txBox="1"/>
          <p:nvPr/>
        </p:nvSpPr>
        <p:spPr>
          <a:xfrm>
            <a:off x="2257422" y="2217717"/>
            <a:ext cx="14859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AD714-7C3B-4852-A2D6-D06C76B3F0C6}"/>
              </a:ext>
            </a:extLst>
          </p:cNvPr>
          <p:cNvSpPr txBox="1"/>
          <p:nvPr/>
        </p:nvSpPr>
        <p:spPr>
          <a:xfrm>
            <a:off x="4867274" y="2217717"/>
            <a:ext cx="577215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নার্সারি পুকুরের সর্স্পকে আলোচনা কর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6A6FD-67D1-481A-B8ED-77B2BF47BBAE}"/>
              </a:ext>
            </a:extLst>
          </p:cNvPr>
          <p:cNvSpPr txBox="1"/>
          <p:nvPr/>
        </p:nvSpPr>
        <p:spPr>
          <a:xfrm>
            <a:off x="2257422" y="3709333"/>
            <a:ext cx="16383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22D411-C670-4F14-8B11-5D93DB5FAEBD}"/>
              </a:ext>
            </a:extLst>
          </p:cNvPr>
          <p:cNvSpPr txBox="1"/>
          <p:nvPr/>
        </p:nvSpPr>
        <p:spPr>
          <a:xfrm>
            <a:off x="4600574" y="3679952"/>
            <a:ext cx="596264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লালন পুকুর সর্স্পকে ব্যাখ্যা কর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AEEA8-61A9-48E8-9516-04DCEED746A8}"/>
              </a:ext>
            </a:extLst>
          </p:cNvPr>
          <p:cNvSpPr txBox="1"/>
          <p:nvPr/>
        </p:nvSpPr>
        <p:spPr>
          <a:xfrm>
            <a:off x="2181223" y="5080575"/>
            <a:ext cx="163829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304BAE-E1EC-4BB1-9AF8-50F07C89A251}"/>
              </a:ext>
            </a:extLst>
          </p:cNvPr>
          <p:cNvSpPr txBox="1"/>
          <p:nvPr/>
        </p:nvSpPr>
        <p:spPr>
          <a:xfrm>
            <a:off x="4648199" y="5080575"/>
            <a:ext cx="5915024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dirty="0"/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 পুকুর সর্স্পকে আলোচনা কর ।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7B6ACA-8FC6-4EB0-A45A-C330994B0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3" y="342901"/>
            <a:ext cx="2857500" cy="1352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4DB928-3950-4405-8047-EC1D948531A2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8B6260-D40F-47BD-9808-B71A5248C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" y="5843627"/>
            <a:ext cx="12025023" cy="11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2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C2A41E-FDFD-4391-8C35-7B12D1E60EBA}"/>
              </a:ext>
            </a:extLst>
          </p:cNvPr>
          <p:cNvSpPr txBox="1"/>
          <p:nvPr/>
        </p:nvSpPr>
        <p:spPr>
          <a:xfrm>
            <a:off x="3362325" y="600075"/>
            <a:ext cx="546735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F8D62A-6404-4BC9-A302-8024BC94AC56}"/>
              </a:ext>
            </a:extLst>
          </p:cNvPr>
          <p:cNvSpPr/>
          <p:nvPr/>
        </p:nvSpPr>
        <p:spPr>
          <a:xfrm>
            <a:off x="2028825" y="2551837"/>
            <a:ext cx="8143875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১ । নিচের কোনটি ভাসমান উদ্ভিদ 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(ক) কচুরি পানা (খ) শাপলা (গ) পদ্ম (ঘ) মালঞ্চ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২ ।  নিচের কোনটি নির্গমনশীল উদ্ভিদ 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(ক) শাপলা (খ) খুদিপানা (গ)  নাজাস (ঘ) কাটাশেওলা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৩ । নিচের কোনটি লতানো উদ্ভিদ 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(ক)পদ্ম (খ) কচুরি পানা  (গ )নাজাস  (ঘ) কলমিলতা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B951CE-9F44-4784-B919-4052040EF6B4}"/>
              </a:ext>
            </a:extLst>
          </p:cNvPr>
          <p:cNvSpPr/>
          <p:nvPr/>
        </p:nvSpPr>
        <p:spPr>
          <a:xfrm>
            <a:off x="2190750" y="3162301"/>
            <a:ext cx="495300" cy="3714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C0B3C1-5C38-4ADD-8D44-94E4C0C3994A}"/>
              </a:ext>
            </a:extLst>
          </p:cNvPr>
          <p:cNvSpPr/>
          <p:nvPr/>
        </p:nvSpPr>
        <p:spPr>
          <a:xfrm>
            <a:off x="2190750" y="4144239"/>
            <a:ext cx="495300" cy="371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A9530B-7A5E-48E3-8485-003B28269FA2}"/>
              </a:ext>
            </a:extLst>
          </p:cNvPr>
          <p:cNvSpPr/>
          <p:nvPr/>
        </p:nvSpPr>
        <p:spPr>
          <a:xfrm>
            <a:off x="6715125" y="5076826"/>
            <a:ext cx="419100" cy="3905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4BA4EF-EDB7-4F04-AC20-8EC59CAF6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253" y="5076826"/>
            <a:ext cx="1650747" cy="16507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A861DB-C4B0-4098-AA49-26CDF9D03789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rgbClr val="D539C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23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545CD3-F378-4F06-B1EE-30656277C3AF}"/>
              </a:ext>
            </a:extLst>
          </p:cNvPr>
          <p:cNvSpPr txBox="1"/>
          <p:nvPr/>
        </p:nvSpPr>
        <p:spPr>
          <a:xfrm>
            <a:off x="5344822" y="1136526"/>
            <a:ext cx="4970318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A87FB-257E-4C6A-B8D6-75BB755BF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796" y="1428750"/>
            <a:ext cx="2181225" cy="1238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22565-C7FA-41B1-840F-F3E50D3CA51E}"/>
              </a:ext>
            </a:extLst>
          </p:cNvPr>
          <p:cNvSpPr txBox="1"/>
          <p:nvPr/>
        </p:nvSpPr>
        <p:spPr>
          <a:xfrm>
            <a:off x="4605123" y="2555290"/>
            <a:ext cx="7158251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পুকুরে বসবাসকারী জীব সস্প্রদায় সর্স্পকে আলোচনা কর ।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পুকুরের বিভিন্ন ধরনের জলজ উদ্ভিদ সর্স্পকে ব্যাখ্যা দাও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3BA22-8B99-47C8-853C-CE6B77509AF0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pic>
        <p:nvPicPr>
          <p:cNvPr id="7" name="Picture 6" descr="4 Printable Measurement Worksheets for Kids | Parents">
            <a:extLst>
              <a:ext uri="{FF2B5EF4-FFF2-40B4-BE49-F238E27FC236}">
                <a16:creationId xmlns:a16="http://schemas.microsoft.com/office/drawing/2014/main" id="{A67E5E3A-1175-40C6-ACEC-E2674EA9B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"/>
          <a:stretch/>
        </p:blipFill>
        <p:spPr bwMode="auto">
          <a:xfrm>
            <a:off x="2286000" y="3562350"/>
            <a:ext cx="1623798" cy="1770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89879-69FE-4471-A3F3-D2A4A4456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3" y="5569605"/>
            <a:ext cx="1202502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35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047F8C-CD85-432E-B5C6-597353B273AD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16E52-8C10-4422-AB19-0D542E594D76}"/>
              </a:ext>
            </a:extLst>
          </p:cNvPr>
          <p:cNvSpPr txBox="1"/>
          <p:nvPr/>
        </p:nvSpPr>
        <p:spPr>
          <a:xfrm>
            <a:off x="3571875" y="2647950"/>
            <a:ext cx="592455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5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7 Points 1">
            <a:extLst>
              <a:ext uri="{FF2B5EF4-FFF2-40B4-BE49-F238E27FC236}">
                <a16:creationId xmlns:a16="http://schemas.microsoft.com/office/drawing/2014/main" id="{D89D4C5C-C62D-4E64-9375-514E8128C190}"/>
              </a:ext>
            </a:extLst>
          </p:cNvPr>
          <p:cNvSpPr/>
          <p:nvPr/>
        </p:nvSpPr>
        <p:spPr>
          <a:xfrm>
            <a:off x="1421444" y="1919796"/>
            <a:ext cx="4110361" cy="3018408"/>
          </a:xfrm>
          <a:prstGeom prst="star7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6A75-4A1B-4863-973F-382E67994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62" y="2370338"/>
            <a:ext cx="2181130" cy="2117324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785CA8-6AD7-4D77-B97A-FD5D1B4031AF}"/>
              </a:ext>
            </a:extLst>
          </p:cNvPr>
          <p:cNvSpPr/>
          <p:nvPr/>
        </p:nvSpPr>
        <p:spPr>
          <a:xfrm>
            <a:off x="7120261" y="2370338"/>
            <a:ext cx="4572000" cy="25545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 আলম </a:t>
            </a:r>
          </a:p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অর্থনীতি</a:t>
            </a:r>
          </a:p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 ইসলামিয়া আলিম মাদ্রাসা</a:t>
            </a:r>
          </a:p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কালিয়াকৈর , গাজীপুর ।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bbon: Tilted Down 10">
            <a:extLst>
              <a:ext uri="{FF2B5EF4-FFF2-40B4-BE49-F238E27FC236}">
                <a16:creationId xmlns:a16="http://schemas.microsoft.com/office/drawing/2014/main" id="{20426BA3-6849-4D55-B5E0-69827E1E4558}"/>
              </a:ext>
            </a:extLst>
          </p:cNvPr>
          <p:cNvSpPr/>
          <p:nvPr/>
        </p:nvSpPr>
        <p:spPr>
          <a:xfrm>
            <a:off x="3476625" y="371475"/>
            <a:ext cx="6210300" cy="857527"/>
          </a:xfrm>
          <a:prstGeom prst="ribb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5D9BD-0B45-4AC4-9648-E9B74E84C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451" y="2395537"/>
            <a:ext cx="1669097" cy="2066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FEE3BC-EAF6-48F8-9C84-86003D711CCC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AF179-7E50-44EA-B63D-2F47924D8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3" y="5569605"/>
            <a:ext cx="1202502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0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FC57A5D1-2CAC-437A-B140-B0AF94CCCC18}"/>
              </a:ext>
            </a:extLst>
          </p:cNvPr>
          <p:cNvSpPr/>
          <p:nvPr/>
        </p:nvSpPr>
        <p:spPr>
          <a:xfrm>
            <a:off x="3514725" y="971550"/>
            <a:ext cx="5591175" cy="1033272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A35BE-C5B2-46EE-8CA1-5D066DEF6402}"/>
              </a:ext>
            </a:extLst>
          </p:cNvPr>
          <p:cNvSpPr txBox="1"/>
          <p:nvPr/>
        </p:nvSpPr>
        <p:spPr>
          <a:xfrm>
            <a:off x="3514726" y="2914187"/>
            <a:ext cx="3086100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</a:t>
            </a:r>
          </a:p>
          <a:p>
            <a:pPr algn="ctr"/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৯ম-১০ম শ্রেণি</a:t>
            </a:r>
          </a:p>
          <a:p>
            <a:pPr algn="ctr"/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অধ্যায়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DB9C2F-7560-4A27-8DAA-BEE8322BC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663" y="2705100"/>
            <a:ext cx="1557338" cy="2076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EF8555-4D69-403C-A5A6-BFE87D92C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280" y="2705100"/>
            <a:ext cx="1962150" cy="2333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26782C-3C98-4B70-B1C2-05A00BEDC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3" y="5569605"/>
            <a:ext cx="1202502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CA36FB-9062-4039-A470-E78E635AF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410591"/>
            <a:ext cx="7172325" cy="30184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5C1E03-CC7E-4EE0-A980-13086CCD7032}"/>
              </a:ext>
            </a:extLst>
          </p:cNvPr>
          <p:cNvSpPr txBox="1"/>
          <p:nvPr/>
        </p:nvSpPr>
        <p:spPr>
          <a:xfrm>
            <a:off x="4038600" y="4081671"/>
            <a:ext cx="3876675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05A152-D92F-4F69-BD6E-0DFF9C3AF6F3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858D06-5DDC-4A71-A551-AB6AC34D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3" y="5569605"/>
            <a:ext cx="1202502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91488C-7EDB-483F-95D3-3576147055B1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rgbClr val="D539C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57CEC-1F33-41C9-8E75-DEEBB57B9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51" y="372159"/>
            <a:ext cx="8010525" cy="4438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6BE178-4985-4340-9D21-E88ADF409D9B}"/>
              </a:ext>
            </a:extLst>
          </p:cNvPr>
          <p:cNvSpPr txBox="1"/>
          <p:nvPr/>
        </p:nvSpPr>
        <p:spPr>
          <a:xfrm>
            <a:off x="6481886" y="2006709"/>
            <a:ext cx="28575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FE0A9-DBBA-458D-9179-14B596B8E9A2}"/>
              </a:ext>
            </a:extLst>
          </p:cNvPr>
          <p:cNvSpPr txBox="1"/>
          <p:nvPr/>
        </p:nvSpPr>
        <p:spPr>
          <a:xfrm>
            <a:off x="6653212" y="1011019"/>
            <a:ext cx="2371725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15A26-5955-4A20-B1E7-0D2EA8D9B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2" y="1277034"/>
            <a:ext cx="1743075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8FBAAC-EEB8-4131-BBC7-B21AD84AE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3" y="5569605"/>
            <a:ext cx="1202502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A192C9-BD46-43C9-BED2-50E489419BF6}"/>
              </a:ext>
            </a:extLst>
          </p:cNvPr>
          <p:cNvSpPr txBox="1"/>
          <p:nvPr/>
        </p:nvSpPr>
        <p:spPr>
          <a:xfrm>
            <a:off x="3257550" y="461639"/>
            <a:ext cx="674369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B5AB490-F6D8-4CF6-BE82-22468E892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418901"/>
              </p:ext>
            </p:extLst>
          </p:nvPr>
        </p:nvGraphicFramePr>
        <p:xfrm>
          <a:off x="2095130" y="1402672"/>
          <a:ext cx="8052047" cy="4735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57FABB5-CC63-43AD-ADC3-623C0171B471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rgbClr val="D539C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26F65D-F97A-477C-82C0-F382FECD70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13" y="5569605"/>
            <a:ext cx="1202502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E3DA28-DDA4-4EB7-B3E6-CC9773B93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4" y="1019176"/>
            <a:ext cx="3695701" cy="1857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DF7625-898A-40B5-B29A-0CE32F6B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25" y="1019176"/>
            <a:ext cx="3486150" cy="1857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DE86E1-793B-4884-A836-64EF46C4B82C}"/>
              </a:ext>
            </a:extLst>
          </p:cNvPr>
          <p:cNvSpPr txBox="1"/>
          <p:nvPr/>
        </p:nvSpPr>
        <p:spPr>
          <a:xfrm>
            <a:off x="5462587" y="3396676"/>
            <a:ext cx="265747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নার্সারি পুকুর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4CFDA-A041-4820-A33C-9F17E75FECC4}"/>
              </a:ext>
            </a:extLst>
          </p:cNvPr>
          <p:cNvSpPr txBox="1"/>
          <p:nvPr/>
        </p:nvSpPr>
        <p:spPr>
          <a:xfrm>
            <a:off x="3028950" y="4501577"/>
            <a:ext cx="724852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পুকুরে রেনু পোনা ছেড়ে ধানী পোনা পর্যন্ত বড় করা হয় তাকে নার্সারি পুকুর বলে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E610CF-10DB-4B76-BFF1-E2ABE4FE3C51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F10D2D-1A4D-4921-932E-509F30813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3" y="5569605"/>
            <a:ext cx="1202502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5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F51AA0-AF78-4FC2-8070-25A55283B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1352550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E2FA0C-8FB0-493B-9A6C-B5A578E0E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1247775"/>
            <a:ext cx="2857500" cy="1847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2550B-A88C-4B50-9A9A-14590C2D2657}"/>
              </a:ext>
            </a:extLst>
          </p:cNvPr>
          <p:cNvSpPr txBox="1"/>
          <p:nvPr/>
        </p:nvSpPr>
        <p:spPr>
          <a:xfrm>
            <a:off x="4514849" y="3600450"/>
            <a:ext cx="2857499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লালন পুকুর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1F1CD-BC7A-45BB-A91A-F87F242D75A9}"/>
              </a:ext>
            </a:extLst>
          </p:cNvPr>
          <p:cNvSpPr txBox="1"/>
          <p:nvPr/>
        </p:nvSpPr>
        <p:spPr>
          <a:xfrm>
            <a:off x="2957513" y="4428232"/>
            <a:ext cx="7034212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পুকুরে ধানী পোনা ছেড়ে চারা পোনা পর্যন্ত  বড় করা হয় তাকে  লালন পুকুর বলে 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907584-51DE-40BE-AD9E-A4EEAE178B25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5E70D9-52B3-4ED6-B9A9-EFEC552E9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3" y="5569605"/>
            <a:ext cx="1202502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BD369A-1FA4-4D45-9700-5875A3FE9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4" y="719138"/>
            <a:ext cx="3838575" cy="2024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8519A-52BC-445A-A337-92F9796912A6}"/>
              </a:ext>
            </a:extLst>
          </p:cNvPr>
          <p:cNvSpPr txBox="1"/>
          <p:nvPr/>
        </p:nvSpPr>
        <p:spPr>
          <a:xfrm>
            <a:off x="5124450" y="3136612"/>
            <a:ext cx="2847975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মজুদ পুকুর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23A60-A06F-400B-8088-9F8199597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719137"/>
            <a:ext cx="3429000" cy="20240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7C496-A2B5-4F80-B719-0F9336E908C0}"/>
              </a:ext>
            </a:extLst>
          </p:cNvPr>
          <p:cNvSpPr txBox="1"/>
          <p:nvPr/>
        </p:nvSpPr>
        <p:spPr>
          <a:xfrm>
            <a:off x="3267075" y="4171950"/>
            <a:ext cx="7686675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পুকুরে ধানী পোনা ছেড়ে বড় মাছে পরিণত করা হয় তাকে মজুদ পুকুর বলে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82911C-0275-4F66-A632-6E8A2A486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3" y="5569605"/>
            <a:ext cx="1202502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9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370</TotalTime>
  <Words>377</Words>
  <Application>Microsoft Office PowerPoint</Application>
  <PresentationFormat>Widescreen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Corbel</vt:lpstr>
      <vt:lpstr>NikoshBAN</vt:lpstr>
      <vt:lpstr>Vrinda</vt:lpstr>
      <vt:lpstr>Wingdings</vt:lpstr>
      <vt:lpstr>Parallax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MD SHA ALAM</dc:creator>
  <cp:lastModifiedBy>MD SHA ALAM</cp:lastModifiedBy>
  <cp:revision>80</cp:revision>
  <dcterms:created xsi:type="dcterms:W3CDTF">2021-09-22T13:12:33Z</dcterms:created>
  <dcterms:modified xsi:type="dcterms:W3CDTF">2021-09-29T03:22:48Z</dcterms:modified>
</cp:coreProperties>
</file>