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57" r:id="rId3"/>
    <p:sldId id="258" r:id="rId4"/>
    <p:sldId id="272" r:id="rId5"/>
    <p:sldId id="263" r:id="rId6"/>
    <p:sldId id="259" r:id="rId7"/>
    <p:sldId id="265" r:id="rId8"/>
    <p:sldId id="260" r:id="rId9"/>
    <p:sldId id="261" r:id="rId10"/>
    <p:sldId id="266" r:id="rId11"/>
    <p:sldId id="27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DCB"/>
    <a:srgbClr val="3210B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30" autoAdjust="0"/>
    <p:restoredTop sz="94609" autoAdjust="0"/>
  </p:normalViewPr>
  <p:slideViewPr>
    <p:cSldViewPr>
      <p:cViewPr>
        <p:scale>
          <a:sx n="89" d="100"/>
          <a:sy n="89" d="100"/>
        </p:scale>
        <p:origin x="-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New%20folder%20(2)\kkkkkkk.mp3" TargetMode="Externa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New%20folder%20(2)\kkkkkkk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400800"/>
            <a:ext cx="8382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00"/>
                </a:solidFill>
              </a:rPr>
              <a:t>Kachari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Bazar</a:t>
            </a:r>
            <a:r>
              <a:rPr lang="en-US" sz="1400" dirty="0" smtClean="0">
                <a:solidFill>
                  <a:srgbClr val="FFFF00"/>
                </a:solidFill>
              </a:rPr>
              <a:t> High </a:t>
            </a:r>
            <a:r>
              <a:rPr lang="en-US" sz="1400" dirty="0" err="1" smtClean="0">
                <a:solidFill>
                  <a:srgbClr val="FFFF00"/>
                </a:solidFill>
              </a:rPr>
              <a:t>School,Borogram,Thakurgaon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28600"/>
            <a:ext cx="8305800" cy="6172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533400"/>
            <a:ext cx="518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WELCOME</a:t>
            </a:r>
            <a:endParaRPr lang="en-US" sz="6000" dirty="0">
              <a:solidFill>
                <a:srgbClr val="FFFF00"/>
              </a:solidFill>
            </a:endParaRPr>
          </a:p>
        </p:txBody>
      </p:sp>
      <p:pic>
        <p:nvPicPr>
          <p:cNvPr id="9" name="Picture 8" descr="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76400"/>
            <a:ext cx="7162800" cy="41910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07947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077200" cy="5715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</a:rPr>
              <a:t>Read the </a:t>
            </a:r>
            <a:r>
              <a:rPr lang="en-US" sz="3200" b="1" dirty="0" smtClean="0">
                <a:solidFill>
                  <a:srgbClr val="002060"/>
                </a:solidFill>
              </a:rPr>
              <a:t>text silently </a:t>
            </a:r>
            <a:r>
              <a:rPr lang="en-US" sz="2400" dirty="0" smtClean="0">
                <a:solidFill>
                  <a:srgbClr val="FFFF00"/>
                </a:solidFill>
              </a:rPr>
              <a:t>and </a:t>
            </a:r>
            <a:r>
              <a:rPr lang="en-US" sz="2400" b="1" dirty="0" smtClean="0">
                <a:solidFill>
                  <a:srgbClr val="002060"/>
                </a:solidFill>
              </a:rPr>
              <a:t>answer</a:t>
            </a:r>
            <a:r>
              <a:rPr lang="en-US" sz="2400" dirty="0" smtClean="0">
                <a:solidFill>
                  <a:srgbClr val="FFFF00"/>
                </a:solidFill>
              </a:rPr>
              <a:t> the following questions.</a:t>
            </a:r>
          </a:p>
          <a:p>
            <a:pPr algn="just"/>
            <a:r>
              <a:rPr lang="en-US" sz="2400" dirty="0" smtClean="0">
                <a:solidFill>
                  <a:srgbClr val="FFFF00"/>
                </a:solidFill>
              </a:rPr>
              <a:t>a)What do you understand by the expression 'Enlightening the world’?</a:t>
            </a:r>
          </a:p>
          <a:p>
            <a:pPr algn="just"/>
            <a:r>
              <a:rPr lang="en-US" sz="2400" dirty="0" smtClean="0">
                <a:solidFill>
                  <a:srgbClr val="FFFF00"/>
                </a:solidFill>
              </a:rPr>
              <a:t>b)How was she transported?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Answer : a) The expression means that the woman like statue is enlightening the world with the torch in her right hand being out of any oppression and slavery.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</a:rPr>
              <a:t>b)Answer: She was transported on board the France war ship ’Isere’.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3" name="Picture 2" descr="90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62001"/>
            <a:ext cx="1066800" cy="8542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6477000"/>
            <a:ext cx="800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00"/>
                </a:solidFill>
              </a:rPr>
              <a:t>Kachari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Bazar</a:t>
            </a:r>
            <a:r>
              <a:rPr lang="en-US" sz="1400" dirty="0" smtClean="0">
                <a:solidFill>
                  <a:srgbClr val="FFFF00"/>
                </a:solidFill>
              </a:rPr>
              <a:t> High </a:t>
            </a:r>
            <a:r>
              <a:rPr lang="en-US" sz="1400" dirty="0" err="1" smtClean="0">
                <a:solidFill>
                  <a:srgbClr val="FFFF00"/>
                </a:solidFill>
              </a:rPr>
              <a:t>School,Borogram,Thakurgaon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077200" cy="5791200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Meaning Word and Pronounce the difficult words:</a:t>
            </a:r>
          </a:p>
          <a:p>
            <a:pPr marL="514350" indent="-514350">
              <a:buAutoNum type="alphaLcParenR"/>
            </a:pPr>
            <a:r>
              <a:rPr lang="en-US" sz="3200" b="1" dirty="0" smtClean="0">
                <a:solidFill>
                  <a:srgbClr val="002060"/>
                </a:solidFill>
              </a:rPr>
              <a:t>Oppression –torture</a:t>
            </a:r>
          </a:p>
          <a:p>
            <a:pPr marL="514350" indent="-514350">
              <a:buAutoNum type="alphaLcParenR"/>
            </a:pPr>
            <a:r>
              <a:rPr lang="en-US" sz="3200" b="1" dirty="0" smtClean="0">
                <a:solidFill>
                  <a:srgbClr val="002060"/>
                </a:solidFill>
              </a:rPr>
              <a:t>Sculptor-artist</a:t>
            </a:r>
          </a:p>
          <a:p>
            <a:pPr marL="514350" indent="-514350">
              <a:buAutoNum type="alphaLcParenR"/>
            </a:pPr>
            <a:r>
              <a:rPr lang="en-US" sz="3200" b="1" dirty="0" smtClean="0">
                <a:solidFill>
                  <a:srgbClr val="002060"/>
                </a:solidFill>
              </a:rPr>
              <a:t>Enlightening-instructive</a:t>
            </a:r>
          </a:p>
          <a:p>
            <a:pPr marL="514350" indent="-514350">
              <a:buAutoNum type="alphaLcParenR"/>
            </a:pPr>
            <a:r>
              <a:rPr lang="en-US" sz="3200" b="1" dirty="0" smtClean="0">
                <a:solidFill>
                  <a:srgbClr val="002060"/>
                </a:solidFill>
              </a:rPr>
              <a:t>Centennial- hundred years anniversary</a:t>
            </a:r>
          </a:p>
          <a:p>
            <a:pPr marL="514350" indent="-514350">
              <a:buAutoNum type="alphaLcParenR"/>
            </a:pPr>
            <a:r>
              <a:rPr lang="en-US" sz="3200" b="1" dirty="0" smtClean="0">
                <a:solidFill>
                  <a:srgbClr val="002060"/>
                </a:solidFill>
              </a:rPr>
              <a:t>Wrap-cover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324600"/>
            <a:ext cx="800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00"/>
                </a:solidFill>
              </a:rPr>
              <a:t>Kachari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Bazar</a:t>
            </a:r>
            <a:r>
              <a:rPr lang="en-US" sz="1400" dirty="0" smtClean="0">
                <a:solidFill>
                  <a:srgbClr val="FFFF00"/>
                </a:solidFill>
              </a:rPr>
              <a:t> High </a:t>
            </a:r>
            <a:r>
              <a:rPr lang="en-US" sz="1400" dirty="0" err="1" smtClean="0">
                <a:solidFill>
                  <a:srgbClr val="FFFF00"/>
                </a:solidFill>
              </a:rPr>
              <a:t>School,Borogram,Thakurgaon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370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304800"/>
            <a:ext cx="8305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C000"/>
                </a:solidFill>
              </a:rPr>
              <a:t>Evaluation :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295400"/>
            <a:ext cx="8610600" cy="3429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Fill in the gap without clues. </a:t>
            </a:r>
          </a:p>
          <a:p>
            <a:pPr algn="just"/>
            <a:r>
              <a:rPr lang="en-US" dirty="0" smtClean="0">
                <a:solidFill>
                  <a:srgbClr val="FFFF00"/>
                </a:solidFill>
              </a:rPr>
              <a:t>The statue of Liberty  is  situated at (a)                            . She stands for  universal (b)                          .  The statue of liberty is made by (c)       </a:t>
            </a:r>
          </a:p>
          <a:p>
            <a:pPr algn="just"/>
            <a:r>
              <a:rPr lang="en-US" dirty="0" smtClean="0">
                <a:solidFill>
                  <a:srgbClr val="FFFF00"/>
                </a:solidFill>
              </a:rPr>
              <a:t>   .The France government (d)          the statue of liberty to the USA  it’s (e)                    	          ceremony of independence.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95800" y="2590800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New York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2895600"/>
            <a:ext cx="1295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friendship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2895600"/>
            <a:ext cx="2514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Fredic</a:t>
            </a:r>
            <a:r>
              <a:rPr lang="en-US" dirty="0" smtClean="0">
                <a:solidFill>
                  <a:srgbClr val="002060"/>
                </a:solidFill>
              </a:rPr>
              <a:t> Bartholdi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57600" y="32004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gave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3429000"/>
            <a:ext cx="137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centennial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6400800"/>
            <a:ext cx="784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00"/>
                </a:solidFill>
              </a:rPr>
              <a:t>Kachari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Bazar</a:t>
            </a:r>
            <a:r>
              <a:rPr lang="en-US" sz="1400" dirty="0" smtClean="0">
                <a:solidFill>
                  <a:srgbClr val="FFFF00"/>
                </a:solidFill>
              </a:rPr>
              <a:t> High </a:t>
            </a:r>
            <a:r>
              <a:rPr lang="en-US" sz="1400" dirty="0" err="1" smtClean="0">
                <a:solidFill>
                  <a:srgbClr val="FFFF00"/>
                </a:solidFill>
              </a:rPr>
              <a:t>School,Borogram,Thakurgaon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Hometask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6" name="Content Placeholder 5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7580" y="3227229"/>
            <a:ext cx="2148840" cy="1363980"/>
          </a:xfrm>
        </p:spPr>
      </p:pic>
      <p:sp>
        <p:nvSpPr>
          <p:cNvPr id="5" name="Rectangle 4"/>
          <p:cNvSpPr/>
          <p:nvPr/>
        </p:nvSpPr>
        <p:spPr>
          <a:xfrm>
            <a:off x="533400" y="1676400"/>
            <a:ext cx="8001000" cy="426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19400"/>
            <a:ext cx="6019800" cy="289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1905000"/>
            <a:ext cx="7772400" cy="762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Write a paragraph ‘</a:t>
            </a:r>
            <a:r>
              <a:rPr lang="en-US" sz="2800" b="1" dirty="0" smtClean="0">
                <a:solidFill>
                  <a:srgbClr val="FFFF00"/>
                </a:solidFill>
              </a:rPr>
              <a:t>‘The Statue of Liberty”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6324600"/>
            <a:ext cx="7620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00"/>
                </a:solidFill>
              </a:rPr>
              <a:t>Kachari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Bazar</a:t>
            </a:r>
            <a:r>
              <a:rPr lang="en-US" sz="1400" dirty="0" smtClean="0">
                <a:solidFill>
                  <a:srgbClr val="FFFF00"/>
                </a:solidFill>
              </a:rPr>
              <a:t> High </a:t>
            </a:r>
            <a:r>
              <a:rPr lang="en-US" sz="1400" dirty="0" err="1" smtClean="0">
                <a:solidFill>
                  <a:srgbClr val="FFFF00"/>
                </a:solidFill>
              </a:rPr>
              <a:t>School,Borogram,Thakurgaon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Stay home save and sound .Watch the online class.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24000"/>
            <a:ext cx="7924800" cy="4724400"/>
          </a:xfrm>
        </p:spPr>
      </p:pic>
      <p:sp>
        <p:nvSpPr>
          <p:cNvPr id="3" name="Rounded Rectangle 2"/>
          <p:cNvSpPr/>
          <p:nvPr/>
        </p:nvSpPr>
        <p:spPr>
          <a:xfrm>
            <a:off x="609600" y="5867400"/>
            <a:ext cx="8001000" cy="381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FFFF00"/>
                </a:solidFill>
              </a:rPr>
              <a:t>Kachari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en-US" sz="1600" dirty="0" err="1" smtClean="0">
                <a:solidFill>
                  <a:srgbClr val="FFFF00"/>
                </a:solidFill>
              </a:rPr>
              <a:t>Bazar</a:t>
            </a:r>
            <a:r>
              <a:rPr lang="en-US" sz="1600" dirty="0" smtClean="0">
                <a:solidFill>
                  <a:srgbClr val="FFFF00"/>
                </a:solidFill>
              </a:rPr>
              <a:t> High </a:t>
            </a:r>
            <a:r>
              <a:rPr lang="en-US" sz="1600" dirty="0" err="1" smtClean="0">
                <a:solidFill>
                  <a:srgbClr val="FFFF00"/>
                </a:solidFill>
              </a:rPr>
              <a:t>School,Borogram,Thakurgaon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6324600"/>
            <a:ext cx="822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00"/>
                </a:solidFill>
              </a:rPr>
              <a:t>Kachari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Bazar</a:t>
            </a:r>
            <a:r>
              <a:rPr lang="en-US" sz="1400" dirty="0" smtClean="0">
                <a:solidFill>
                  <a:srgbClr val="FFFF00"/>
                </a:solidFill>
              </a:rPr>
              <a:t> High </a:t>
            </a:r>
            <a:r>
              <a:rPr lang="en-US" sz="1400" dirty="0" err="1" smtClean="0">
                <a:solidFill>
                  <a:srgbClr val="FFFF00"/>
                </a:solidFill>
              </a:rPr>
              <a:t>School,Borogram,Thakurgaon</a:t>
            </a:r>
            <a:endParaRPr lang="en-US" sz="1400" dirty="0">
              <a:solidFill>
                <a:srgbClr val="FFFF00"/>
              </a:solidFill>
            </a:endParaRPr>
          </a:p>
        </p:txBody>
      </p:sp>
      <p:pic>
        <p:nvPicPr>
          <p:cNvPr id="18" name="Content Placeholder 17" descr="KRISHNO PASSPORT PICTUR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0" y="1737519"/>
            <a:ext cx="3429000" cy="4343400"/>
          </a:xfrm>
        </p:spPr>
      </p:pic>
      <p:sp>
        <p:nvSpPr>
          <p:cNvPr id="12" name="Rectangle 11"/>
          <p:cNvSpPr/>
          <p:nvPr/>
        </p:nvSpPr>
        <p:spPr>
          <a:xfrm>
            <a:off x="304800" y="152400"/>
            <a:ext cx="8686800" cy="617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47800" y="533400"/>
            <a:ext cx="6324600" cy="1066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INTRODUCING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1905000"/>
            <a:ext cx="39624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err="1" smtClean="0">
                <a:solidFill>
                  <a:srgbClr val="002060"/>
                </a:solidFill>
              </a:rPr>
              <a:t>Krishno</a:t>
            </a:r>
            <a:r>
              <a:rPr lang="en-US" sz="2800" dirty="0" smtClean="0">
                <a:solidFill>
                  <a:srgbClr val="002060"/>
                </a:solidFill>
              </a:rPr>
              <a:t> Chandra Barman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Assistant Teacher In English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Kachari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Bazar</a:t>
            </a:r>
            <a:r>
              <a:rPr lang="en-US" dirty="0" smtClean="0">
                <a:solidFill>
                  <a:srgbClr val="FFFF00"/>
                </a:solidFill>
              </a:rPr>
              <a:t> High School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Borogram,Thakurgaon</a:t>
            </a: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Phone:0172413948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krishnobarman3@gmail.com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34000" y="1905000"/>
            <a:ext cx="33528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Date:29/09/2020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Class: Nine/Ten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Subject: English First Paper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Students: Fifty</a:t>
            </a:r>
          </a:p>
          <a:p>
            <a:pPr algn="ctr"/>
            <a:endParaRPr lang="en-US" dirty="0"/>
          </a:p>
        </p:txBody>
      </p:sp>
      <p:pic>
        <p:nvPicPr>
          <p:cNvPr id="19" name="Picture 18" descr="KRISHNO PASSPORT 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905000"/>
            <a:ext cx="762000" cy="965200"/>
          </a:xfrm>
          <a:prstGeom prst="rect">
            <a:avLst/>
          </a:prstGeom>
        </p:spPr>
      </p:pic>
      <p:pic>
        <p:nvPicPr>
          <p:cNvPr id="20" name="Picture 19" descr="indexih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905000"/>
            <a:ext cx="1066800" cy="1380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6400800"/>
            <a:ext cx="800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00"/>
                </a:solidFill>
              </a:rPr>
              <a:t>Kachari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Bazar</a:t>
            </a:r>
            <a:r>
              <a:rPr lang="en-US" sz="1400" dirty="0" smtClean="0">
                <a:solidFill>
                  <a:srgbClr val="FFFF00"/>
                </a:solidFill>
              </a:rPr>
              <a:t> High </a:t>
            </a:r>
            <a:r>
              <a:rPr lang="en-US" sz="1400" dirty="0" err="1" smtClean="0">
                <a:solidFill>
                  <a:srgbClr val="FFFF00"/>
                </a:solidFill>
              </a:rPr>
              <a:t>School,Borogram,Thakurgaon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304800"/>
            <a:ext cx="8458200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838200" y="609600"/>
            <a:ext cx="7543800" cy="990600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Look at the picture and talk about in pairs 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12" name="Picture 1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3733800" cy="38862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419600" y="1828800"/>
            <a:ext cx="3886200" cy="3886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FF00"/>
                </a:solidFill>
              </a:rPr>
              <a:t>a)Do you know what it is ?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b)Do you think it is man or woman?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c) Discuss what stands out in the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382000" cy="6324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2057400" cy="2743200"/>
          </a:xfrm>
          <a:prstGeom prst="rect">
            <a:avLst/>
          </a:prstGeom>
        </p:spPr>
      </p:pic>
      <p:pic>
        <p:nvPicPr>
          <p:cNvPr id="4" name="Picture 3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533400"/>
            <a:ext cx="1981200" cy="2148840"/>
          </a:xfrm>
          <a:prstGeom prst="rect">
            <a:avLst/>
          </a:prstGeom>
        </p:spPr>
      </p:pic>
      <p:pic>
        <p:nvPicPr>
          <p:cNvPr id="5" name="Picture 4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447800"/>
            <a:ext cx="2286000" cy="1981200"/>
          </a:xfrm>
          <a:prstGeom prst="rect">
            <a:avLst/>
          </a:prstGeom>
        </p:spPr>
      </p:pic>
      <p:pic>
        <p:nvPicPr>
          <p:cNvPr id="6" name="Picture 5" descr="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3124200"/>
            <a:ext cx="2286000" cy="2514600"/>
          </a:xfrm>
          <a:prstGeom prst="rect">
            <a:avLst/>
          </a:prstGeom>
        </p:spPr>
      </p:pic>
      <p:pic>
        <p:nvPicPr>
          <p:cNvPr id="7" name="Picture 6" descr="FGEFF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" y="4191000"/>
            <a:ext cx="2103120" cy="2004060"/>
          </a:xfrm>
          <a:prstGeom prst="rect">
            <a:avLst/>
          </a:prstGeom>
        </p:spPr>
      </p:pic>
      <p:pic>
        <p:nvPicPr>
          <p:cNvPr id="8" name="Picture 7" descr="23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7400" y="3886200"/>
            <a:ext cx="2590800" cy="2209800"/>
          </a:xfrm>
          <a:prstGeom prst="rect">
            <a:avLst/>
          </a:prstGeom>
        </p:spPr>
      </p:pic>
      <p:sp>
        <p:nvSpPr>
          <p:cNvPr id="11" name="Up Arrow 10"/>
          <p:cNvSpPr/>
          <p:nvPr/>
        </p:nvSpPr>
        <p:spPr>
          <a:xfrm>
            <a:off x="3200400" y="1828800"/>
            <a:ext cx="4572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Torch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7162800" y="457200"/>
            <a:ext cx="4572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Crown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85800" y="6248400"/>
            <a:ext cx="1981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Scribed Book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971800" y="57150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Fredric </a:t>
            </a:r>
            <a:r>
              <a:rPr lang="en-US" sz="1600" dirty="0" err="1" smtClean="0">
                <a:solidFill>
                  <a:srgbClr val="FFFF00"/>
                </a:solidFill>
              </a:rPr>
              <a:t>Auguste</a:t>
            </a:r>
            <a:r>
              <a:rPr lang="en-US" sz="1600" dirty="0" smtClean="0">
                <a:solidFill>
                  <a:srgbClr val="FFFF00"/>
                </a:solidFill>
              </a:rPr>
              <a:t> Bartholdi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6096000"/>
            <a:ext cx="2209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Liberty Island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3429000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</a:rPr>
              <a:t>The Statue of Liberty(Woman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1" name="Right Arrow 20"/>
          <p:cNvSpPr/>
          <p:nvPr/>
        </p:nvSpPr>
        <p:spPr>
          <a:xfrm>
            <a:off x="5867400" y="49530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00"/>
                </a:solidFill>
              </a:rPr>
              <a:t>pedesta</a:t>
            </a:r>
            <a:r>
              <a:rPr lang="en-US" sz="1400" dirty="0" smtClean="0"/>
              <a:t>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1000" y="6553200"/>
            <a:ext cx="8153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Kachari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Bazar</a:t>
            </a:r>
            <a:r>
              <a:rPr lang="en-US" dirty="0" smtClean="0">
                <a:solidFill>
                  <a:srgbClr val="FFFF00"/>
                </a:solidFill>
              </a:rPr>
              <a:t> High </a:t>
            </a:r>
            <a:r>
              <a:rPr lang="en-US" dirty="0" err="1" smtClean="0">
                <a:solidFill>
                  <a:srgbClr val="FFFF00"/>
                </a:solidFill>
              </a:rPr>
              <a:t>School,Borogram,Thakurgaon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6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Topic</a:t>
            </a:r>
            <a:r>
              <a:rPr lang="en-US" sz="4000" dirty="0" smtClean="0"/>
              <a:t> :</a:t>
            </a:r>
            <a:r>
              <a:rPr lang="en-US" sz="4000" dirty="0" smtClean="0">
                <a:solidFill>
                  <a:srgbClr val="FFFF00"/>
                </a:solidFill>
              </a:rPr>
              <a:t>The statue of Liberty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5000" y="1447800"/>
            <a:ext cx="2895600" cy="411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Unit : Eight</a:t>
            </a:r>
          </a:p>
          <a:p>
            <a:pPr algn="ctr"/>
            <a:r>
              <a:rPr lang="en-US" sz="3600" b="1" dirty="0" smtClean="0"/>
              <a:t>Lesson: Three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25" y="1671850"/>
            <a:ext cx="5181600" cy="46527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6477000"/>
            <a:ext cx="792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FF00"/>
                </a:solidFill>
              </a:rPr>
              <a:t>Kachari</a:t>
            </a:r>
            <a:r>
              <a:rPr lang="en-US" sz="1200" dirty="0" smtClean="0">
                <a:solidFill>
                  <a:srgbClr val="FFFF00"/>
                </a:solidFill>
              </a:rPr>
              <a:t> </a:t>
            </a:r>
            <a:r>
              <a:rPr lang="en-US" sz="1200" dirty="0" err="1" smtClean="0">
                <a:solidFill>
                  <a:srgbClr val="FFFF00"/>
                </a:solidFill>
              </a:rPr>
              <a:t>Bazar</a:t>
            </a:r>
            <a:r>
              <a:rPr lang="en-US" sz="1200" dirty="0" smtClean="0">
                <a:solidFill>
                  <a:srgbClr val="FFFF00"/>
                </a:solidFill>
              </a:rPr>
              <a:t> High </a:t>
            </a:r>
            <a:r>
              <a:rPr lang="en-US" sz="1200" dirty="0" err="1" smtClean="0">
                <a:solidFill>
                  <a:srgbClr val="FFFF00"/>
                </a:solidFill>
              </a:rPr>
              <a:t>School,Borogram,Thakurgaon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228600"/>
            <a:ext cx="8305800" cy="624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71600" y="533400"/>
            <a:ext cx="69342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Learning Outcomes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495800" y="1447800"/>
            <a:ext cx="457200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76400" y="2209800"/>
            <a:ext cx="5867400" cy="3733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00"/>
                </a:solidFill>
              </a:rPr>
              <a:t>After we  have studied this unit , we will be able to…..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a)Listen for specific information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b)Read and understand texts through </a:t>
            </a:r>
            <a:r>
              <a:rPr lang="en-US" sz="3200" b="1" dirty="0" smtClean="0">
                <a:solidFill>
                  <a:srgbClr val="002060"/>
                </a:solidFill>
              </a:rPr>
              <a:t>silent reading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c)Ask and answer question.</a:t>
            </a:r>
          </a:p>
          <a:p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6019800"/>
            <a:ext cx="792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00"/>
                </a:solidFill>
              </a:rPr>
              <a:t>Kachari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Bazar</a:t>
            </a:r>
            <a:r>
              <a:rPr lang="en-US" sz="1400" dirty="0" smtClean="0">
                <a:solidFill>
                  <a:srgbClr val="FFFF00"/>
                </a:solidFill>
              </a:rPr>
              <a:t> High </a:t>
            </a:r>
            <a:r>
              <a:rPr lang="en-US" sz="1400" dirty="0" err="1" smtClean="0">
                <a:solidFill>
                  <a:srgbClr val="FFFF00"/>
                </a:solidFill>
              </a:rPr>
              <a:t>School,Borogram,Thakurgaon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572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.</a:t>
            </a:r>
            <a:r>
              <a:rPr lang="en-US" sz="2000" dirty="0" smtClean="0">
                <a:solidFill>
                  <a:srgbClr val="FFC000"/>
                </a:solidFill>
              </a:rPr>
              <a:t/>
            </a:r>
            <a:br>
              <a:rPr lang="en-US" sz="2000" dirty="0" smtClean="0">
                <a:solidFill>
                  <a:srgbClr val="FFC000"/>
                </a:solidFill>
              </a:rPr>
            </a:br>
            <a:r>
              <a:rPr lang="en-US" sz="2000" dirty="0" smtClean="0">
                <a:solidFill>
                  <a:srgbClr val="FFC000"/>
                </a:solidFill>
              </a:rPr>
              <a:t>  </a:t>
            </a:r>
            <a:br>
              <a:rPr lang="en-US" sz="2000" dirty="0" smtClean="0">
                <a:solidFill>
                  <a:srgbClr val="FFC000"/>
                </a:solidFill>
              </a:rPr>
            </a:br>
            <a:r>
              <a:rPr lang="en-US" sz="3600" dirty="0">
                <a:solidFill>
                  <a:srgbClr val="FFC000"/>
                </a:solidFill>
              </a:rPr>
              <a:t>Read the question first </a:t>
            </a:r>
          </a:p>
        </p:txBody>
      </p:sp>
      <p:pic>
        <p:nvPicPr>
          <p:cNvPr id="6" name="kkkkkkk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962400" y="5943600"/>
            <a:ext cx="244475" cy="2444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609600"/>
            <a:ext cx="8763000" cy="2743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Questions: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a)Where is the statue of liberty situated ?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b) Which country gave the statue as a gift ?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c)The gift was meant for which country ?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d)What does the statue represent ?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3505200"/>
            <a:ext cx="8229600" cy="1752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Now Listen the Audio </a:t>
            </a:r>
            <a:r>
              <a:rPr lang="en-US" sz="3600" dirty="0" smtClean="0">
                <a:solidFill>
                  <a:srgbClr val="FFC000"/>
                </a:solidFill>
              </a:rPr>
              <a:t>about the statue of Liberty and answer the following questions .</a:t>
            </a:r>
            <a:endParaRPr lang="en-US" sz="3600" dirty="0"/>
          </a:p>
        </p:txBody>
      </p:sp>
      <p:sp>
        <p:nvSpPr>
          <p:cNvPr id="13" name="Heart 12"/>
          <p:cNvSpPr/>
          <p:nvPr/>
        </p:nvSpPr>
        <p:spPr>
          <a:xfrm>
            <a:off x="3352800" y="5257800"/>
            <a:ext cx="2438400" cy="1066800"/>
          </a:xfrm>
          <a:prstGeom prst="hear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AUDIO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4" name="kkkkkk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67200" y="5867400"/>
            <a:ext cx="244475" cy="2444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6400800"/>
            <a:ext cx="792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00"/>
                </a:solidFill>
              </a:rPr>
              <a:t>Kachari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Bazar</a:t>
            </a:r>
            <a:r>
              <a:rPr lang="en-US" sz="1400" dirty="0" smtClean="0">
                <a:solidFill>
                  <a:srgbClr val="FFFF00"/>
                </a:solidFill>
              </a:rPr>
              <a:t> High </a:t>
            </a:r>
            <a:r>
              <a:rPr lang="en-US" sz="1400" dirty="0" err="1" smtClean="0">
                <a:solidFill>
                  <a:srgbClr val="FFFF00"/>
                </a:solidFill>
              </a:rPr>
              <a:t>School,Borogram,Thakurgaon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6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495800" cy="4678680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Questions: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a)Where is the statue of liberty situated ?</a:t>
            </a:r>
          </a:p>
          <a:p>
            <a:r>
              <a:rPr lang="en-US" sz="1600" dirty="0" err="1" smtClean="0">
                <a:solidFill>
                  <a:srgbClr val="FFFF00"/>
                </a:solidFill>
              </a:rPr>
              <a:t>Answer:The</a:t>
            </a:r>
            <a:r>
              <a:rPr lang="en-US" sz="1600" dirty="0" smtClean="0">
                <a:solidFill>
                  <a:srgbClr val="FFFF00"/>
                </a:solidFill>
              </a:rPr>
              <a:t> statue of Liberty is situated on Liberty Island in the </a:t>
            </a:r>
            <a:r>
              <a:rPr lang="en-US" sz="1600" dirty="0" err="1" smtClean="0">
                <a:solidFill>
                  <a:srgbClr val="FFFF00"/>
                </a:solidFill>
              </a:rPr>
              <a:t>Harbour</a:t>
            </a:r>
            <a:r>
              <a:rPr lang="en-US" sz="1600" dirty="0" smtClean="0">
                <a:solidFill>
                  <a:srgbClr val="FFFF00"/>
                </a:solidFill>
              </a:rPr>
              <a:t> of New York.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b)Which country gave the statue as a gift?</a:t>
            </a:r>
          </a:p>
          <a:p>
            <a:r>
              <a:rPr lang="en-US" sz="1600" dirty="0" err="1" smtClean="0">
                <a:solidFill>
                  <a:srgbClr val="FFFF00"/>
                </a:solidFill>
              </a:rPr>
              <a:t>Answer:France</a:t>
            </a:r>
            <a:r>
              <a:rPr lang="en-US" sz="1600" dirty="0" smtClean="0">
                <a:solidFill>
                  <a:srgbClr val="FFFF00"/>
                </a:solidFill>
              </a:rPr>
              <a:t> gave the statue as a gift.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c)The gift was meant for which country?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Answer: The gift was meant for the USA.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D)What does the statue represent?</a:t>
            </a:r>
          </a:p>
          <a:p>
            <a:r>
              <a:rPr lang="en-US" sz="1600" dirty="0" err="1" smtClean="0">
                <a:solidFill>
                  <a:srgbClr val="FFFF00"/>
                </a:solidFill>
              </a:rPr>
              <a:t>Answer:The</a:t>
            </a:r>
            <a:r>
              <a:rPr lang="en-US" sz="1600" dirty="0" smtClean="0">
                <a:solidFill>
                  <a:srgbClr val="FFFF00"/>
                </a:solidFill>
              </a:rPr>
              <a:t> statue represents  her free </a:t>
            </a:r>
            <a:r>
              <a:rPr lang="en-US" sz="1600" dirty="0" err="1" smtClean="0">
                <a:solidFill>
                  <a:srgbClr val="FFFF00"/>
                </a:solidFill>
              </a:rPr>
              <a:t>forword</a:t>
            </a:r>
            <a:r>
              <a:rPr lang="en-US" sz="1600" dirty="0" smtClean="0">
                <a:solidFill>
                  <a:srgbClr val="FFFF00"/>
                </a:solidFill>
              </a:rPr>
              <a:t> </a:t>
            </a:r>
            <a:r>
              <a:rPr lang="en-US" sz="1600" dirty="0" err="1" smtClean="0">
                <a:solidFill>
                  <a:srgbClr val="FFFF00"/>
                </a:solidFill>
              </a:rPr>
              <a:t>movement,enlightening</a:t>
            </a:r>
            <a:r>
              <a:rPr lang="en-US" sz="1600" dirty="0" smtClean="0">
                <a:solidFill>
                  <a:srgbClr val="FFFF00"/>
                </a:solidFill>
              </a:rPr>
              <a:t> the world with her torch and free from oppression and slavery 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676400"/>
            <a:ext cx="3048000" cy="4572000"/>
          </a:xfrm>
        </p:spPr>
      </p:pic>
      <p:sp>
        <p:nvSpPr>
          <p:cNvPr id="5" name="Rectangle 4"/>
          <p:cNvSpPr/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Questions and Answers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6400800"/>
            <a:ext cx="7467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FF00"/>
                </a:solidFill>
              </a:rPr>
              <a:t>Kachari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Bazar</a:t>
            </a:r>
            <a:r>
              <a:rPr lang="en-US" sz="1400" dirty="0" smtClean="0">
                <a:solidFill>
                  <a:srgbClr val="FFFF00"/>
                </a:solidFill>
              </a:rPr>
              <a:t> High </a:t>
            </a:r>
            <a:r>
              <a:rPr lang="en-US" sz="1400" dirty="0" err="1" smtClean="0">
                <a:solidFill>
                  <a:srgbClr val="FFFF00"/>
                </a:solidFill>
              </a:rPr>
              <a:t>School,Borogram,Thakurgaon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6" presetClass="exit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6" presetClass="exit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6" presetClass="exit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xit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6" presetClass="exit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295400" y="228600"/>
            <a:ext cx="6019800" cy="1066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C) Listen to the text again and complete the chart. 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5867400" y="609600"/>
            <a:ext cx="762000" cy="38100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kkkkk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172200" y="685800"/>
            <a:ext cx="244475" cy="24447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6704638"/>
              </p:ext>
            </p:extLst>
          </p:nvPr>
        </p:nvGraphicFramePr>
        <p:xfrm>
          <a:off x="326979" y="1315872"/>
          <a:ext cx="8610600" cy="546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6802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The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  <a:latin typeface="NikoshBAN" pitchFamily="2" charset="0"/>
                          <a:cs typeface="NikoshBAN" pitchFamily="2" charset="0"/>
                        </a:rPr>
                        <a:t> Statue of Liberty</a:t>
                      </a:r>
                      <a:endParaRPr lang="en-US" dirty="0">
                        <a:solidFill>
                          <a:srgbClr val="0070C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Information</a:t>
                      </a:r>
                      <a:endParaRPr lang="en-US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7917">
                <a:tc>
                  <a:txBody>
                    <a:bodyPr/>
                    <a:lstStyle/>
                    <a:p>
                      <a:r>
                        <a:rPr lang="en-US" dirty="0" smtClean="0"/>
                        <a:t>situated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57917">
                <a:tc>
                  <a:txBody>
                    <a:bodyPr/>
                    <a:lstStyle/>
                    <a:p>
                      <a:r>
                        <a:rPr lang="en-US" dirty="0" smtClean="0"/>
                        <a:t>artist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917">
                <a:tc>
                  <a:txBody>
                    <a:bodyPr/>
                    <a:lstStyle/>
                    <a:p>
                      <a:r>
                        <a:rPr lang="en-US" dirty="0" smtClean="0"/>
                        <a:t>gift 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98329">
                <a:tc>
                  <a:txBody>
                    <a:bodyPr/>
                    <a:lstStyle/>
                    <a:p>
                      <a:r>
                        <a:rPr lang="en-US" dirty="0" smtClean="0"/>
                        <a:t>reason for</a:t>
                      </a:r>
                      <a:r>
                        <a:rPr lang="en-US" baseline="0" dirty="0" smtClean="0"/>
                        <a:t> the gift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917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Presented</a:t>
                      </a:r>
                      <a:r>
                        <a:rPr lang="en-US" baseline="0" dirty="0" smtClean="0"/>
                        <a:t>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8017">
                <a:tc>
                  <a:txBody>
                    <a:bodyPr/>
                    <a:lstStyle/>
                    <a:p>
                      <a:r>
                        <a:rPr lang="en-US" dirty="0" smtClean="0"/>
                        <a:t>The statue of</a:t>
                      </a:r>
                      <a:r>
                        <a:rPr lang="en-US" baseline="0" dirty="0" smtClean="0"/>
                        <a:t> Liberty symbolizes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917">
                <a:tc>
                  <a:txBody>
                    <a:bodyPr/>
                    <a:lstStyle/>
                    <a:p>
                      <a:r>
                        <a:rPr lang="en-US" dirty="0" smtClean="0"/>
                        <a:t>Framework</a:t>
                      </a:r>
                      <a:r>
                        <a:rPr lang="en-US" baseline="0" dirty="0" smtClean="0"/>
                        <a:t> made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917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917">
                <a:tc>
                  <a:txBody>
                    <a:bodyPr/>
                    <a:lstStyle/>
                    <a:p>
                      <a:r>
                        <a:rPr lang="en-US" dirty="0" smtClean="0"/>
                        <a:t>Year it was declared a UNESCO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 Single Corner Rectangle 4"/>
          <p:cNvSpPr/>
          <p:nvPr/>
        </p:nvSpPr>
        <p:spPr>
          <a:xfrm>
            <a:off x="4632279" y="1905001"/>
            <a:ext cx="4359321" cy="4572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in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dirty="0" err="1">
                <a:solidFill>
                  <a:srgbClr val="0070C0"/>
                </a:solidFill>
              </a:rPr>
              <a:t>Harbour</a:t>
            </a:r>
            <a:r>
              <a:rPr lang="en-US" dirty="0">
                <a:solidFill>
                  <a:srgbClr val="0070C0"/>
                </a:solidFill>
              </a:rPr>
              <a:t> of New York</a:t>
            </a:r>
            <a:endParaRPr lang="en-US" dirty="0"/>
          </a:p>
        </p:txBody>
      </p:sp>
      <p:sp>
        <p:nvSpPr>
          <p:cNvPr id="8" name="Round Single Corner Rectangle 7"/>
          <p:cNvSpPr/>
          <p:nvPr/>
        </p:nvSpPr>
        <p:spPr>
          <a:xfrm>
            <a:off x="4632279" y="2438400"/>
            <a:ext cx="4435520" cy="381000"/>
          </a:xfrm>
          <a:prstGeom prst="round1Rect">
            <a:avLst>
              <a:gd name="adj" fmla="val 34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Frederic </a:t>
            </a:r>
            <a:r>
              <a:rPr lang="en-US" dirty="0" err="1" smtClean="0">
                <a:solidFill>
                  <a:srgbClr val="0070C0"/>
                </a:solidFill>
              </a:rPr>
              <a:t>Auguste</a:t>
            </a:r>
            <a:r>
              <a:rPr lang="en-US" dirty="0" smtClean="0">
                <a:solidFill>
                  <a:srgbClr val="0070C0"/>
                </a:solidFill>
              </a:rPr>
              <a:t> Bartholdi</a:t>
            </a:r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>
            <a:off x="4632279" y="2964408"/>
            <a:ext cx="4359321" cy="381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France</a:t>
            </a:r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4708477" y="3429000"/>
            <a:ext cx="4283121" cy="762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o commemorate the centennial of the US independence</a:t>
            </a:r>
            <a:endParaRPr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4708477" y="4343400"/>
            <a:ext cx="4283123" cy="381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Liberty of the USA</a:t>
            </a:r>
            <a:endParaRPr lang="en-US" dirty="0"/>
          </a:p>
        </p:txBody>
      </p:sp>
      <p:sp>
        <p:nvSpPr>
          <p:cNvPr id="12" name="Round Single Corner Rectangle 11"/>
          <p:cNvSpPr/>
          <p:nvPr/>
        </p:nvSpPr>
        <p:spPr>
          <a:xfrm>
            <a:off x="4708477" y="4800600"/>
            <a:ext cx="4283121" cy="533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Freedom from oppression and slavery</a:t>
            </a:r>
            <a:endParaRPr lang="en-US" sz="1600" dirty="0"/>
          </a:p>
        </p:txBody>
      </p:sp>
      <p:sp>
        <p:nvSpPr>
          <p:cNvPr id="13" name="Round Single Corner Rectangle 12"/>
          <p:cNvSpPr/>
          <p:nvPr/>
        </p:nvSpPr>
        <p:spPr>
          <a:xfrm>
            <a:off x="4708477" y="5390866"/>
            <a:ext cx="4283121" cy="40033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Copper sheets ,iron ,24k gold</a:t>
            </a:r>
            <a:endParaRPr lang="en-US" dirty="0"/>
          </a:p>
        </p:txBody>
      </p:sp>
      <p:sp>
        <p:nvSpPr>
          <p:cNvPr id="14" name="Round Single Corner Rectangle 13"/>
          <p:cNvSpPr/>
          <p:nvPr/>
        </p:nvSpPr>
        <p:spPr>
          <a:xfrm>
            <a:off x="4708477" y="5791200"/>
            <a:ext cx="4283121" cy="533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254 tons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08477" y="6419566"/>
            <a:ext cx="4283121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In 1984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6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835</TotalTime>
  <Words>567</Words>
  <Application>Microsoft Office PowerPoint</Application>
  <PresentationFormat>On-screen Show (4:3)</PresentationFormat>
  <Paragraphs>106</Paragraphs>
  <Slides>14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Slide 1</vt:lpstr>
      <vt:lpstr>Slide 2</vt:lpstr>
      <vt:lpstr>Slide 3</vt:lpstr>
      <vt:lpstr>Slide 4</vt:lpstr>
      <vt:lpstr>Topic :The statue of Liberty</vt:lpstr>
      <vt:lpstr>Slide 6</vt:lpstr>
      <vt:lpstr>.    Read the question first </vt:lpstr>
      <vt:lpstr>Slide 8</vt:lpstr>
      <vt:lpstr>Slide 9</vt:lpstr>
      <vt:lpstr>Slide 10</vt:lpstr>
      <vt:lpstr>Slide 11</vt:lpstr>
      <vt:lpstr>Slide 12</vt:lpstr>
      <vt:lpstr>Hometask</vt:lpstr>
      <vt:lpstr>Stay home save and sound .Watch the online class.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140</cp:revision>
  <dcterms:created xsi:type="dcterms:W3CDTF">2006-08-16T00:00:00Z</dcterms:created>
  <dcterms:modified xsi:type="dcterms:W3CDTF">2020-09-28T02:39:25Z</dcterms:modified>
</cp:coreProperties>
</file>