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0" r:id="rId5"/>
    <p:sldId id="267" r:id="rId6"/>
    <p:sldId id="261" r:id="rId7"/>
    <p:sldId id="263" r:id="rId8"/>
    <p:sldId id="262" r:id="rId9"/>
    <p:sldId id="264" r:id="rId10"/>
    <p:sldId id="265" r:id="rId11"/>
    <p:sldId id="266" r:id="rId12"/>
    <p:sldId id="270" r:id="rId13"/>
    <p:sldId id="271" r:id="rId14"/>
    <p:sldId id="268" r:id="rId15"/>
    <p:sldId id="269" r:id="rId16"/>
    <p:sldId id="27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4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36A1A-9152-41C3-B86A-1AADD34857FF}" type="datetimeFigureOut">
              <a:rPr lang="en-GB" smtClean="0"/>
              <a:t>04/10/2021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8BF31-0336-49FE-B6CD-565D63BA61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8482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36A1A-9152-41C3-B86A-1AADD34857FF}" type="datetimeFigureOut">
              <a:rPr lang="en-GB" smtClean="0"/>
              <a:t>04/10/2021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8BF31-0336-49FE-B6CD-565D63BA61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5914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36A1A-9152-41C3-B86A-1AADD34857FF}" type="datetimeFigureOut">
              <a:rPr lang="en-GB" smtClean="0"/>
              <a:t>04/10/2021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8BF31-0336-49FE-B6CD-565D63BA61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0505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36A1A-9152-41C3-B86A-1AADD34857FF}" type="datetimeFigureOut">
              <a:rPr lang="en-GB" smtClean="0"/>
              <a:t>04/10/2021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8BF31-0336-49FE-B6CD-565D63BA61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615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36A1A-9152-41C3-B86A-1AADD34857FF}" type="datetimeFigureOut">
              <a:rPr lang="en-GB" smtClean="0"/>
              <a:t>04/10/2021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8BF31-0336-49FE-B6CD-565D63BA61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639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36A1A-9152-41C3-B86A-1AADD34857FF}" type="datetimeFigureOut">
              <a:rPr lang="en-GB" smtClean="0"/>
              <a:t>04/10/2021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8BF31-0336-49FE-B6CD-565D63BA61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056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36A1A-9152-41C3-B86A-1AADD34857FF}" type="datetimeFigureOut">
              <a:rPr lang="en-GB" smtClean="0"/>
              <a:t>04/10/2021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8BF31-0336-49FE-B6CD-565D63BA61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6577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36A1A-9152-41C3-B86A-1AADD34857FF}" type="datetimeFigureOut">
              <a:rPr lang="en-GB" smtClean="0"/>
              <a:t>04/10/2021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8BF31-0336-49FE-B6CD-565D63BA61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5833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36A1A-9152-41C3-B86A-1AADD34857FF}" type="datetimeFigureOut">
              <a:rPr lang="en-GB" smtClean="0"/>
              <a:t>04/10/2021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8BF31-0336-49FE-B6CD-565D63BA61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3696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36A1A-9152-41C3-B86A-1AADD34857FF}" type="datetimeFigureOut">
              <a:rPr lang="en-GB" smtClean="0"/>
              <a:t>04/10/2021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8BF31-0336-49FE-B6CD-565D63BA61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2063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36A1A-9152-41C3-B86A-1AADD34857FF}" type="datetimeFigureOut">
              <a:rPr lang="en-GB" smtClean="0"/>
              <a:t>04/10/2021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8BF31-0336-49FE-B6CD-565D63BA61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8150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E36A1A-9152-41C3-B86A-1AADD34857FF}" type="datetimeFigureOut">
              <a:rPr lang="en-GB" smtClean="0"/>
              <a:t>04/10/2021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B8BF31-0336-49FE-B6CD-565D63BA61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7157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6" t="3687" r="6994" b="11782"/>
          <a:stretch/>
        </p:blipFill>
        <p:spPr>
          <a:xfrm>
            <a:off x="109181" y="109181"/>
            <a:ext cx="1760561" cy="192433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3643952" y="1282889"/>
            <a:ext cx="63598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2944" y="2224586"/>
            <a:ext cx="3835020" cy="3739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342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6" t="3687" r="6994" b="11782"/>
          <a:stretch/>
        </p:blipFill>
        <p:spPr>
          <a:xfrm>
            <a:off x="109181" y="109181"/>
            <a:ext cx="1760561" cy="192433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446664" y="4603845"/>
            <a:ext cx="9526136" cy="156966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পক্রিয়ায়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তাপ কোন মাধ্যম ছাড়াই উৎস </a:t>
            </a:r>
          </a:p>
          <a:p>
            <a:r>
              <a:rPr lang="en-US" sz="4800" b="1" dirty="0">
                <a:latin typeface="NikoshBAN" pitchFamily="2" charset="0"/>
                <a:cs typeface="NikoshBAN" pitchFamily="2" charset="0"/>
              </a:rPr>
              <a:t>থেকে চারদিকে ছড়িয়ে পড়ে তাই </a:t>
            </a:r>
            <a:r>
              <a:rPr lang="en-US" sz="4800" b="1" dirty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বিকিরণ।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1056" y="1228299"/>
            <a:ext cx="3589361" cy="3119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458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6" t="3687" r="6994" b="11782"/>
          <a:stretch/>
        </p:blipFill>
        <p:spPr>
          <a:xfrm>
            <a:off x="109181" y="109181"/>
            <a:ext cx="1760561" cy="192433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5" name="Group 4"/>
          <p:cNvGrpSpPr/>
          <p:nvPr/>
        </p:nvGrpSpPr>
        <p:grpSpPr>
          <a:xfrm>
            <a:off x="2442950" y="1767384"/>
            <a:ext cx="7028596" cy="5090616"/>
            <a:chOff x="3169440" y="1665027"/>
            <a:chExt cx="8678166" cy="488589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B5936090-B0C9-48EA-85FE-9D62BF3787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69440" y="1665027"/>
              <a:ext cx="4371956" cy="4879074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52E762C6-6EEA-4D69-B6E8-269C52C719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64691"/>
            <a:stretch/>
          </p:blipFill>
          <p:spPr>
            <a:xfrm>
              <a:off x="7588157" y="1665027"/>
              <a:ext cx="4259449" cy="4885899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</p:grpSp>
      <p:sp>
        <p:nvSpPr>
          <p:cNvPr id="6" name="TextBox 5"/>
          <p:cNvSpPr txBox="1"/>
          <p:nvPr/>
        </p:nvSpPr>
        <p:spPr>
          <a:xfrm>
            <a:off x="2579427" y="777923"/>
            <a:ext cx="73834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 ৩৫,৩৬ পৃষ্ঠা  খোল। 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632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6" t="3687" r="6994" b="11782"/>
          <a:stretch/>
        </p:blipFill>
        <p:spPr>
          <a:xfrm>
            <a:off x="109181" y="109181"/>
            <a:ext cx="1760561" cy="192433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159657" y="3220175"/>
            <a:ext cx="12032343" cy="193899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পরিবহন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প্রক্রিয়ায় তাপ সঞ্চালনের ২টি উদাহরণ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দাও/</a:t>
            </a:r>
            <a:endParaRPr lang="en-US" sz="4000" dirty="0"/>
          </a:p>
          <a:p>
            <a:pPr lvl="0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পরিচলন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প্রক্রিয়ায় তাপ সঞ্চালিত হয় এমন ৫টি বস্তুর নাম লিখ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সূর্যের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তাপ ও আলো কোন প্রক্রিয়ায় পৃথিবীতে আসে ব্যাখ্যা কর ।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Wave 3"/>
          <p:cNvSpPr/>
          <p:nvPr/>
        </p:nvSpPr>
        <p:spPr>
          <a:xfrm>
            <a:off x="3957852" y="641445"/>
            <a:ext cx="4380931" cy="968992"/>
          </a:xfrm>
          <a:prstGeom prst="wave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GB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1718" y="110022"/>
            <a:ext cx="2828789" cy="2291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490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6" t="3687" r="6994" b="11782"/>
          <a:stretch/>
        </p:blipFill>
        <p:spPr>
          <a:xfrm>
            <a:off x="109181" y="109181"/>
            <a:ext cx="1760561" cy="192433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8292" y="197324"/>
            <a:ext cx="2400300" cy="1905000"/>
          </a:xfrm>
          <a:prstGeom prst="rect">
            <a:avLst/>
          </a:prstGeom>
        </p:spPr>
      </p:pic>
      <p:sp>
        <p:nvSpPr>
          <p:cNvPr id="5" name="Wave 4"/>
          <p:cNvSpPr/>
          <p:nvPr/>
        </p:nvSpPr>
        <p:spPr>
          <a:xfrm>
            <a:off x="3138986" y="504967"/>
            <a:ext cx="4653886" cy="1282890"/>
          </a:xfrm>
          <a:prstGeom prst="wave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GB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Cloud 5"/>
          <p:cNvSpPr/>
          <p:nvPr/>
        </p:nvSpPr>
        <p:spPr>
          <a:xfrm>
            <a:off x="1009934" y="3152631"/>
            <a:ext cx="9935569" cy="1924335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তাপ সঞ্চালনের বিভিন্ন পদ্ধতির ২ টি করে উদাহরণ দাও। </a:t>
            </a:r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467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6" t="3687" r="6994" b="11782"/>
          <a:stretch/>
        </p:blipFill>
        <p:spPr>
          <a:xfrm>
            <a:off x="109181" y="109181"/>
            <a:ext cx="1760561" cy="192433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E44E90E-6D3C-4D03-8ED0-8A0B4ECF376E}"/>
              </a:ext>
            </a:extLst>
          </p:cNvPr>
          <p:cNvSpPr txBox="1"/>
          <p:nvPr/>
        </p:nvSpPr>
        <p:spPr>
          <a:xfrm>
            <a:off x="745588" y="2574388"/>
            <a:ext cx="95958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তাপ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সঞ্চালন কি? কি কি উপয়ে তাপ সঞ্চালন হয়ে থাকে?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5466055-B820-4A48-9A22-955E08F73221}"/>
              </a:ext>
            </a:extLst>
          </p:cNvPr>
          <p:cNvSpPr txBox="1"/>
          <p:nvPr/>
        </p:nvSpPr>
        <p:spPr>
          <a:xfrm>
            <a:off x="647114" y="3530991"/>
            <a:ext cx="91580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IN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</a:t>
            </a:r>
            <a:r>
              <a:rPr lang="bn-IN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প্রক্রিয়ায় </a:t>
            </a:r>
            <a:r>
              <a:rPr lang="bn-IN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পরিবহন পদ্ধতিতে তাপ সঞ্চালিত </a:t>
            </a:r>
            <a:r>
              <a:rPr lang="bn-IN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হয়?    </a:t>
            </a:r>
            <a:endParaRPr lang="en-US" sz="4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C4FF4A4-C519-405A-8329-593F03A11116}"/>
              </a:ext>
            </a:extLst>
          </p:cNvPr>
          <p:cNvSpPr txBox="1"/>
          <p:nvPr/>
        </p:nvSpPr>
        <p:spPr>
          <a:xfrm>
            <a:off x="745588" y="4431323"/>
            <a:ext cx="90595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bn-IN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</a:t>
            </a:r>
            <a:r>
              <a:rPr lang="bn-IN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প্রক্রিয়ায় </a:t>
            </a:r>
            <a:r>
              <a:rPr lang="bn-IN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পরিচলন পদ্ধতিতে তাপ সঞ্চালিত  </a:t>
            </a:r>
            <a:r>
              <a:rPr lang="bn-IN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হয়? ।  </a:t>
            </a:r>
            <a:endParaRPr lang="en-US" sz="4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A0CF720-F120-4991-8933-BFB1A9C95F1C}"/>
              </a:ext>
            </a:extLst>
          </p:cNvPr>
          <p:cNvSpPr txBox="1"/>
          <p:nvPr/>
        </p:nvSpPr>
        <p:spPr>
          <a:xfrm>
            <a:off x="886264" y="5528603"/>
            <a:ext cx="95958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৪।কোন প্রক্রিয়ায় </a:t>
            </a:r>
            <a:r>
              <a:rPr lang="bn-IN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বিকিরন পদ্ধতিতে তাপ সঞ্চালিত  </a:t>
            </a:r>
            <a:r>
              <a:rPr lang="bn-IN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হয়? 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Wave 10"/>
          <p:cNvSpPr/>
          <p:nvPr/>
        </p:nvSpPr>
        <p:spPr>
          <a:xfrm>
            <a:off x="3330054" y="600501"/>
            <a:ext cx="5786650" cy="1064525"/>
          </a:xfrm>
          <a:prstGeom prst="wav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GB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9914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6" t="3687" r="6994" b="11782"/>
          <a:stretch/>
        </p:blipFill>
        <p:spPr>
          <a:xfrm>
            <a:off x="109181" y="109181"/>
            <a:ext cx="1760561" cy="192433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F43184C-21D6-4519-AC94-8A54C0468195}"/>
              </a:ext>
            </a:extLst>
          </p:cNvPr>
          <p:cNvSpPr txBox="1"/>
          <p:nvPr/>
        </p:nvSpPr>
        <p:spPr>
          <a:xfrm>
            <a:off x="817186" y="3654385"/>
            <a:ext cx="10960831" cy="132343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তোমাদের বাড়িতে তাপ সঞ্চালনে যে তিনটি পদ্ধতিতে হয়ে থাকে। 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সেগুলো নিজে নিজে পরীক্ষা করবে এবং খাতায় লিপিবদ্ধ করবে।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lowchart: Data 3"/>
          <p:cNvSpPr/>
          <p:nvPr/>
        </p:nvSpPr>
        <p:spPr>
          <a:xfrm>
            <a:off x="2647665" y="1201003"/>
            <a:ext cx="7683690" cy="1023582"/>
          </a:xfrm>
          <a:prstGeom prst="flowChartInputOutp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পরিকল্পিত কাজ </a:t>
            </a:r>
            <a:endParaRPr lang="en-GB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636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6" t="3687" r="6994" b="11782"/>
          <a:stretch/>
        </p:blipFill>
        <p:spPr>
          <a:xfrm>
            <a:off x="109181" y="109181"/>
            <a:ext cx="1760561" cy="192433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728" y="462886"/>
            <a:ext cx="5322248" cy="468080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Oval 3"/>
          <p:cNvSpPr/>
          <p:nvPr/>
        </p:nvSpPr>
        <p:spPr>
          <a:xfrm>
            <a:off x="4353634" y="2047164"/>
            <a:ext cx="3220872" cy="1514901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সবাইকে </a:t>
            </a:r>
            <a:endParaRPr lang="en-GB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6" t="3687" r="6994" b="11782"/>
          <a:stretch/>
        </p:blipFill>
        <p:spPr>
          <a:xfrm>
            <a:off x="10431439" y="152399"/>
            <a:ext cx="1760561" cy="192433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6" t="3687" r="6994" b="11782"/>
          <a:stretch/>
        </p:blipFill>
        <p:spPr>
          <a:xfrm>
            <a:off x="0" y="4933665"/>
            <a:ext cx="1760561" cy="192433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6" t="3687" r="6994" b="11782"/>
          <a:stretch/>
        </p:blipFill>
        <p:spPr>
          <a:xfrm>
            <a:off x="10431439" y="4933665"/>
            <a:ext cx="1760561" cy="192433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5609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6" t="3687" r="6994" b="11782"/>
          <a:stretch/>
        </p:blipFill>
        <p:spPr>
          <a:xfrm>
            <a:off x="109181" y="109181"/>
            <a:ext cx="1760561" cy="192433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Curved Up Ribbon 4"/>
          <p:cNvSpPr/>
          <p:nvPr/>
        </p:nvSpPr>
        <p:spPr>
          <a:xfrm>
            <a:off x="2565779" y="0"/>
            <a:ext cx="6387151" cy="1678675"/>
          </a:xfrm>
          <a:prstGeom prst="ellipseRibbon2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GB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Curved Down Ribbon 5"/>
          <p:cNvSpPr/>
          <p:nvPr/>
        </p:nvSpPr>
        <p:spPr>
          <a:xfrm>
            <a:off x="191069" y="3841844"/>
            <a:ext cx="4572000" cy="3016156"/>
          </a:xfrm>
          <a:prstGeom prst="ellipseRibb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তাহমিনা আক্তার</a:t>
            </a:r>
          </a:p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 শিক্ষক</a:t>
            </a:r>
          </a:p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বাদে ভূকশিমইল সপ্রাবি</a:t>
            </a:r>
          </a:p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কুলাউড়া,মৌলভীবাজার</a:t>
            </a:r>
            <a:endParaRPr lang="en-GB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Curved Down Ribbon 6"/>
          <p:cNvSpPr/>
          <p:nvPr/>
        </p:nvSpPr>
        <p:spPr>
          <a:xfrm>
            <a:off x="7467600" y="3618931"/>
            <a:ext cx="4572000" cy="3016156"/>
          </a:xfrm>
          <a:prstGeom prst="ellipseRibb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শ্রেণিঃপঞ্চম</a:t>
            </a:r>
          </a:p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বিষয়ঃপ্রাথমিক বিজ্ঞান</a:t>
            </a:r>
          </a:p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অধ্যায়ঃ৫</a:t>
            </a:r>
          </a:p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পাঠঃপদার্থ ওশক্তি</a:t>
            </a:r>
          </a:p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পাঠ্যাংশঃতাপ সঞ্চালন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925" y="1733265"/>
            <a:ext cx="2336749" cy="2292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88046" y="1427754"/>
            <a:ext cx="1885950" cy="24193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682482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6" t="3687" r="6994" b="11782"/>
          <a:stretch/>
        </p:blipFill>
        <p:spPr>
          <a:xfrm>
            <a:off x="109181" y="109181"/>
            <a:ext cx="1760561" cy="192433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Wave 2"/>
          <p:cNvSpPr/>
          <p:nvPr/>
        </p:nvSpPr>
        <p:spPr>
          <a:xfrm>
            <a:off x="3138984" y="504968"/>
            <a:ext cx="6114197" cy="750626"/>
          </a:xfrm>
          <a:prstGeom prst="wav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 কী কী  দেখতে পাচ্ছো? </a:t>
            </a:r>
            <a:endParaRPr lang="en-GB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4143" y="1372952"/>
            <a:ext cx="5732059" cy="34056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89110" y="5172501"/>
            <a:ext cx="5991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উপায়ে তাপের সঞ্চালন 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228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6" t="3687" r="6994" b="11782"/>
          <a:stretch/>
        </p:blipFill>
        <p:spPr>
          <a:xfrm>
            <a:off x="109181" y="109181"/>
            <a:ext cx="1760561" cy="192433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Rounded Rectangle 2"/>
          <p:cNvSpPr/>
          <p:nvPr/>
        </p:nvSpPr>
        <p:spPr>
          <a:xfrm>
            <a:off x="3698543" y="409433"/>
            <a:ext cx="5923129" cy="72333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পাঠ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220874" y="4708476"/>
            <a:ext cx="5991367" cy="166502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শক্তি সঞ্চালন</a:t>
            </a:r>
            <a:endParaRPr lang="en-GB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5665" y="1586552"/>
            <a:ext cx="3522616" cy="2571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881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6" t="3687" r="6994" b="11782"/>
          <a:stretch/>
        </p:blipFill>
        <p:spPr>
          <a:xfrm>
            <a:off x="109181" y="109181"/>
            <a:ext cx="1760561" cy="192433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ADB9DCE-C762-49C4-AE55-78CCE2CFD3BF}"/>
              </a:ext>
            </a:extLst>
          </p:cNvPr>
          <p:cNvSpPr txBox="1"/>
          <p:nvPr/>
        </p:nvSpPr>
        <p:spPr>
          <a:xfrm>
            <a:off x="544234" y="2993480"/>
            <a:ext cx="10860258" cy="35702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 শেষে শিক্ষার্থী জানতে পারবে ............</a:t>
            </a:r>
          </a:p>
          <a:p>
            <a:pPr marL="0" algn="just" rtl="0" latinLnBrk="0">
              <a:spcBef>
                <a:spcPts val="0"/>
              </a:spcBef>
              <a:spcAft>
                <a:spcPts val="0"/>
              </a:spcAft>
            </a:pPr>
            <a:r>
              <a:rPr lang="bn-BD" sz="5400" i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16.1.1 তাপের সঞ্চালন অভিজ্ঞতার মাধ্যমে বর্ণনা করতে পারবে</a:t>
            </a:r>
          </a:p>
          <a:p>
            <a:pPr marL="0" algn="just" rtl="0" latinLnBrk="0">
              <a:spcBef>
                <a:spcPts val="0"/>
              </a:spcBef>
              <a:spcAft>
                <a:spcPts val="0"/>
              </a:spcAft>
            </a:pPr>
            <a:r>
              <a:rPr lang="bn-BD" sz="5400" i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১৬.১.২ আলোর সঞ্চালন ব্যাখ্যা করতে পারবে।</a:t>
            </a:r>
          </a:p>
          <a:p>
            <a:endParaRPr lang="en-US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lowchart: Data 3"/>
          <p:cNvSpPr/>
          <p:nvPr/>
        </p:nvSpPr>
        <p:spPr>
          <a:xfrm>
            <a:off x="3316406" y="682388"/>
            <a:ext cx="5813947" cy="818866"/>
          </a:xfrm>
          <a:prstGeom prst="flowChartInputOutp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GB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024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6" t="3687" r="6994" b="11782"/>
          <a:stretch/>
        </p:blipFill>
        <p:spPr>
          <a:xfrm>
            <a:off x="109181" y="109181"/>
            <a:ext cx="1760561" cy="192433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261815" y="627797"/>
            <a:ext cx="58958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কী কী দেখতে পাচ্ছো?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84747" y="5510312"/>
            <a:ext cx="10165474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তাপ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তাপমাত্রার স্থান হতে নিম্ন তাপমাত্রার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স্থানে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তাপের প্রবাহ</a:t>
            </a:r>
            <a:r>
              <a:rPr lang="en-US" sz="36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168" y="1658490"/>
            <a:ext cx="4255224" cy="30226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t="10124" r="-1516"/>
          <a:stretch/>
        </p:blipFill>
        <p:spPr>
          <a:xfrm>
            <a:off x="6513912" y="1637730"/>
            <a:ext cx="4704547" cy="3138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497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6" t="3687" r="6994" b="11782"/>
          <a:stretch/>
        </p:blipFill>
        <p:spPr>
          <a:xfrm>
            <a:off x="109181" y="109181"/>
            <a:ext cx="1760561" cy="192433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Flowchart: Data 3"/>
          <p:cNvSpPr/>
          <p:nvPr/>
        </p:nvSpPr>
        <p:spPr>
          <a:xfrm>
            <a:off x="3548418" y="423080"/>
            <a:ext cx="5909481" cy="968992"/>
          </a:xfrm>
          <a:prstGeom prst="flowChartInputOutp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তাপ সঞ্চালন কী? </a:t>
            </a:r>
            <a:endParaRPr lang="en-GB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Wave 4"/>
          <p:cNvSpPr/>
          <p:nvPr/>
        </p:nvSpPr>
        <p:spPr>
          <a:xfrm>
            <a:off x="1119116" y="2947915"/>
            <a:ext cx="10536072" cy="1897039"/>
          </a:xfrm>
          <a:prstGeom prst="wav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উচ্চ তাপমাত্রা স্থান থেকে নিম্ন তাপমাত্রার স্থানে তাপের প্রবাহই হলো  তাপ সঞ্চালন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534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6" t="3687" r="6994" b="11782"/>
          <a:stretch/>
        </p:blipFill>
        <p:spPr>
          <a:xfrm>
            <a:off x="109181" y="109181"/>
            <a:ext cx="1760561" cy="192433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4034" y="1725597"/>
            <a:ext cx="3088019" cy="293133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20027" y="4734342"/>
            <a:ext cx="10476720" cy="2123658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কঠিন পদার্থের মধ্য দিয়ে তাপ পরিবহন পদ্ধতিতে সঞ্চালিত হয়। অর্থাৎ তাপের সংস্পর্শে কঠিন পদার্থ রাখলে তাপ গরম অংশ থেকে ঠান্ডা অংশে ছড়িয়ে পড়ে।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033516" y="696036"/>
            <a:ext cx="4039737" cy="77792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পরিবহন</a:t>
            </a:r>
            <a:endParaRPr lang="en-GB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18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6" t="3687" r="6994" b="11782"/>
          <a:stretch/>
        </p:blipFill>
        <p:spPr>
          <a:xfrm>
            <a:off x="109181" y="109181"/>
            <a:ext cx="1760561" cy="192433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82137" y="4790364"/>
            <a:ext cx="11696131" cy="193899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FF0000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 pitchFamily="2" charset="0"/>
                <a:cs typeface="NikoshBAN" pitchFamily="2" charset="0"/>
              </a:rPr>
              <a:t>তরল ও বায়বীয় পদার্থের মধ্য দিয়ে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তাপ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 smtClean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পরিচলন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পদ্ধতিতে সঞ্চালিত হয়।পানি গরম করার সময় নিচের পানি প্রথম গরম হয় , তারপর তা উপরে আসে। এভাবে তাপ পাত্রের সর্বত্র ছড়িয়ে পড়ে।  </a:t>
            </a:r>
          </a:p>
        </p:txBody>
      </p:sp>
      <p:sp>
        <p:nvSpPr>
          <p:cNvPr id="4" name="Oval 3"/>
          <p:cNvSpPr/>
          <p:nvPr/>
        </p:nvSpPr>
        <p:spPr>
          <a:xfrm>
            <a:off x="1965278" y="259307"/>
            <a:ext cx="3507474" cy="832513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পরিচলন</a:t>
            </a:r>
            <a:r>
              <a:rPr lang="bn-IN" sz="4000" dirty="0" smtClean="0"/>
              <a:t> </a:t>
            </a:r>
            <a:endParaRPr lang="en-GB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5363" y="1214649"/>
            <a:ext cx="3726123" cy="3616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936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279</Words>
  <Application>Microsoft Office PowerPoint</Application>
  <PresentationFormat>Widescreen</PresentationFormat>
  <Paragraphs>45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Bade Bhukshimoil</dc:creator>
  <cp:lastModifiedBy>Bade Bhukshimoil</cp:lastModifiedBy>
  <cp:revision>33</cp:revision>
  <dcterms:created xsi:type="dcterms:W3CDTF">2021-10-04T04:34:47Z</dcterms:created>
  <dcterms:modified xsi:type="dcterms:W3CDTF">2021-10-04T07:06:45Z</dcterms:modified>
</cp:coreProperties>
</file>