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66" r:id="rId2"/>
    <p:sldId id="268" r:id="rId3"/>
    <p:sldId id="259" r:id="rId4"/>
    <p:sldId id="260" r:id="rId5"/>
    <p:sldId id="263" r:id="rId6"/>
    <p:sldId id="257" r:id="rId7"/>
    <p:sldId id="258" r:id="rId8"/>
    <p:sldId id="261" r:id="rId9"/>
    <p:sldId id="262" r:id="rId10"/>
    <p:sldId id="269" r:id="rId11"/>
    <p:sldId id="270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2DBC8C-0064-48CB-8AAC-BA77C6901A6C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D8A07C8-AF25-4251-A248-786AA7AEAA17}">
      <dgm:prSet phldrT="[Text]" custT="1"/>
      <dgm:spPr>
        <a:solidFill>
          <a:schemeClr val="bg2"/>
        </a:solidFill>
      </dgm:spPr>
      <dgm:t>
        <a:bodyPr/>
        <a:lstStyle/>
        <a:p>
          <a:r>
            <a:rPr lang="en-US" sz="3600" dirty="0" smtClean="0">
              <a:solidFill>
                <a:schemeClr val="tx1"/>
              </a:solidFill>
            </a:rPr>
            <a:t>No More Today</a:t>
          </a:r>
          <a:endParaRPr lang="en-US" sz="3600" dirty="0">
            <a:solidFill>
              <a:schemeClr val="tx1"/>
            </a:solidFill>
          </a:endParaRPr>
        </a:p>
      </dgm:t>
    </dgm:pt>
    <dgm:pt modelId="{B7ABA84D-8B52-4779-A6EA-72386329C60D}" type="parTrans" cxnId="{266419FF-AED0-40F8-B0B5-33AF158740BB}">
      <dgm:prSet/>
      <dgm:spPr/>
      <dgm:t>
        <a:bodyPr/>
        <a:lstStyle/>
        <a:p>
          <a:endParaRPr lang="en-US"/>
        </a:p>
      </dgm:t>
    </dgm:pt>
    <dgm:pt modelId="{0825D7CC-05F9-469C-836C-B0358CA69444}" type="sibTrans" cxnId="{266419FF-AED0-40F8-B0B5-33AF158740BB}">
      <dgm:prSet/>
      <dgm:spPr/>
      <dgm:t>
        <a:bodyPr/>
        <a:lstStyle/>
        <a:p>
          <a:endParaRPr lang="en-US"/>
        </a:p>
      </dgm:t>
    </dgm:pt>
    <dgm:pt modelId="{2B0FE332-FC34-47AB-8B45-6914C50DD228}">
      <dgm:prSet phldrT="[Text]" custT="1"/>
      <dgm:spPr>
        <a:solidFill>
          <a:schemeClr val="bg2"/>
        </a:solidFill>
      </dgm:spPr>
      <dgm:t>
        <a:bodyPr/>
        <a:lstStyle/>
        <a:p>
          <a:r>
            <a:rPr lang="en-US" sz="5800" dirty="0" smtClean="0"/>
            <a:t> </a:t>
          </a:r>
          <a:r>
            <a:rPr lang="en-US" sz="4000" dirty="0" smtClean="0">
              <a:solidFill>
                <a:schemeClr val="tx1"/>
              </a:solidFill>
            </a:rPr>
            <a:t>See you again</a:t>
          </a:r>
          <a:endParaRPr lang="en-US" sz="4000" dirty="0">
            <a:solidFill>
              <a:schemeClr val="tx1"/>
            </a:solidFill>
          </a:endParaRPr>
        </a:p>
      </dgm:t>
    </dgm:pt>
    <dgm:pt modelId="{7D6D1F2E-FDB7-454A-AAD2-833D99111903}" type="parTrans" cxnId="{BC29BC0A-03C5-4DE7-94F7-3D063D1A2577}">
      <dgm:prSet/>
      <dgm:spPr/>
      <dgm:t>
        <a:bodyPr/>
        <a:lstStyle/>
        <a:p>
          <a:endParaRPr lang="en-US"/>
        </a:p>
      </dgm:t>
    </dgm:pt>
    <dgm:pt modelId="{0D300B4C-1A36-4C7E-A5A3-CB2DE6BAEB42}" type="sibTrans" cxnId="{BC29BC0A-03C5-4DE7-94F7-3D063D1A2577}">
      <dgm:prSet/>
      <dgm:spPr/>
      <dgm:t>
        <a:bodyPr/>
        <a:lstStyle/>
        <a:p>
          <a:endParaRPr lang="en-US"/>
        </a:p>
      </dgm:t>
    </dgm:pt>
    <dgm:pt modelId="{9665EC60-405B-404F-B32B-29D165485714}" type="pres">
      <dgm:prSet presAssocID="{FB2DBC8C-0064-48CB-8AAC-BA77C6901A6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E1021E2-EC06-4C88-88B0-BEB9432DFBF0}" type="pres">
      <dgm:prSet presAssocID="{0D8A07C8-AF25-4251-A248-786AA7AEAA17}" presName="arrow" presStyleLbl="node1" presStyleIdx="0" presStyleCnt="2" custScaleX="63719" custScaleY="85806" custRadScaleRad="73039" custRadScaleInc="139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D381FE-41A8-445D-99EE-9FEE3D9952E2}" type="pres">
      <dgm:prSet presAssocID="{2B0FE332-FC34-47AB-8B45-6914C50DD228}" presName="arrow" presStyleLbl="node1" presStyleIdx="1" presStyleCnt="2" custScaleX="64307" custScaleY="85047" custRadScaleRad="74215" custRadScaleInc="-139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9CF63BD-951C-4714-B0AA-7C5C7A227C8B}" type="presOf" srcId="{0D8A07C8-AF25-4251-A248-786AA7AEAA17}" destId="{FE1021E2-EC06-4C88-88B0-BEB9432DFBF0}" srcOrd="0" destOrd="0" presId="urn:microsoft.com/office/officeart/2005/8/layout/arrow5"/>
    <dgm:cxn modelId="{46139F53-0C55-4586-BADA-FFBA8F219B88}" type="presOf" srcId="{FB2DBC8C-0064-48CB-8AAC-BA77C6901A6C}" destId="{9665EC60-405B-404F-B32B-29D165485714}" srcOrd="0" destOrd="0" presId="urn:microsoft.com/office/officeart/2005/8/layout/arrow5"/>
    <dgm:cxn modelId="{BC29BC0A-03C5-4DE7-94F7-3D063D1A2577}" srcId="{FB2DBC8C-0064-48CB-8AAC-BA77C6901A6C}" destId="{2B0FE332-FC34-47AB-8B45-6914C50DD228}" srcOrd="1" destOrd="0" parTransId="{7D6D1F2E-FDB7-454A-AAD2-833D99111903}" sibTransId="{0D300B4C-1A36-4C7E-A5A3-CB2DE6BAEB42}"/>
    <dgm:cxn modelId="{266419FF-AED0-40F8-B0B5-33AF158740BB}" srcId="{FB2DBC8C-0064-48CB-8AAC-BA77C6901A6C}" destId="{0D8A07C8-AF25-4251-A248-786AA7AEAA17}" srcOrd="0" destOrd="0" parTransId="{B7ABA84D-8B52-4779-A6EA-72386329C60D}" sibTransId="{0825D7CC-05F9-469C-836C-B0358CA69444}"/>
    <dgm:cxn modelId="{2D537D72-602C-4687-A517-6DFDB10FCA01}" type="presOf" srcId="{2B0FE332-FC34-47AB-8B45-6914C50DD228}" destId="{13D381FE-41A8-445D-99EE-9FEE3D9952E2}" srcOrd="0" destOrd="0" presId="urn:microsoft.com/office/officeart/2005/8/layout/arrow5"/>
    <dgm:cxn modelId="{F37E0900-3B5E-4FCD-AE5F-FC099B95F4DB}" type="presParOf" srcId="{9665EC60-405B-404F-B32B-29D165485714}" destId="{FE1021E2-EC06-4C88-88B0-BEB9432DFBF0}" srcOrd="0" destOrd="0" presId="urn:microsoft.com/office/officeart/2005/8/layout/arrow5"/>
    <dgm:cxn modelId="{3B22A1EC-FDB8-4DEF-A8C8-83CA04DDA01C}" type="presParOf" srcId="{9665EC60-405B-404F-B32B-29D165485714}" destId="{13D381FE-41A8-445D-99EE-9FEE3D9952E2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1021E2-EC06-4C88-88B0-BEB9432DFBF0}">
      <dsp:nvSpPr>
        <dsp:cNvPr id="0" name=""/>
        <dsp:cNvSpPr/>
      </dsp:nvSpPr>
      <dsp:spPr>
        <a:xfrm rot="16200000">
          <a:off x="2122263" y="-598264"/>
          <a:ext cx="3451877" cy="4648405"/>
        </a:xfrm>
        <a:prstGeom prst="downArrow">
          <a:avLst>
            <a:gd name="adj1" fmla="val 50000"/>
            <a:gd name="adj2" fmla="val 35000"/>
          </a:avLst>
        </a:prstGeom>
        <a:solidFill>
          <a:schemeClr val="bg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tx1"/>
              </a:solidFill>
            </a:rPr>
            <a:t>No More Today</a:t>
          </a:r>
          <a:endParaRPr lang="en-US" sz="3600" kern="1200" dirty="0">
            <a:solidFill>
              <a:schemeClr val="tx1"/>
            </a:solidFill>
          </a:endParaRPr>
        </a:p>
      </dsp:txBody>
      <dsp:txXfrm rot="5400000">
        <a:off x="1523999" y="862969"/>
        <a:ext cx="4044327" cy="1725939"/>
      </dsp:txXfrm>
    </dsp:sp>
    <dsp:sp modelId="{13D381FE-41A8-445D-99EE-9FEE3D9952E2}">
      <dsp:nvSpPr>
        <dsp:cNvPr id="0" name=""/>
        <dsp:cNvSpPr/>
      </dsp:nvSpPr>
      <dsp:spPr>
        <a:xfrm rot="5400000">
          <a:off x="6622502" y="-561778"/>
          <a:ext cx="3483731" cy="4607288"/>
        </a:xfrm>
        <a:prstGeom prst="downArrow">
          <a:avLst>
            <a:gd name="adj1" fmla="val 50000"/>
            <a:gd name="adj2" fmla="val 35000"/>
          </a:avLst>
        </a:prstGeom>
        <a:solidFill>
          <a:schemeClr val="bg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496" tIns="412496" rIns="412496" bIns="412496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800" kern="1200" dirty="0" smtClean="0"/>
            <a:t> </a:t>
          </a:r>
          <a:r>
            <a:rPr lang="en-US" sz="4000" kern="1200" dirty="0" smtClean="0">
              <a:solidFill>
                <a:schemeClr val="tx1"/>
              </a:solidFill>
            </a:rPr>
            <a:t>See you again</a:t>
          </a:r>
          <a:endParaRPr lang="en-US" sz="4000" kern="1200" dirty="0">
            <a:solidFill>
              <a:schemeClr val="tx1"/>
            </a:solidFill>
          </a:endParaRPr>
        </a:p>
      </dsp:txBody>
      <dsp:txXfrm rot="-5400000">
        <a:off x="6670377" y="870933"/>
        <a:ext cx="3997635" cy="17418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97EB8-BA41-44CC-8F53-E50C3B32C0C5}" type="datetimeFigureOut">
              <a:rPr lang="en-US" smtClean="0"/>
              <a:t>10/06/2021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07C20-5B35-4B40-A4D6-DE9C5200A0C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8804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97EB8-BA41-44CC-8F53-E50C3B32C0C5}" type="datetimeFigureOut">
              <a:rPr lang="en-US" smtClean="0"/>
              <a:t>10/06/2021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07C20-5B35-4B40-A4D6-DE9C5200A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28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97EB8-BA41-44CC-8F53-E50C3B32C0C5}" type="datetimeFigureOut">
              <a:rPr lang="en-US" smtClean="0"/>
              <a:t>10/06/2021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07C20-5B35-4B40-A4D6-DE9C5200A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703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97EB8-BA41-44CC-8F53-E50C3B32C0C5}" type="datetimeFigureOut">
              <a:rPr lang="en-US" smtClean="0"/>
              <a:t>10/06/2021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07C20-5B35-4B40-A4D6-DE9C5200A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125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97EB8-BA41-44CC-8F53-E50C3B32C0C5}" type="datetimeFigureOut">
              <a:rPr lang="en-US" smtClean="0"/>
              <a:t>10/06/2021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07C20-5B35-4B40-A4D6-DE9C5200A0C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4311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97EB8-BA41-44CC-8F53-E50C3B32C0C5}" type="datetimeFigureOut">
              <a:rPr lang="en-US" smtClean="0"/>
              <a:t>10/06/2021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07C20-5B35-4B40-A4D6-DE9C5200A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475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97EB8-BA41-44CC-8F53-E50C3B32C0C5}" type="datetimeFigureOut">
              <a:rPr lang="en-US" smtClean="0"/>
              <a:t>10/06/2021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07C20-5B35-4B40-A4D6-DE9C5200A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154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97EB8-BA41-44CC-8F53-E50C3B32C0C5}" type="datetimeFigureOut">
              <a:rPr lang="en-US" smtClean="0"/>
              <a:t>10/06/2021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07C20-5B35-4B40-A4D6-DE9C5200A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413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97EB8-BA41-44CC-8F53-E50C3B32C0C5}" type="datetimeFigureOut">
              <a:rPr lang="en-US" smtClean="0"/>
              <a:t>10/06/2021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07C20-5B35-4B40-A4D6-DE9C5200A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006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3A997EB8-BA41-44CC-8F53-E50C3B32C0C5}" type="datetimeFigureOut">
              <a:rPr lang="en-US" smtClean="0"/>
              <a:t>10/06/2021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9D07C20-5B35-4B40-A4D6-DE9C5200A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241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97EB8-BA41-44CC-8F53-E50C3B32C0C5}" type="datetimeFigureOut">
              <a:rPr lang="en-US" smtClean="0"/>
              <a:t>10/06/2021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07C20-5B35-4B40-A4D6-DE9C5200A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520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A997EB8-BA41-44CC-8F53-E50C3B32C0C5}" type="datetimeFigureOut">
              <a:rPr lang="en-US" smtClean="0"/>
              <a:t>10/06/2021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9D07C20-5B35-4B40-A4D6-DE9C5200A0C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4833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rokeyakhatun2005@gmail.com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0" y="347662"/>
            <a:ext cx="8191500" cy="61626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55798"/>
            <a:ext cx="9144000" cy="1146591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solidFill>
                  <a:schemeClr val="tx1"/>
                </a:solidFill>
              </a:rPr>
              <a:t>Welcome </a:t>
            </a:r>
            <a:endParaRPr lang="en-US" sz="66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7367" y="2450601"/>
            <a:ext cx="9144000" cy="1655762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 smtClean="0">
                <a:solidFill>
                  <a:schemeClr val="tx1"/>
                </a:solidFill>
              </a:rPr>
              <a:t>How are you all?</a:t>
            </a:r>
            <a:endParaRPr lang="en-US" sz="6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56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50377"/>
            <a:ext cx="8898340" cy="5773002"/>
          </a:xfrm>
        </p:spPr>
      </p:pic>
    </p:spTree>
    <p:extLst>
      <p:ext uri="{BB962C8B-B14F-4D97-AF65-F5344CB8AC3E}">
        <p14:creationId xmlns:p14="http://schemas.microsoft.com/office/powerpoint/2010/main" val="2903966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309" y="122830"/>
            <a:ext cx="6715381" cy="1095916"/>
          </a:xfrm>
        </p:spPr>
        <p:txBody>
          <a:bodyPr/>
          <a:lstStyle/>
          <a:p>
            <a:pPr algn="ctr"/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Home Work</a:t>
            </a:r>
            <a:endParaRPr lang="en-US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3383" y="1505068"/>
            <a:ext cx="5609231" cy="4951171"/>
          </a:xfrm>
        </p:spPr>
      </p:pic>
    </p:spTree>
    <p:extLst>
      <p:ext uri="{BB962C8B-B14F-4D97-AF65-F5344CB8AC3E}">
        <p14:creationId xmlns:p14="http://schemas.microsoft.com/office/powerpoint/2010/main" val="2772707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698646080"/>
              </p:ext>
            </p:extLst>
          </p:nvPr>
        </p:nvGraphicFramePr>
        <p:xfrm>
          <a:off x="-1524000" y="719667"/>
          <a:ext cx="12192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Oval 2"/>
          <p:cNvSpPr/>
          <p:nvPr/>
        </p:nvSpPr>
        <p:spPr>
          <a:xfrm>
            <a:off x="1585555" y="3665590"/>
            <a:ext cx="5525036" cy="2472744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tx1"/>
                </a:solidFill>
              </a:rPr>
              <a:t>Thank You all.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852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8803" y="0"/>
            <a:ext cx="5905050" cy="1320800"/>
          </a:xfrm>
        </p:spPr>
        <p:txBody>
          <a:bodyPr/>
          <a:lstStyle/>
          <a:p>
            <a:r>
              <a:rPr lang="en-US" dirty="0"/>
              <a:t>Presented By: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541" y="2188724"/>
            <a:ext cx="5119121" cy="349323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5100" dirty="0" err="1" smtClean="0">
                <a:solidFill>
                  <a:srgbClr val="7030A0"/>
                </a:solidFill>
              </a:rPr>
              <a:t>Mst</a:t>
            </a:r>
            <a:r>
              <a:rPr lang="en-US" sz="5100" dirty="0" smtClean="0">
                <a:solidFill>
                  <a:srgbClr val="7030A0"/>
                </a:solidFill>
              </a:rPr>
              <a:t> </a:t>
            </a:r>
            <a:r>
              <a:rPr lang="en-US" sz="5100" dirty="0" err="1" smtClean="0">
                <a:solidFill>
                  <a:srgbClr val="7030A0"/>
                </a:solidFill>
              </a:rPr>
              <a:t>Rokeya</a:t>
            </a:r>
            <a:r>
              <a:rPr lang="en-US" sz="5100" dirty="0" smtClean="0">
                <a:solidFill>
                  <a:srgbClr val="7030A0"/>
                </a:solidFill>
              </a:rPr>
              <a:t> </a:t>
            </a:r>
            <a:r>
              <a:rPr lang="en-US" sz="5100" dirty="0" err="1" smtClean="0">
                <a:solidFill>
                  <a:srgbClr val="7030A0"/>
                </a:solidFill>
              </a:rPr>
              <a:t>Khatun</a:t>
            </a:r>
            <a:endParaRPr lang="en-US" sz="51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sz="5100" dirty="0">
                <a:solidFill>
                  <a:schemeClr val="tx2">
                    <a:lumMod val="75000"/>
                  </a:schemeClr>
                </a:solidFill>
              </a:rPr>
              <a:t>Assistant Teacher </a:t>
            </a:r>
            <a:r>
              <a:rPr lang="en-US" sz="5100" dirty="0" smtClean="0">
                <a:solidFill>
                  <a:schemeClr val="tx2">
                    <a:lumMod val="75000"/>
                  </a:schemeClr>
                </a:solidFill>
              </a:rPr>
              <a:t>(ICT)</a:t>
            </a:r>
            <a:endParaRPr lang="en-US" sz="51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5100" dirty="0" err="1" smtClean="0">
                <a:solidFill>
                  <a:srgbClr val="00B050"/>
                </a:solidFill>
              </a:rPr>
              <a:t>Kaharol</a:t>
            </a:r>
            <a:r>
              <a:rPr lang="en-US" sz="5100" dirty="0" smtClean="0">
                <a:solidFill>
                  <a:srgbClr val="00B050"/>
                </a:solidFill>
              </a:rPr>
              <a:t> Pilot Girls High School</a:t>
            </a:r>
          </a:p>
          <a:p>
            <a:pPr marL="0" indent="0">
              <a:buNone/>
            </a:pPr>
            <a:r>
              <a:rPr lang="en-US" sz="5100" dirty="0" err="1" smtClean="0">
                <a:solidFill>
                  <a:srgbClr val="00B050"/>
                </a:solidFill>
              </a:rPr>
              <a:t>Kaharol,Dinajpur</a:t>
            </a:r>
            <a:r>
              <a:rPr lang="en-US" sz="5100" dirty="0" smtClean="0">
                <a:solidFill>
                  <a:srgbClr val="00B050"/>
                </a:solidFill>
              </a:rPr>
              <a:t>.</a:t>
            </a:r>
            <a:endParaRPr lang="en-US" sz="51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5100" dirty="0"/>
              <a:t>Mobile No: </a:t>
            </a:r>
            <a:r>
              <a:rPr lang="en-US" sz="5100" dirty="0" smtClean="0"/>
              <a:t>01706878351</a:t>
            </a:r>
            <a:endParaRPr lang="en-US" sz="5100" dirty="0"/>
          </a:p>
          <a:p>
            <a:pPr marL="0" indent="0">
              <a:buNone/>
            </a:pPr>
            <a:r>
              <a:rPr lang="en-US" sz="5100" dirty="0"/>
              <a:t>E-mail: </a:t>
            </a:r>
            <a:r>
              <a:rPr lang="en-US" sz="5100" dirty="0" smtClean="0">
                <a:hlinkClick r:id="rId2"/>
              </a:rPr>
              <a:t>rokeyakhatun2005@gmail.com</a:t>
            </a:r>
            <a:endParaRPr lang="en-US" sz="5100" dirty="0"/>
          </a:p>
          <a:p>
            <a:pPr marL="0" indent="0">
              <a:buNone/>
            </a:pPr>
            <a:endParaRPr lang="en-US" sz="51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665" y="2366144"/>
            <a:ext cx="3860267" cy="289917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 		: Six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	: English 2</a:t>
            </a:r>
            <a:r>
              <a:rPr lang="en-US" sz="24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Paper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Topic    :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 Continuous 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Duration 	: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minutes 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Date		: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06-10-2021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/>
          </a:p>
          <a:p>
            <a:endParaRPr lang="en-US" sz="2800" dirty="0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4761011" y="1924334"/>
            <a:ext cx="55115" cy="36724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4664975" y="2188724"/>
            <a:ext cx="27295" cy="29564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4914200" y="2188724"/>
            <a:ext cx="27295" cy="29564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8710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19" y="189511"/>
            <a:ext cx="9214763" cy="5941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are you looking in the pictures: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9584" y="1544685"/>
            <a:ext cx="3537710" cy="823912"/>
          </a:xfrm>
        </p:spPr>
        <p:txBody>
          <a:bodyPr/>
          <a:lstStyle/>
          <a:p>
            <a:r>
              <a:rPr lang="en-US" dirty="0" smtClean="0"/>
              <a:t>Picture-A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0" y="4599296"/>
            <a:ext cx="6027034" cy="159036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1200" dirty="0"/>
              <a:t>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playing football</a:t>
            </a:r>
            <a:r>
              <a:rPr lang="en-US" sz="5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5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63932" y="1681163"/>
            <a:ext cx="3267456" cy="823912"/>
          </a:xfrm>
        </p:spPr>
        <p:txBody>
          <a:bodyPr/>
          <a:lstStyle/>
          <a:p>
            <a:r>
              <a:rPr lang="en-US" dirty="0" smtClean="0"/>
              <a:t>Picture- B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31559" y="4995080"/>
            <a:ext cx="3507473" cy="111911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He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watching TV.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381" y="2277574"/>
            <a:ext cx="4211562" cy="241274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104" y="2277573"/>
            <a:ext cx="4686493" cy="2321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33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 build="p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5422" y="151692"/>
            <a:ext cx="8426548" cy="98779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will be our today’s topic</a:t>
            </a:r>
            <a:endParaRPr lang="en-US" sz="5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8300" y="1735394"/>
            <a:ext cx="8950289" cy="2090423"/>
          </a:xfrm>
        </p:spPr>
        <p:txBody>
          <a:bodyPr>
            <a:noAutofit/>
          </a:bodyPr>
          <a:lstStyle/>
          <a:p>
            <a:endParaRPr lang="en-US" sz="5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356497"/>
            <a:ext cx="9143999" cy="4938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307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Learning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400" dirty="0">
                <a:solidFill>
                  <a:schemeClr val="tx1"/>
                </a:solidFill>
              </a:rPr>
              <a:t>At the end of this lesson, We will be able to: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      </a:t>
            </a:r>
            <a:r>
              <a:rPr lang="en-US" sz="3600" dirty="0"/>
              <a:t>know the structure of Present Continuous Tense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600" dirty="0"/>
              <a:t> </a:t>
            </a:r>
            <a:r>
              <a:rPr lang="en-US" sz="3600" dirty="0"/>
              <a:t>  ask and answer using the mentioned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600" dirty="0"/>
              <a:t> </a:t>
            </a:r>
            <a:r>
              <a:rPr lang="en-US" sz="3600" dirty="0"/>
              <a:t>  identify the mentioned Tense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600" dirty="0"/>
              <a:t> </a:t>
            </a:r>
            <a:r>
              <a:rPr lang="en-US" sz="3600" dirty="0"/>
              <a:t>  describe pictures 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060254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581" y="0"/>
            <a:ext cx="8159261" cy="858368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 Continuous Tense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260" y="995241"/>
            <a:ext cx="8707901" cy="491319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0070C0"/>
                </a:solidFill>
              </a:rPr>
              <a:t>Present </a:t>
            </a:r>
            <a:r>
              <a:rPr lang="en-US" sz="2800" dirty="0">
                <a:solidFill>
                  <a:srgbClr val="0070C0"/>
                </a:solidFill>
              </a:rPr>
              <a:t>continuous tense is used when </a:t>
            </a:r>
            <a:r>
              <a:rPr lang="en-US" sz="2800" b="1" dirty="0">
                <a:solidFill>
                  <a:srgbClr val="0070C0"/>
                </a:solidFill>
              </a:rPr>
              <a:t>an action is continued or going to be continued in near future.</a:t>
            </a:r>
            <a:endParaRPr lang="en-US" sz="28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bn-IN" sz="2800" dirty="0"/>
              <a:t>বর্তমানে কোন কাজ চলছে বা নিকট ভবিষ্যতে চলবে এরূপ বোঝালে</a:t>
            </a:r>
            <a:r>
              <a:rPr lang="en-US" sz="2800" dirty="0"/>
              <a:t> </a:t>
            </a:r>
            <a:r>
              <a:rPr lang="en-US" sz="2800" b="1" dirty="0"/>
              <a:t>Present Continuous Tense</a:t>
            </a:r>
            <a:r>
              <a:rPr lang="en-US" sz="2800" b="1" dirty="0"/>
              <a:t> </a:t>
            </a:r>
            <a:r>
              <a:rPr lang="bn-IN" sz="2800" dirty="0"/>
              <a:t>হয়।</a:t>
            </a:r>
            <a:endParaRPr lang="en-US" sz="2800" dirty="0"/>
          </a:p>
          <a:p>
            <a:pPr marL="0" indent="0">
              <a:buNone/>
            </a:pPr>
            <a:r>
              <a:rPr lang="bn-IN" sz="2800" b="1" dirty="0"/>
              <a:t>বাংলায় চিনার উপায়: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bn-IN" sz="2800" dirty="0"/>
              <a:t>বাংলায় ক্রিয়া বা </a:t>
            </a:r>
            <a:r>
              <a:rPr lang="en-US" sz="2800" dirty="0"/>
              <a:t>verb </a:t>
            </a:r>
            <a:r>
              <a:rPr lang="bn-IN" sz="2800" dirty="0"/>
              <a:t>এর </a:t>
            </a:r>
            <a:r>
              <a:rPr lang="bn-IN" sz="2800" dirty="0" smtClean="0"/>
              <a:t>শেষে</a:t>
            </a:r>
            <a:r>
              <a:rPr lang="en-US" sz="2800" dirty="0" smtClean="0"/>
              <a:t> </a:t>
            </a:r>
            <a:r>
              <a:rPr lang="bn-IN" sz="2800" dirty="0"/>
              <a:t>চ্ছ</a:t>
            </a:r>
            <a:r>
              <a:rPr lang="en-US" sz="2800" dirty="0"/>
              <a:t>, </a:t>
            </a:r>
            <a:r>
              <a:rPr lang="bn-IN" sz="2800" dirty="0"/>
              <a:t>চ্ছি</a:t>
            </a:r>
            <a:r>
              <a:rPr lang="en-US" sz="2800" dirty="0"/>
              <a:t>, </a:t>
            </a:r>
            <a:r>
              <a:rPr lang="bn-IN" sz="2800" dirty="0"/>
              <a:t>চ্ছে</a:t>
            </a:r>
            <a:r>
              <a:rPr lang="en-US" sz="2800" dirty="0"/>
              <a:t>, </a:t>
            </a:r>
            <a:r>
              <a:rPr lang="bn-IN" sz="2800" dirty="0"/>
              <a:t>চ্ছেন</a:t>
            </a:r>
            <a:r>
              <a:rPr lang="en-US" sz="2800" dirty="0"/>
              <a:t>, </a:t>
            </a:r>
            <a:r>
              <a:rPr lang="bn-IN" sz="2800" dirty="0"/>
              <a:t>ছি</a:t>
            </a:r>
            <a:r>
              <a:rPr lang="en-US" sz="2800" dirty="0"/>
              <a:t>, </a:t>
            </a:r>
            <a:r>
              <a:rPr lang="bn-IN" sz="2800" dirty="0"/>
              <a:t>ছেন</a:t>
            </a:r>
            <a:r>
              <a:rPr lang="en-US" sz="2800" dirty="0"/>
              <a:t>, </a:t>
            </a:r>
            <a:r>
              <a:rPr lang="bn-IN" sz="2800" dirty="0"/>
              <a:t>ইত্যাদি থাকে।</a:t>
            </a:r>
            <a:endParaRPr lang="en-US" sz="2800" dirty="0"/>
          </a:p>
          <a:p>
            <a:pPr marL="0" indent="0">
              <a:buNone/>
            </a:pPr>
            <a:r>
              <a:rPr lang="en-US" sz="2800" b="1" dirty="0"/>
              <a:t>Structure: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b="1" dirty="0"/>
              <a:t>Subject + </a:t>
            </a:r>
            <a:r>
              <a:rPr lang="en-US" sz="2800" b="1" dirty="0"/>
              <a:t>am/ is/ are</a:t>
            </a:r>
            <a:r>
              <a:rPr lang="bn-IN" sz="2800" b="1" dirty="0"/>
              <a:t>+ </a:t>
            </a:r>
            <a:r>
              <a:rPr lang="en-US" sz="2800" b="1" dirty="0"/>
              <a:t>verb + </a:t>
            </a:r>
            <a:r>
              <a:rPr lang="en-US" sz="2800" b="1" dirty="0" err="1"/>
              <a:t>ing</a:t>
            </a:r>
            <a:r>
              <a:rPr lang="en-US" sz="2800" b="1" dirty="0"/>
              <a:t>  </a:t>
            </a:r>
            <a:r>
              <a:rPr lang="en-US" sz="2800" b="1" dirty="0"/>
              <a:t>+ object.</a:t>
            </a:r>
            <a:endParaRPr lang="en-US" sz="2800" dirty="0"/>
          </a:p>
          <a:p>
            <a:pPr marL="0" indent="0">
              <a:buNone/>
            </a:pPr>
            <a:r>
              <a:rPr lang="en-US" sz="2800" b="1" dirty="0"/>
              <a:t>Example</a:t>
            </a:r>
            <a:r>
              <a:rPr lang="en-US" sz="2800" b="1" dirty="0"/>
              <a:t>:</a:t>
            </a:r>
            <a:r>
              <a:rPr lang="en-US" sz="2800" dirty="0"/>
              <a:t> </a:t>
            </a:r>
          </a:p>
          <a:p>
            <a:pPr marL="0" indent="0">
              <a:buNone/>
            </a:pPr>
            <a:r>
              <a:rPr lang="bn-IN" sz="2800" dirty="0"/>
              <a:t>আমি </a:t>
            </a:r>
            <a:r>
              <a:rPr lang="bn-IN" sz="2800" dirty="0"/>
              <a:t>ভাত </a:t>
            </a:r>
            <a:r>
              <a:rPr lang="bn-IN" sz="2800" dirty="0"/>
              <a:t>খা</a:t>
            </a:r>
            <a:r>
              <a:rPr lang="bn-BD" sz="2800" dirty="0"/>
              <a:t>চ্ছি ।</a:t>
            </a:r>
            <a:r>
              <a:rPr lang="bn-IN" sz="2800" dirty="0"/>
              <a:t> </a:t>
            </a:r>
            <a:r>
              <a:rPr lang="bn-IN" sz="2800" dirty="0"/>
              <a:t>– </a:t>
            </a:r>
            <a:r>
              <a:rPr lang="en-US" sz="2800" dirty="0"/>
              <a:t>I am eating rice.</a:t>
            </a:r>
            <a:br>
              <a:rPr lang="en-US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24262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9986" y="111907"/>
            <a:ext cx="4867423" cy="703821"/>
          </a:xfrm>
        </p:spPr>
        <p:txBody>
          <a:bodyPr>
            <a:normAutofit fontScale="90000"/>
          </a:bodyPr>
          <a:lstStyle/>
          <a:p>
            <a:pPr algn="ctr"/>
            <a:r>
              <a:rPr lang="bn-BD" b="1" u="sng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More Examples:</a:t>
            </a:r>
            <a:endParaRPr lang="en-US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474" y="1122443"/>
            <a:ext cx="8947052" cy="470158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bn-IN" sz="3200" dirty="0"/>
              <a:t>আমি স্কুলে যা</a:t>
            </a:r>
            <a:r>
              <a:rPr lang="bn-BD" sz="3200" dirty="0"/>
              <a:t>চ্ছি। </a:t>
            </a:r>
            <a:r>
              <a:rPr lang="bn-IN" sz="3200" dirty="0"/>
              <a:t>– </a:t>
            </a:r>
            <a:r>
              <a:rPr lang="en-US" sz="3200" dirty="0"/>
              <a:t>I am going to school.</a:t>
            </a:r>
          </a:p>
          <a:p>
            <a:pPr marL="0" indent="0">
              <a:buNone/>
            </a:pPr>
            <a:r>
              <a:rPr lang="bn-IN" sz="3200" dirty="0"/>
              <a:t>সে স্কুলে যা</a:t>
            </a:r>
            <a:r>
              <a:rPr lang="bn-BD" sz="3200" dirty="0"/>
              <a:t>চ্ছে।</a:t>
            </a:r>
            <a:r>
              <a:rPr lang="bn-IN" sz="3200" dirty="0"/>
              <a:t> – </a:t>
            </a:r>
            <a:r>
              <a:rPr lang="en-US" sz="3200" dirty="0"/>
              <a:t>He is going to school.</a:t>
            </a:r>
          </a:p>
          <a:p>
            <a:pPr marL="0" indent="0">
              <a:buNone/>
            </a:pPr>
            <a:r>
              <a:rPr lang="bn-IN" sz="3200" dirty="0"/>
              <a:t>তুমি/ তোমরা বই </a:t>
            </a:r>
            <a:r>
              <a:rPr lang="bn-BD" sz="3200" dirty="0"/>
              <a:t>পড়ছ।</a:t>
            </a:r>
            <a:r>
              <a:rPr lang="bn-IN" sz="3200" dirty="0"/>
              <a:t> – </a:t>
            </a:r>
            <a:r>
              <a:rPr lang="en-US" sz="3200" dirty="0"/>
              <a:t>You are reading book.</a:t>
            </a:r>
            <a:endParaRPr lang="en-US" sz="3200" dirty="0"/>
          </a:p>
          <a:p>
            <a:pPr marL="0" indent="0">
              <a:buNone/>
            </a:pPr>
            <a:r>
              <a:rPr lang="bn-IN" sz="3200" dirty="0"/>
              <a:t>আমি আজ রাতে ঢাকা যাব</a:t>
            </a:r>
            <a:r>
              <a:rPr lang="bn-BD" sz="3200" dirty="0"/>
              <a:t>।</a:t>
            </a:r>
            <a:r>
              <a:rPr lang="bn-IN" sz="3200" dirty="0"/>
              <a:t> – </a:t>
            </a:r>
            <a:r>
              <a:rPr lang="en-US" sz="3200" dirty="0"/>
              <a:t>I am going to Dhaka tonight. (Near</a:t>
            </a:r>
            <a:r>
              <a:rPr lang="bn-BD" sz="3200" dirty="0"/>
              <a:t> </a:t>
            </a:r>
            <a:r>
              <a:rPr lang="en-US" sz="3200" dirty="0"/>
              <a:t>Future)</a:t>
            </a:r>
            <a:br>
              <a:rPr lang="en-US" sz="3200" dirty="0"/>
            </a:br>
            <a:endParaRPr lang="en-US" sz="3200" dirty="0"/>
          </a:p>
          <a:p>
            <a:pPr marL="0" indent="0">
              <a:buNone/>
            </a:pPr>
            <a:r>
              <a:rPr lang="en-US" sz="3200" b="1" dirty="0"/>
              <a:t>[ Note</a:t>
            </a:r>
            <a:r>
              <a:rPr lang="en-US" sz="3200" dirty="0"/>
              <a:t> - I </a:t>
            </a:r>
            <a:r>
              <a:rPr lang="bn-IN" sz="3200" dirty="0"/>
              <a:t>এর পর </a:t>
            </a:r>
            <a:r>
              <a:rPr lang="en-US" sz="3200" dirty="0"/>
              <a:t>am </a:t>
            </a:r>
            <a:r>
              <a:rPr lang="bn-IN" sz="3200" dirty="0"/>
              <a:t>বসে। </a:t>
            </a:r>
            <a:r>
              <a:rPr lang="en-US" sz="3200" dirty="0"/>
              <a:t>He, She, it </a:t>
            </a:r>
            <a:r>
              <a:rPr lang="bn-IN" sz="3200" dirty="0"/>
              <a:t>এবং অন্যসব </a:t>
            </a:r>
            <a:r>
              <a:rPr lang="bn-BD" sz="3200" dirty="0"/>
              <a:t>Third Person Singular</a:t>
            </a:r>
            <a:r>
              <a:rPr lang="en-US" sz="3200" dirty="0"/>
              <a:t> </a:t>
            </a:r>
            <a:r>
              <a:rPr lang="bn-BD" sz="3200" dirty="0"/>
              <a:t>N</a:t>
            </a:r>
            <a:r>
              <a:rPr lang="en-US" sz="3200" dirty="0"/>
              <a:t>umber </a:t>
            </a:r>
            <a:r>
              <a:rPr lang="bn-IN" sz="3200" dirty="0"/>
              <a:t>এর পর </a:t>
            </a:r>
            <a:r>
              <a:rPr lang="en-US" sz="3200" dirty="0"/>
              <a:t>is </a:t>
            </a:r>
            <a:r>
              <a:rPr lang="bn-IN" sz="3200" dirty="0"/>
              <a:t>বসে। </a:t>
            </a:r>
            <a:r>
              <a:rPr lang="en-US" sz="3200" dirty="0"/>
              <a:t>We, you, they </a:t>
            </a:r>
            <a:r>
              <a:rPr lang="bn-IN" sz="3200" dirty="0"/>
              <a:t>এবং </a:t>
            </a:r>
            <a:r>
              <a:rPr lang="en-US" sz="3200" dirty="0"/>
              <a:t>Plural Subject </a:t>
            </a:r>
            <a:r>
              <a:rPr lang="bn-IN" sz="3200" dirty="0"/>
              <a:t>এর শেষে </a:t>
            </a:r>
            <a:r>
              <a:rPr lang="en-US" sz="3200" dirty="0"/>
              <a:t>are </a:t>
            </a:r>
            <a:r>
              <a:rPr lang="bn-IN" sz="3200" dirty="0"/>
              <a:t>বসে।</a:t>
            </a:r>
            <a:r>
              <a:rPr lang="en-US" sz="3200" b="1" dirty="0"/>
              <a:t>]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860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05220" y="111536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chemeClr val="tx1"/>
                </a:solidFill>
              </a:rPr>
              <a:t>Individual Work: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63" y="4081247"/>
            <a:ext cx="4487594" cy="204615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they doing?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Answer : They are going to School.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85202" y="4216427"/>
            <a:ext cx="4378271" cy="164359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What is the man doing?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The man is reading newspaper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167" y="1566838"/>
            <a:ext cx="4092351" cy="234242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5202" y="1432336"/>
            <a:ext cx="4199574" cy="2799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292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" y="109183"/>
            <a:ext cx="9144000" cy="1322199"/>
          </a:xfrm>
        </p:spPr>
        <p:txBody>
          <a:bodyPr>
            <a:noAutofit/>
          </a:bodyPr>
          <a:lstStyle/>
          <a:p>
            <a:pPr algn="ctr"/>
            <a:r>
              <a:rPr lang="en-US" sz="4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Affirmative, Negative, </a:t>
            </a:r>
            <a:r>
              <a:rPr lang="en-US" sz="4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Affirmative. </a:t>
            </a:r>
            <a:r>
              <a:rPr lang="en-US" sz="4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Interrogative and Neg. </a:t>
            </a:r>
            <a:r>
              <a:rPr lang="en-US" sz="40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endParaRPr lang="en-US" sz="40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9370339"/>
              </p:ext>
            </p:extLst>
          </p:nvPr>
        </p:nvGraphicFramePr>
        <p:xfrm>
          <a:off x="0" y="1690689"/>
          <a:ext cx="9387840" cy="45101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8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897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2636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3200" dirty="0" smtClean="0"/>
                        <a:t>Affirmative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I</a:t>
                      </a:r>
                      <a:r>
                        <a:rPr lang="en-US" sz="3200" baseline="0" dirty="0" smtClean="0"/>
                        <a:t> am going to </a:t>
                      </a:r>
                      <a:r>
                        <a:rPr lang="en-US" sz="3200" baseline="0" dirty="0" smtClean="0"/>
                        <a:t>School.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9191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2. Negative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aseline="0" dirty="0" smtClean="0"/>
                        <a:t>I am not going to </a:t>
                      </a:r>
                      <a:r>
                        <a:rPr lang="en-US" sz="3200" baseline="0" dirty="0" smtClean="0"/>
                        <a:t>School.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7488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3. Affirmative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dirty="0" smtClean="0"/>
                        <a:t>Interrogative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Am I</a:t>
                      </a:r>
                      <a:r>
                        <a:rPr lang="en-US" sz="3200" baseline="0" dirty="0" smtClean="0"/>
                        <a:t> going to </a:t>
                      </a:r>
                      <a:r>
                        <a:rPr lang="en-US" sz="3200" baseline="0" dirty="0" smtClean="0"/>
                        <a:t>School?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2636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4. Negative Interrogative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Am I not going to </a:t>
                      </a:r>
                      <a:r>
                        <a:rPr lang="en-US" sz="3200" baseline="0" dirty="0" smtClean="0"/>
                        <a:t>School</a:t>
                      </a:r>
                      <a:r>
                        <a:rPr lang="en-US" sz="3200" dirty="0" smtClean="0"/>
                        <a:t>?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2636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5.</a:t>
                      </a:r>
                      <a:r>
                        <a:rPr lang="en-US" sz="3200" baseline="0" dirty="0" smtClean="0"/>
                        <a:t> Active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She is writing a letter.                 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2636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6. Passive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A letter is written by her.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6947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183</TotalTime>
  <Words>275</Words>
  <Application>Microsoft Office PowerPoint</Application>
  <PresentationFormat>On-screen Show (4:3)</PresentationFormat>
  <Paragraphs>66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Calibri</vt:lpstr>
      <vt:lpstr>Calibri Light</vt:lpstr>
      <vt:lpstr>Times New Roman</vt:lpstr>
      <vt:lpstr>Vrinda</vt:lpstr>
      <vt:lpstr>Wingdings</vt:lpstr>
      <vt:lpstr>Retrospect</vt:lpstr>
      <vt:lpstr>Welcome </vt:lpstr>
      <vt:lpstr>Presented By:</vt:lpstr>
      <vt:lpstr>    What are you looking in the pictures:</vt:lpstr>
      <vt:lpstr>What will be our today’s topic</vt:lpstr>
      <vt:lpstr>Learning Outcomes</vt:lpstr>
      <vt:lpstr>Present Continuous Tense</vt:lpstr>
      <vt:lpstr>More Examples:</vt:lpstr>
      <vt:lpstr>Individual Work:</vt:lpstr>
      <vt:lpstr>Affirmative, Negative, Affirmative. Interrogative and Neg. Int</vt:lpstr>
      <vt:lpstr>PowerPoint Presentation</vt:lpstr>
      <vt:lpstr>Home Work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Continuous Tense</dc:title>
  <dc:creator>ASUS</dc:creator>
  <cp:lastModifiedBy>User</cp:lastModifiedBy>
  <cp:revision>27</cp:revision>
  <dcterms:created xsi:type="dcterms:W3CDTF">2017-11-10T14:08:19Z</dcterms:created>
  <dcterms:modified xsi:type="dcterms:W3CDTF">2021-10-06T14:08:29Z</dcterms:modified>
</cp:coreProperties>
</file>