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95" r:id="rId9"/>
    <p:sldId id="296" r:id="rId10"/>
    <p:sldId id="297" r:id="rId11"/>
    <p:sldId id="298" r:id="rId12"/>
    <p:sldId id="299" r:id="rId13"/>
    <p:sldId id="305" r:id="rId14"/>
    <p:sldId id="264" r:id="rId15"/>
    <p:sldId id="300" r:id="rId16"/>
    <p:sldId id="266" r:id="rId17"/>
    <p:sldId id="303" r:id="rId18"/>
    <p:sldId id="306" r:id="rId19"/>
    <p:sldId id="307" r:id="rId20"/>
    <p:sldId id="308" r:id="rId21"/>
    <p:sldId id="268" r:id="rId22"/>
    <p:sldId id="269" r:id="rId23"/>
    <p:sldId id="270" r:id="rId24"/>
    <p:sldId id="271" r:id="rId25"/>
    <p:sldId id="272"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p:cViewPr varScale="1">
        <p:scale>
          <a:sx n="70" d="100"/>
          <a:sy n="70" d="100"/>
        </p:scale>
        <p:origin x="714" y="60"/>
      </p:cViewPr>
      <p:guideLst/>
    </p:cSldViewPr>
  </p:slideViewPr>
  <p:outlineViewPr>
    <p:cViewPr>
      <p:scale>
        <a:sx n="33" d="100"/>
        <a:sy n="33" d="100"/>
      </p:scale>
      <p:origin x="0" y="-1122"/>
    </p:cViewPr>
  </p:outlineViewPr>
  <p:notesTextViewPr>
    <p:cViewPr>
      <p:scale>
        <a:sx n="1" d="1"/>
        <a:sy n="1" d="1"/>
      </p:scale>
      <p:origin x="0" y="0"/>
    </p:cViewPr>
  </p:notesTextViewPr>
  <p:sorterViewPr>
    <p:cViewPr>
      <p:scale>
        <a:sx n="100" d="100"/>
        <a:sy n="100" d="100"/>
      </p:scale>
      <p:origin x="0" y="-58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98ECD3-99E2-4368-8AE5-9443343FA9AD}"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393721810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8ECD3-99E2-4368-8AE5-9443343FA9AD}"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12940707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8ECD3-99E2-4368-8AE5-9443343FA9AD}"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36681122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8ECD3-99E2-4368-8AE5-9443343FA9AD}"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40808908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98ECD3-99E2-4368-8AE5-9443343FA9AD}"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38513774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98ECD3-99E2-4368-8AE5-9443343FA9AD}"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42129930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98ECD3-99E2-4368-8AE5-9443343FA9AD}"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36676492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98ECD3-99E2-4368-8AE5-9443343FA9AD}"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15788329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8ECD3-99E2-4368-8AE5-9443343FA9AD}"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24093804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8ECD3-99E2-4368-8AE5-9443343FA9AD}"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27022892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8ECD3-99E2-4368-8AE5-9443343FA9AD}"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5F723-BEE0-42C1-AE91-BDD4BB890959}" type="slidenum">
              <a:rPr lang="en-US" smtClean="0"/>
              <a:t>‹#›</a:t>
            </a:fld>
            <a:endParaRPr lang="en-US"/>
          </a:p>
        </p:txBody>
      </p:sp>
    </p:spTree>
    <p:extLst>
      <p:ext uri="{BB962C8B-B14F-4D97-AF65-F5344CB8AC3E}">
        <p14:creationId xmlns:p14="http://schemas.microsoft.com/office/powerpoint/2010/main" val="30735040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6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8ECD3-99E2-4368-8AE5-9443343FA9AD}" type="datetimeFigureOut">
              <a:rPr lang="en-US" smtClean="0"/>
              <a:t>10/6/2021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723-BEE0-42C1-AE91-BDD4BB890959}" type="slidenum">
              <a:rPr lang="en-US" smtClean="0"/>
              <a:t>‹#›</a:t>
            </a:fld>
            <a:endParaRPr lang="en-US"/>
          </a:p>
        </p:txBody>
      </p:sp>
    </p:spTree>
    <p:extLst>
      <p:ext uri="{BB962C8B-B14F-4D97-AF65-F5344CB8AC3E}">
        <p14:creationId xmlns:p14="http://schemas.microsoft.com/office/powerpoint/2010/main" val="377967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1934"/>
            <a:ext cx="12192000" cy="5566065"/>
          </a:xfrm>
          <a:prstGeom prst="rect">
            <a:avLst/>
          </a:prstGeom>
          <a:ln w="76200">
            <a:solidFill>
              <a:srgbClr val="00FFFF"/>
            </a:solidFill>
            <a:prstDash val="solid"/>
          </a:ln>
        </p:spPr>
      </p:pic>
      <p:sp>
        <p:nvSpPr>
          <p:cNvPr id="5" name="Title 1"/>
          <p:cNvSpPr>
            <a:spLocks noGrp="1"/>
          </p:cNvSpPr>
          <p:nvPr>
            <p:ph type="ctrTitle" idx="4294967295"/>
          </p:nvPr>
        </p:nvSpPr>
        <p:spPr>
          <a:xfrm>
            <a:off x="0" y="0"/>
            <a:ext cx="12192000" cy="1060450"/>
          </a:xfrm>
          <a:prstGeom prst="smileyFace">
            <a:avLst/>
          </a:prstGeom>
          <a:solidFill>
            <a:schemeClr val="tx1">
              <a:lumMod val="75000"/>
              <a:lumOff val="25000"/>
            </a:schemeClr>
          </a:solidFill>
          <a:ln>
            <a:solidFill>
              <a:srgbClr val="FF0000"/>
            </a:solidFill>
            <a:prstDash val="lgDash"/>
          </a:ln>
        </p:spPr>
        <p:style>
          <a:lnRef idx="1">
            <a:schemeClr val="accent3"/>
          </a:lnRef>
          <a:fillRef idx="2">
            <a:schemeClr val="accent3"/>
          </a:fillRef>
          <a:effectRef idx="1">
            <a:schemeClr val="accent3"/>
          </a:effectRef>
          <a:fontRef idx="minor">
            <a:schemeClr val="dk1"/>
          </a:fontRef>
        </p:style>
        <p:txBody>
          <a:bodyPr lIns="0" tIns="182880" rIns="0" bIns="0">
            <a:noAutofit/>
          </a:bodyPr>
          <a:lstStyle/>
          <a:p>
            <a:pPr algn="ctr"/>
            <a:r>
              <a:rPr lang="bn-BD" b="1" dirty="0" smtClean="0">
                <a:ln>
                  <a:solidFill>
                    <a:srgbClr val="FF0000"/>
                  </a:solidFill>
                </a:ln>
                <a:solidFill>
                  <a:schemeClr val="accent2">
                    <a:lumMod val="20000"/>
                    <a:lumOff val="80000"/>
                  </a:schemeClr>
                </a:solidFill>
                <a:latin typeface="Siyam Rupali" pitchFamily="2" charset="0"/>
                <a:cs typeface="Siyam Rupali" pitchFamily="2" charset="0"/>
              </a:rPr>
              <a:t>স্বাগতম</a:t>
            </a:r>
            <a:r>
              <a:rPr lang="bn-BD" b="1" dirty="0" smtClean="0">
                <a:ln>
                  <a:solidFill>
                    <a:srgbClr val="FF0000"/>
                  </a:solidFill>
                </a:ln>
                <a:solidFill>
                  <a:srgbClr val="00B0F0"/>
                </a:solidFill>
                <a:latin typeface="Siyam Rupali" pitchFamily="2" charset="0"/>
                <a:cs typeface="Siyam Rupali" pitchFamily="2" charset="0"/>
              </a:rPr>
              <a:t> </a:t>
            </a:r>
            <a:endParaRPr lang="en-US" b="1" dirty="0">
              <a:ln>
                <a:solidFill>
                  <a:srgbClr val="FF0000"/>
                </a:solidFill>
              </a:ln>
              <a:solidFill>
                <a:srgbClr val="00B0F0"/>
              </a:solidFill>
              <a:latin typeface="Siyam Rupali" pitchFamily="2" charset="0"/>
              <a:cs typeface="Siyam Rupali" pitchFamily="2" charset="0"/>
            </a:endParaRPr>
          </a:p>
        </p:txBody>
      </p:sp>
    </p:spTree>
    <p:extLst>
      <p:ext uri="{BB962C8B-B14F-4D97-AF65-F5344CB8AC3E}">
        <p14:creationId xmlns:p14="http://schemas.microsoft.com/office/powerpoint/2010/main" val="18351487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788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a:solidFill>
                  <a:schemeClr val="bg1"/>
                </a:solidFill>
                <a:latin typeface="NikoshBAN" pitchFamily="2" charset="0"/>
                <a:cs typeface="NikoshBAN" pitchFamily="2" charset="0"/>
              </a:rPr>
              <a:t>ডেটাবেজ </a:t>
            </a:r>
            <a:r>
              <a:rPr lang="bn-BD" sz="4000" dirty="0" smtClean="0">
                <a:solidFill>
                  <a:schemeClr val="bg1"/>
                </a:solidFill>
                <a:latin typeface="NikoshBAN" pitchFamily="2" charset="0"/>
                <a:cs typeface="NikoshBAN" pitchFamily="2" charset="0"/>
              </a:rPr>
              <a:t>তৈরি</a:t>
            </a:r>
            <a:r>
              <a:rPr lang="bn-IN" sz="4000" dirty="0" smtClean="0">
                <a:solidFill>
                  <a:schemeClr val="bg1"/>
                </a:solidFill>
                <a:latin typeface="NikoshBAN" pitchFamily="2" charset="0"/>
                <a:cs typeface="NikoshBAN" pitchFamily="2" charset="0"/>
              </a:rPr>
              <a:t> করা </a:t>
            </a:r>
            <a:endParaRPr lang="en-US" sz="4000" dirty="0">
              <a:solidFill>
                <a:schemeClr val="bg1"/>
              </a:solidFill>
              <a:latin typeface="NikoshBAN" pitchFamily="2" charset="0"/>
              <a:cs typeface="NikoshBAN" pitchFamily="2" charset="0"/>
            </a:endParaRPr>
          </a:p>
        </p:txBody>
      </p:sp>
      <p:sp>
        <p:nvSpPr>
          <p:cNvPr id="4" name="Content Placeholder 1"/>
          <p:cNvSpPr txBox="1">
            <a:spLocks/>
          </p:cNvSpPr>
          <p:nvPr/>
        </p:nvSpPr>
        <p:spPr>
          <a:xfrm>
            <a:off x="95534" y="1431878"/>
            <a:ext cx="12096466" cy="9906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bn-IN" sz="3200" dirty="0" smtClean="0">
                <a:latin typeface="NikoshBAN" pitchFamily="2" charset="0"/>
                <a:cs typeface="NikoshBAN" pitchFamily="2" charset="0"/>
              </a:rPr>
              <a:t>২। </a:t>
            </a:r>
            <a:r>
              <a:rPr lang="bn-BD" sz="3200" dirty="0" smtClean="0">
                <a:latin typeface="NikoshBAN" pitchFamily="2" charset="0"/>
                <a:cs typeface="NikoshBAN" pitchFamily="2" charset="0"/>
              </a:rPr>
              <a:t>প্রাপ্ত উইন্ডো হতে </a:t>
            </a:r>
            <a:r>
              <a:rPr lang="en-US" sz="3200" dirty="0" smtClean="0">
                <a:latin typeface="Times New Roman" panose="02020603050405020304" pitchFamily="18" charset="0"/>
                <a:cs typeface="Times New Roman" panose="02020603050405020304" pitchFamily="18" charset="0"/>
              </a:rPr>
              <a:t>Blank Database</a:t>
            </a:r>
            <a:r>
              <a:rPr lang="en-US" sz="3200" dirty="0" smtClean="0">
                <a:latin typeface="NikoshBAN" panose="02000000000000000000" pitchFamily="2" charset="0"/>
                <a:cs typeface="NikoshBAN" panose="02000000000000000000" pitchFamily="2" charset="0"/>
              </a:rPr>
              <a:t> </a:t>
            </a:r>
            <a:r>
              <a:rPr lang="bn-BD" sz="3200" dirty="0" smtClean="0">
                <a:latin typeface="NikoshBAN" pitchFamily="2" charset="0"/>
                <a:cs typeface="NikoshBAN" pitchFamily="2" charset="0"/>
              </a:rPr>
              <a:t>এ ক্লিক করতে হবে। </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029" y="2422479"/>
            <a:ext cx="8841475" cy="3855491"/>
          </a:xfrm>
          <a:prstGeom prst="rect">
            <a:avLst/>
          </a:prstGeom>
          <a:ln w="228600" cap="sq" cmpd="thickThin">
            <a:solidFill>
              <a:srgbClr val="0070C0"/>
            </a:solidFill>
            <a:prstDash val="solid"/>
            <a:miter lim="800000"/>
          </a:ln>
          <a:effectLst>
            <a:innerShdw blurRad="76200">
              <a:srgbClr val="000000"/>
            </a:innerShdw>
          </a:effectLst>
        </p:spPr>
      </p:pic>
    </p:spTree>
    <p:extLst>
      <p:ext uri="{BB962C8B-B14F-4D97-AF65-F5344CB8AC3E}">
        <p14:creationId xmlns:p14="http://schemas.microsoft.com/office/powerpoint/2010/main" val="21333613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788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a:solidFill>
                  <a:schemeClr val="bg1"/>
                </a:solidFill>
                <a:latin typeface="NikoshBAN" pitchFamily="2" charset="0"/>
                <a:cs typeface="NikoshBAN" pitchFamily="2" charset="0"/>
              </a:rPr>
              <a:t>ডেটাবেজ </a:t>
            </a:r>
            <a:r>
              <a:rPr lang="bn-BD" sz="4000" dirty="0" smtClean="0">
                <a:solidFill>
                  <a:schemeClr val="bg1"/>
                </a:solidFill>
                <a:latin typeface="NikoshBAN" pitchFamily="2" charset="0"/>
                <a:cs typeface="NikoshBAN" pitchFamily="2" charset="0"/>
              </a:rPr>
              <a:t>তৈরি</a:t>
            </a:r>
            <a:r>
              <a:rPr lang="en-US" sz="4000" dirty="0" smtClean="0">
                <a:solidFill>
                  <a:schemeClr val="bg1"/>
                </a:solidFill>
                <a:latin typeface="NikoshBAN" pitchFamily="2" charset="0"/>
                <a:cs typeface="NikoshBAN" pitchFamily="2" charset="0"/>
              </a:rPr>
              <a:t> </a:t>
            </a:r>
            <a:r>
              <a:rPr lang="bn-IN" sz="4000" dirty="0" smtClean="0">
                <a:solidFill>
                  <a:schemeClr val="bg1"/>
                </a:solidFill>
                <a:latin typeface="NikoshBAN" pitchFamily="2" charset="0"/>
                <a:cs typeface="NikoshBAN" pitchFamily="2" charset="0"/>
              </a:rPr>
              <a:t>করা </a:t>
            </a:r>
            <a:endParaRPr lang="en-US" sz="4000" dirty="0">
              <a:solidFill>
                <a:schemeClr val="bg1"/>
              </a:solidFill>
              <a:latin typeface="NikoshBAN" pitchFamily="2" charset="0"/>
              <a:cs typeface="NikoshBAN" pitchFamily="2" charset="0"/>
            </a:endParaRPr>
          </a:p>
        </p:txBody>
      </p:sp>
      <p:sp>
        <p:nvSpPr>
          <p:cNvPr id="4" name="Content Placeholder 1"/>
          <p:cNvSpPr txBox="1">
            <a:spLocks/>
          </p:cNvSpPr>
          <p:nvPr/>
        </p:nvSpPr>
        <p:spPr>
          <a:xfrm>
            <a:off x="450375" y="1313835"/>
            <a:ext cx="10854519" cy="7927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bn-IN" sz="3200" dirty="0" smtClean="0">
                <a:latin typeface="NikoshBAN" pitchFamily="2" charset="0"/>
                <a:cs typeface="NikoshBAN" pitchFamily="2" charset="0"/>
              </a:rPr>
              <a:t>৩।</a:t>
            </a:r>
            <a:r>
              <a:rPr lang="bn-BD" sz="3200" dirty="0" smtClean="0">
                <a:latin typeface="NikoshBAN" pitchFamily="2" charset="0"/>
                <a:cs typeface="NikoshBAN" pitchFamily="2" charset="0"/>
              </a:rPr>
              <a:t> </a:t>
            </a:r>
            <a:r>
              <a:rPr lang="en-US" sz="3200" dirty="0" smtClean="0">
                <a:latin typeface="Times New Roman" panose="02020603050405020304" pitchFamily="18" charset="0"/>
                <a:cs typeface="Times New Roman" panose="02020603050405020304" pitchFamily="18" charset="0"/>
              </a:rPr>
              <a:t>File Name </a:t>
            </a:r>
            <a:r>
              <a:rPr lang="bn-BD" sz="3200" dirty="0" smtClean="0">
                <a:latin typeface="NikoshBAN" pitchFamily="2" charset="0"/>
                <a:cs typeface="NikoshBAN" pitchFamily="2" charset="0"/>
              </a:rPr>
              <a:t>বক্সে ডেটাবেসের নাম হিসেবে </a:t>
            </a:r>
            <a:r>
              <a:rPr lang="en-US" sz="3200" dirty="0" smtClean="0">
                <a:latin typeface="Times New Roman" panose="02020603050405020304" pitchFamily="18" charset="0"/>
                <a:cs typeface="Times New Roman" panose="02020603050405020304" pitchFamily="18" charset="0"/>
              </a:rPr>
              <a:t>Table-1</a:t>
            </a:r>
            <a:r>
              <a:rPr lang="en-US" sz="3200" dirty="0" smtClean="0">
                <a:latin typeface="NikoshBAN" panose="02000000000000000000" pitchFamily="2" charset="0"/>
                <a:cs typeface="NikoshBAN" panose="02000000000000000000" pitchFamily="2" charset="0"/>
              </a:rPr>
              <a:t> </a:t>
            </a:r>
            <a:r>
              <a:rPr lang="bn-BD" sz="3200" dirty="0" smtClean="0">
                <a:latin typeface="NikoshBAN" pitchFamily="2" charset="0"/>
                <a:cs typeface="NikoshBAN" pitchFamily="2" charset="0"/>
              </a:rPr>
              <a:t>টাইপ করতে হবে।</a:t>
            </a:r>
          </a:p>
          <a:p>
            <a:endParaRPr lang="bn-BD" sz="3200" dirty="0" smtClean="0">
              <a:latin typeface="NikoshBAN" pitchFamily="2" charset="0"/>
              <a:cs typeface="NikoshBAN" pitchFamily="2" charset="0"/>
            </a:endParaRPr>
          </a:p>
          <a:p>
            <a:r>
              <a:rPr lang="en-US" sz="3200" dirty="0" smtClean="0">
                <a:latin typeface="NikoshBAN" panose="02000000000000000000" pitchFamily="2" charset="0"/>
                <a:cs typeface="NikoshBAN" panose="02000000000000000000" pitchFamily="2" charset="0"/>
              </a:rPr>
              <a:t> </a:t>
            </a:r>
            <a:r>
              <a:rPr lang="bn-BD" sz="3200" dirty="0" smtClean="0">
                <a:latin typeface="NikoshBAN" pitchFamily="2" charset="0"/>
                <a:cs typeface="NikoshBAN" pitchFamily="2" charset="0"/>
              </a:rPr>
              <a:t> </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05" y="2386083"/>
            <a:ext cx="10918209" cy="3973774"/>
          </a:xfrm>
          <a:prstGeom prst="rect">
            <a:avLst/>
          </a:prstGeom>
          <a:ln w="228600" cap="sq" cmpd="thickThin">
            <a:solidFill>
              <a:schemeClr val="accent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9264247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788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a:solidFill>
                  <a:schemeClr val="bg1"/>
                </a:solidFill>
                <a:latin typeface="NikoshBAN" pitchFamily="2" charset="0"/>
                <a:cs typeface="NikoshBAN" pitchFamily="2" charset="0"/>
              </a:rPr>
              <a:t>ডেটাবেজ </a:t>
            </a:r>
            <a:r>
              <a:rPr lang="bn-BD" sz="4000" dirty="0" smtClean="0">
                <a:solidFill>
                  <a:schemeClr val="bg1"/>
                </a:solidFill>
                <a:latin typeface="NikoshBAN" pitchFamily="2" charset="0"/>
                <a:cs typeface="NikoshBAN" pitchFamily="2" charset="0"/>
              </a:rPr>
              <a:t>তৈরি</a:t>
            </a:r>
            <a:r>
              <a:rPr lang="bn-IN" sz="4000" dirty="0" smtClean="0">
                <a:solidFill>
                  <a:schemeClr val="bg1"/>
                </a:solidFill>
                <a:latin typeface="NikoshBAN" pitchFamily="2" charset="0"/>
                <a:cs typeface="NikoshBAN" pitchFamily="2" charset="0"/>
              </a:rPr>
              <a:t> করা </a:t>
            </a:r>
            <a:endParaRPr lang="en-US" sz="4000" dirty="0">
              <a:solidFill>
                <a:schemeClr val="bg1"/>
              </a:solidFill>
              <a:latin typeface="NikoshBAN" pitchFamily="2" charset="0"/>
              <a:cs typeface="NikoshBAN" pitchFamily="2" charset="0"/>
            </a:endParaRPr>
          </a:p>
        </p:txBody>
      </p:sp>
      <p:sp>
        <p:nvSpPr>
          <p:cNvPr id="5" name="Content Placeholder 1"/>
          <p:cNvSpPr txBox="1">
            <a:spLocks/>
          </p:cNvSpPr>
          <p:nvPr/>
        </p:nvSpPr>
        <p:spPr>
          <a:xfrm>
            <a:off x="174009" y="1213515"/>
            <a:ext cx="11843981" cy="2438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bn-IN" sz="3200" dirty="0" smtClean="0">
                <a:latin typeface="NikoshBAN" pitchFamily="2" charset="0"/>
                <a:cs typeface="NikoshBAN" pitchFamily="2" charset="0"/>
              </a:rPr>
              <a:t>৪।</a:t>
            </a:r>
            <a:r>
              <a:rPr lang="bn-BD" sz="3200" dirty="0" smtClean="0">
                <a:latin typeface="NikoshBAN" pitchFamily="2" charset="0"/>
                <a:cs typeface="NikoshBAN" pitchFamily="2" charset="0"/>
              </a:rPr>
              <a:t> </a:t>
            </a:r>
            <a:r>
              <a:rPr lang="en-US" sz="3200" dirty="0" smtClean="0">
                <a:latin typeface="Times New Roman" panose="02020603050405020304" pitchFamily="18" charset="0"/>
                <a:cs typeface="Times New Roman" panose="02020603050405020304" pitchFamily="18" charset="0"/>
              </a:rPr>
              <a:t>Create</a:t>
            </a:r>
            <a:r>
              <a:rPr lang="en-US" sz="3200" dirty="0" smtClean="0">
                <a:latin typeface="NikoshBAN" panose="02000000000000000000" pitchFamily="2" charset="0"/>
                <a:cs typeface="NikoshBAN" panose="02000000000000000000" pitchFamily="2" charset="0"/>
              </a:rPr>
              <a:t> </a:t>
            </a:r>
            <a:r>
              <a:rPr lang="bn-BD" sz="3200" dirty="0" smtClean="0">
                <a:latin typeface="NikoshBAN" pitchFamily="2" charset="0"/>
                <a:cs typeface="NikoshBAN" pitchFamily="2" charset="0"/>
              </a:rPr>
              <a:t>বাটনে ক্লিক করলে </a:t>
            </a:r>
            <a:r>
              <a:rPr lang="en-US" sz="3200" dirty="0" smtClean="0">
                <a:latin typeface="Times New Roman" panose="02020603050405020304" pitchFamily="18" charset="0"/>
                <a:cs typeface="Times New Roman" panose="02020603050405020304" pitchFamily="18" charset="0"/>
              </a:rPr>
              <a:t>Table-1</a:t>
            </a:r>
            <a:r>
              <a:rPr lang="en-US" sz="3200" dirty="0" smtClean="0">
                <a:latin typeface="NikoshBAN" panose="02000000000000000000" pitchFamily="2" charset="0"/>
                <a:cs typeface="NikoshBAN" panose="02000000000000000000" pitchFamily="2" charset="0"/>
              </a:rPr>
              <a:t> </a:t>
            </a:r>
            <a:r>
              <a:rPr lang="bn-BD" sz="3200" dirty="0" smtClean="0">
                <a:latin typeface="NikoshBAN" pitchFamily="2" charset="0"/>
                <a:cs typeface="NikoshBAN" pitchFamily="2" charset="0"/>
              </a:rPr>
              <a:t>নামে একটি ডেটাবেস তৈরি হবে এবং নিচের</a:t>
            </a:r>
            <a:r>
              <a:rPr lang="bn-IN" sz="3200" dirty="0" smtClean="0">
                <a:latin typeface="NikoshBAN" pitchFamily="2" charset="0"/>
                <a:cs typeface="NikoshBAN" pitchFamily="2" charset="0"/>
              </a:rPr>
              <a:t> মত </a:t>
            </a:r>
            <a:r>
              <a:rPr lang="bn-BD" sz="3200" dirty="0" smtClean="0">
                <a:latin typeface="NikoshBAN" pitchFamily="2" charset="0"/>
                <a:cs typeface="NikoshBAN" pitchFamily="2" charset="0"/>
              </a:rPr>
              <a:t> উইন্ডোটি দেখা যাবে।</a:t>
            </a:r>
          </a:p>
          <a:p>
            <a:pPr algn="l"/>
            <a:endParaRPr lang="bn-BD" sz="3600" dirty="0" smtClean="0">
              <a:latin typeface="NikoshBAN" pitchFamily="2" charset="0"/>
              <a:cs typeface="NikoshBAN" pitchFamily="2" charset="0"/>
            </a:endParaRPr>
          </a:p>
          <a:p>
            <a:r>
              <a:rPr lang="en-US" sz="3600" dirty="0" smtClean="0">
                <a:latin typeface="Times New Roman" pitchFamily="18" charset="0"/>
                <a:cs typeface="Times New Roman" pitchFamily="18" charset="0"/>
              </a:rPr>
              <a:t> </a:t>
            </a:r>
            <a:r>
              <a:rPr lang="bn-BD" sz="3600" dirty="0" smtClean="0">
                <a:latin typeface="NikoshBAN" pitchFamily="2" charset="0"/>
                <a:cs typeface="NikoshBAN" pitchFamily="2" charset="0"/>
              </a:rPr>
              <a:t> </a:t>
            </a:r>
            <a:r>
              <a:rPr lang="en-US" sz="3600" dirty="0" smtClean="0">
                <a:latin typeface="Times New Roman" pitchFamily="18" charset="0"/>
                <a:cs typeface="Times New Roman" pitchFamily="18" charset="0"/>
              </a:rPr>
              <a:t> </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18" y="2565779"/>
            <a:ext cx="10294961" cy="4014716"/>
          </a:xfrm>
          <a:prstGeom prst="rect">
            <a:avLst/>
          </a:prstGeom>
          <a:ln w="2286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19835573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58500"/>
          </a:xfrm>
          <a:prstGeom prst="hexagon">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dirty="0" smtClean="0">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ডেটা</a:t>
            </a:r>
            <a:r>
              <a:rPr lang="bn-IN" sz="4000" dirty="0" smtClean="0">
                <a:solidFill>
                  <a:schemeClr val="bg1"/>
                </a:solidFill>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টাইপ</a:t>
            </a:r>
            <a:endParaRPr lang="en-US" sz="4000" dirty="0">
              <a:solidFill>
                <a:schemeClr val="bg1"/>
              </a:solidFill>
              <a:latin typeface="NikoshBAN" pitchFamily="2" charset="0"/>
              <a:cs typeface="NikoshBAN" pitchFamily="2" charset="0"/>
            </a:endParaRPr>
          </a:p>
        </p:txBody>
      </p:sp>
      <p:sp>
        <p:nvSpPr>
          <p:cNvPr id="4" name="Content Placeholder 1"/>
          <p:cNvSpPr txBox="1">
            <a:spLocks/>
          </p:cNvSpPr>
          <p:nvPr/>
        </p:nvSpPr>
        <p:spPr>
          <a:xfrm>
            <a:off x="0" y="1491018"/>
            <a:ext cx="11805313" cy="3886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bn-BD" sz="3600" dirty="0">
                <a:solidFill>
                  <a:srgbClr val="FF0000"/>
                </a:solidFill>
                <a:latin typeface="NikoshBAN" pitchFamily="2" charset="0"/>
                <a:cs typeface="NikoshBAN" pitchFamily="2" charset="0"/>
              </a:rPr>
              <a:t>ডেটা </a:t>
            </a:r>
            <a:r>
              <a:rPr lang="bn-BD" sz="3600" dirty="0" smtClean="0">
                <a:solidFill>
                  <a:srgbClr val="FF0000"/>
                </a:solidFill>
                <a:latin typeface="NikoshBAN" pitchFamily="2" charset="0"/>
                <a:cs typeface="NikoshBAN" pitchFamily="2" charset="0"/>
              </a:rPr>
              <a:t>টাইপ</a:t>
            </a:r>
            <a:r>
              <a:rPr lang="bn-IN" sz="3600" dirty="0" smtClean="0">
                <a:solidFill>
                  <a:srgbClr val="FF0000"/>
                </a:solidFill>
                <a:latin typeface="NikoshBAN" pitchFamily="2" charset="0"/>
                <a:cs typeface="NikoshBAN" pitchFamily="2" charset="0"/>
              </a:rPr>
              <a:t>ঃ </a:t>
            </a:r>
            <a:r>
              <a:rPr lang="bn-BD" sz="3600" dirty="0" smtClean="0">
                <a:solidFill>
                  <a:srgbClr val="0070C0"/>
                </a:solidFill>
                <a:latin typeface="NikoshBAN" pitchFamily="2" charset="0"/>
                <a:cs typeface="NikoshBAN" pitchFamily="2" charset="0"/>
              </a:rPr>
              <a:t>ডেটাবেসের লজিক্যাল ডিজাইন করার সময় ডেটাবেস টেবিলে ব্যবহৃত ফিল্ডের নাম, ডেটার ধরণ, ডেটার ফরম্যাট, ফিল্ডের দৈর্ঘ্য ইত্যাদি নির্ধারণ করা হয়। একটি ডেটাবেস টেবিলে বিভিন্ন ধরণের ফিল্ড থাকে, ফিল্ডগুলোর মান ভিন্ন ভিন্ন হয়ে থাকে। ডেটা ফিল্ডের মানের ভিন্নতাকে ডেটা টাইপ বলে।  </a:t>
            </a:r>
            <a:endParaRPr lang="en-US" sz="36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18801928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0" y="70597"/>
            <a:ext cx="12192000" cy="979987"/>
          </a:xfrm>
          <a:prstGeom prst="flowChartInputOutput">
            <a:avLst/>
          </a:prstGeom>
          <a:blipFill>
            <a:blip r:embed="rId2"/>
            <a:tile tx="0" ty="0" sx="100000" sy="100000" flip="none" algn="tl"/>
          </a:blipFill>
          <a:ln w="28575">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bn-BD" sz="4399"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একক</a:t>
            </a:r>
            <a:r>
              <a:rPr lang="en-US" sz="4399"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4399" dirty="0" err="1">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কাজ</a:t>
            </a:r>
            <a:r>
              <a:rPr lang="en-US" sz="4399"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 </a:t>
            </a:r>
            <a:r>
              <a:rPr lang="bn-IN" sz="4399"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(সময়ঃ২মিনিট) </a:t>
            </a:r>
            <a:endParaRPr lang="en-US" sz="4399"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endParaRPr>
          </a:p>
        </p:txBody>
      </p:sp>
      <p:pic>
        <p:nvPicPr>
          <p:cNvPr id="5" name="Picture 4" descr="10353548_365085780360663_5308469925829331783_n.jpg"/>
          <p:cNvPicPr>
            <a:picLocks noChangeAspect="1"/>
          </p:cNvPicPr>
          <p:nvPr/>
        </p:nvPicPr>
        <p:blipFill>
          <a:blip r:embed="rId3"/>
          <a:stretch>
            <a:fillRect/>
          </a:stretch>
        </p:blipFill>
        <p:spPr>
          <a:xfrm>
            <a:off x="0" y="1412566"/>
            <a:ext cx="12192000" cy="3149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146264" y="4876800"/>
            <a:ext cx="7042067" cy="646331"/>
          </a:xfrm>
          <a:prstGeom prst="rect">
            <a:avLst/>
          </a:prstGeom>
        </p:spPr>
        <p:txBody>
          <a:bodyPr wrap="square">
            <a:spAutoFit/>
          </a:bodyPr>
          <a:lstStyle/>
          <a:p>
            <a:r>
              <a:rPr lang="bn-IN" sz="36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প্রশ্নঃ</a:t>
            </a:r>
            <a:r>
              <a:rPr lang="bn-IN" sz="36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ডেটা টাইপ</a:t>
            </a:r>
            <a:r>
              <a:rPr lang="bn-IN" sz="36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en-US" sz="36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772908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58500"/>
          </a:xfrm>
          <a:prstGeom prst="hexagon">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dirty="0" smtClean="0">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ডেটা</a:t>
            </a:r>
            <a:r>
              <a:rPr lang="bn-IN" sz="4000" dirty="0" smtClean="0">
                <a:solidFill>
                  <a:schemeClr val="bg1"/>
                </a:solidFill>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টাইপ</a:t>
            </a:r>
            <a:endParaRPr lang="en-US" sz="4000" dirty="0">
              <a:solidFill>
                <a:schemeClr val="bg1"/>
              </a:solidFill>
              <a:latin typeface="NikoshBAN" pitchFamily="2" charset="0"/>
              <a:cs typeface="NikoshBAN" pitchFamily="2" charset="0"/>
            </a:endParaRPr>
          </a:p>
        </p:txBody>
      </p:sp>
      <p:sp>
        <p:nvSpPr>
          <p:cNvPr id="4" name="Content Placeholder 1"/>
          <p:cNvSpPr txBox="1">
            <a:spLocks/>
          </p:cNvSpPr>
          <p:nvPr/>
        </p:nvSpPr>
        <p:spPr>
          <a:xfrm>
            <a:off x="254063" y="1009935"/>
            <a:ext cx="11683873" cy="573206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q"/>
            </a:pPr>
            <a:r>
              <a:rPr lang="bn-BD" sz="4000" dirty="0" smtClean="0">
                <a:solidFill>
                  <a:srgbClr val="FF0000"/>
                </a:solidFill>
                <a:latin typeface="NikoshBAN" pitchFamily="2" charset="0"/>
                <a:cs typeface="NikoshBAN" pitchFamily="2" charset="0"/>
              </a:rPr>
              <a:t>ডেটার ধরণ অনুযায়ী নিচের ডেটা</a:t>
            </a:r>
            <a:r>
              <a:rPr lang="bn-IN" sz="4000" dirty="0" smtClean="0">
                <a:solidFill>
                  <a:srgbClr val="FF0000"/>
                </a:solidFill>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টাইপ গুলো থেকে ডেটা টাইপ নির্বাচন করতে হবে।</a:t>
            </a:r>
          </a:p>
          <a:p>
            <a:pPr algn="l">
              <a:buFont typeface="Wingdings" pitchFamily="2" charset="2"/>
              <a:buChar char="Ø"/>
            </a:pPr>
            <a:r>
              <a:rPr lang="bn-BD" sz="4000" dirty="0" smtClean="0">
                <a:latin typeface="NikoshBAN" pitchFamily="2" charset="0"/>
                <a:cs typeface="NikoshBAN" pitchFamily="2" charset="0"/>
              </a:rPr>
              <a:t> </a:t>
            </a:r>
            <a:r>
              <a:rPr lang="bn-BD" sz="3300" dirty="0" smtClean="0">
                <a:solidFill>
                  <a:srgbClr val="002060"/>
                </a:solidFill>
                <a:latin typeface="NikoshBAN" pitchFamily="2" charset="0"/>
                <a:cs typeface="NikoshBAN" pitchFamily="2" charset="0"/>
              </a:rPr>
              <a:t>টেক্স বা ক্যারেকটার ( </a:t>
            </a:r>
            <a:r>
              <a:rPr lang="en-US" sz="3300" dirty="0" smtClean="0">
                <a:solidFill>
                  <a:srgbClr val="002060"/>
                </a:solidFill>
                <a:latin typeface="Times New Roman" pitchFamily="18" charset="0"/>
                <a:cs typeface="Times New Roman" pitchFamily="18" charset="0"/>
              </a:rPr>
              <a:t>Text/Character</a:t>
            </a:r>
            <a:r>
              <a:rPr lang="bn-BD" sz="3300" dirty="0" smtClean="0">
                <a:solidFill>
                  <a:srgbClr val="002060"/>
                </a:solidFill>
                <a:latin typeface="NikoshBAN" pitchFamily="2" charset="0"/>
                <a:cs typeface="NikoshBAN" pitchFamily="2" charset="0"/>
              </a:rPr>
              <a:t> ) </a:t>
            </a:r>
            <a:endParaRPr lang="en-US" sz="3300" dirty="0" smtClean="0">
              <a:solidFill>
                <a:srgbClr val="002060"/>
              </a:solidFill>
              <a:latin typeface="NikoshBAN" pitchFamily="2" charset="0"/>
              <a:cs typeface="NikoshBAN" pitchFamily="2" charset="0"/>
            </a:endParaRPr>
          </a:p>
          <a:p>
            <a:pPr algn="l">
              <a:buFont typeface="Wingdings" pitchFamily="2" charset="2"/>
              <a:buChar char="Ø"/>
            </a:pPr>
            <a:r>
              <a:rPr lang="en-US" sz="3300" dirty="0" smtClean="0">
                <a:solidFill>
                  <a:srgbClr val="002060"/>
                </a:solidFill>
                <a:latin typeface="NikoshBAN" pitchFamily="2" charset="0"/>
                <a:cs typeface="NikoshBAN" pitchFamily="2" charset="0"/>
              </a:rPr>
              <a:t> </a:t>
            </a:r>
            <a:r>
              <a:rPr lang="bn-BD" sz="3300" dirty="0" smtClean="0">
                <a:solidFill>
                  <a:srgbClr val="002060"/>
                </a:solidFill>
                <a:latin typeface="NikoshBAN" pitchFamily="2" charset="0"/>
                <a:cs typeface="NikoshBAN" pitchFamily="2" charset="0"/>
              </a:rPr>
              <a:t>নাম্বার বা নিউমেরিক ( </a:t>
            </a:r>
            <a:r>
              <a:rPr lang="en-US" sz="3300" dirty="0" smtClean="0">
                <a:solidFill>
                  <a:srgbClr val="002060"/>
                </a:solidFill>
                <a:latin typeface="Times New Roman" pitchFamily="18" charset="0"/>
                <a:cs typeface="Times New Roman" pitchFamily="18" charset="0"/>
              </a:rPr>
              <a:t>Number/Numeric</a:t>
            </a:r>
            <a:r>
              <a:rPr lang="bn-BD" sz="3300" dirty="0" smtClean="0">
                <a:solidFill>
                  <a:srgbClr val="002060"/>
                </a:solidFill>
                <a:latin typeface="NikoshBAN" pitchFamily="2" charset="0"/>
                <a:cs typeface="NikoshBAN" pitchFamily="2" charset="0"/>
              </a:rPr>
              <a:t> )</a:t>
            </a:r>
            <a:endParaRPr lang="en-US" sz="3300" dirty="0" smtClean="0">
              <a:solidFill>
                <a:srgbClr val="002060"/>
              </a:solidFill>
              <a:latin typeface="NikoshBAN" pitchFamily="2" charset="0"/>
              <a:cs typeface="NikoshBAN" pitchFamily="2" charset="0"/>
            </a:endParaRPr>
          </a:p>
          <a:p>
            <a:pPr algn="l">
              <a:buFont typeface="Wingdings" pitchFamily="2" charset="2"/>
              <a:buChar char="Ø"/>
            </a:pPr>
            <a:r>
              <a:rPr lang="en-US" sz="3300" dirty="0" smtClean="0">
                <a:solidFill>
                  <a:srgbClr val="002060"/>
                </a:solidFill>
                <a:latin typeface="NikoshBAN" pitchFamily="2" charset="0"/>
                <a:cs typeface="NikoshBAN" pitchFamily="2" charset="0"/>
              </a:rPr>
              <a:t> </a:t>
            </a:r>
            <a:r>
              <a:rPr lang="bn-BD" sz="3300" dirty="0" smtClean="0">
                <a:solidFill>
                  <a:srgbClr val="002060"/>
                </a:solidFill>
                <a:latin typeface="NikoshBAN" pitchFamily="2" charset="0"/>
                <a:cs typeface="NikoshBAN" pitchFamily="2" charset="0"/>
              </a:rPr>
              <a:t>অটো নাম্বার ( </a:t>
            </a:r>
            <a:r>
              <a:rPr lang="en-US" sz="3300" dirty="0" smtClean="0">
                <a:solidFill>
                  <a:srgbClr val="002060"/>
                </a:solidFill>
                <a:latin typeface="Times New Roman" pitchFamily="18" charset="0"/>
                <a:cs typeface="Times New Roman" pitchFamily="18" charset="0"/>
              </a:rPr>
              <a:t>Auto Number</a:t>
            </a:r>
            <a:r>
              <a:rPr lang="bn-BD" sz="3300" dirty="0" smtClean="0">
                <a:solidFill>
                  <a:srgbClr val="002060"/>
                </a:solidFill>
                <a:latin typeface="NikoshBAN" pitchFamily="2" charset="0"/>
                <a:cs typeface="NikoshBAN" pitchFamily="2" charset="0"/>
              </a:rPr>
              <a:t> )</a:t>
            </a:r>
            <a:endParaRPr lang="en-US" sz="3300" dirty="0" smtClean="0">
              <a:solidFill>
                <a:srgbClr val="002060"/>
              </a:solidFill>
              <a:latin typeface="NikoshBAN" pitchFamily="2" charset="0"/>
              <a:cs typeface="NikoshBAN" pitchFamily="2" charset="0"/>
            </a:endParaRPr>
          </a:p>
          <a:p>
            <a:pPr algn="l">
              <a:buFont typeface="Wingdings" pitchFamily="2" charset="2"/>
              <a:buChar char="Ø"/>
            </a:pPr>
            <a:r>
              <a:rPr lang="en-US" sz="3300" dirty="0" smtClean="0">
                <a:solidFill>
                  <a:srgbClr val="002060"/>
                </a:solidFill>
                <a:latin typeface="NikoshBAN" pitchFamily="2" charset="0"/>
                <a:cs typeface="NikoshBAN" pitchFamily="2" charset="0"/>
              </a:rPr>
              <a:t> </a:t>
            </a:r>
            <a:r>
              <a:rPr lang="bn-BD" sz="3300" dirty="0" smtClean="0">
                <a:solidFill>
                  <a:srgbClr val="002060"/>
                </a:solidFill>
                <a:latin typeface="NikoshBAN" pitchFamily="2" charset="0"/>
                <a:cs typeface="NikoshBAN" pitchFamily="2" charset="0"/>
              </a:rPr>
              <a:t>লজিক্যাল ( </a:t>
            </a:r>
            <a:r>
              <a:rPr lang="en-US" sz="3300" dirty="0" smtClean="0">
                <a:solidFill>
                  <a:srgbClr val="002060"/>
                </a:solidFill>
                <a:latin typeface="Times New Roman" pitchFamily="18" charset="0"/>
                <a:cs typeface="Times New Roman" pitchFamily="18" charset="0"/>
              </a:rPr>
              <a:t>Logical</a:t>
            </a:r>
            <a:r>
              <a:rPr lang="bn-BD" sz="3300" dirty="0" smtClean="0">
                <a:solidFill>
                  <a:srgbClr val="002060"/>
                </a:solidFill>
                <a:latin typeface="NikoshBAN" pitchFamily="2" charset="0"/>
                <a:cs typeface="NikoshBAN" pitchFamily="2" charset="0"/>
              </a:rPr>
              <a:t> )</a:t>
            </a:r>
            <a:endParaRPr lang="bn-IN" sz="3300" dirty="0" smtClean="0">
              <a:solidFill>
                <a:srgbClr val="002060"/>
              </a:solidFill>
              <a:latin typeface="NikoshBAN" pitchFamily="2" charset="0"/>
              <a:cs typeface="NikoshBAN" pitchFamily="2" charset="0"/>
            </a:endParaRPr>
          </a:p>
          <a:p>
            <a:pPr algn="l">
              <a:buFont typeface="Wingdings" pitchFamily="2" charset="2"/>
              <a:buChar char="Ø"/>
            </a:pPr>
            <a:r>
              <a:rPr lang="en-US" sz="3300" dirty="0">
                <a:solidFill>
                  <a:srgbClr val="002060"/>
                </a:solidFill>
                <a:latin typeface="NikoshBAN" pitchFamily="2" charset="0"/>
                <a:cs typeface="NikoshBAN" pitchFamily="2" charset="0"/>
              </a:rPr>
              <a:t> </a:t>
            </a:r>
            <a:r>
              <a:rPr lang="bn-BD" sz="3300" dirty="0">
                <a:solidFill>
                  <a:srgbClr val="002060"/>
                </a:solidFill>
                <a:latin typeface="NikoshBAN" pitchFamily="2" charset="0"/>
                <a:cs typeface="NikoshBAN" pitchFamily="2" charset="0"/>
              </a:rPr>
              <a:t>মেমো ( </a:t>
            </a:r>
            <a:r>
              <a:rPr lang="en-US" sz="3300" dirty="0">
                <a:solidFill>
                  <a:srgbClr val="002060"/>
                </a:solidFill>
                <a:latin typeface="Times New Roman" pitchFamily="18" charset="0"/>
                <a:cs typeface="Times New Roman" pitchFamily="18" charset="0"/>
              </a:rPr>
              <a:t>Memo</a:t>
            </a:r>
            <a:r>
              <a:rPr lang="bn-BD" sz="3300" dirty="0">
                <a:solidFill>
                  <a:srgbClr val="002060"/>
                </a:solidFill>
                <a:latin typeface="NikoshBAN" pitchFamily="2" charset="0"/>
                <a:cs typeface="NikoshBAN" pitchFamily="2" charset="0"/>
              </a:rPr>
              <a:t> )</a:t>
            </a:r>
            <a:endParaRPr lang="en-US" sz="3300" dirty="0">
              <a:solidFill>
                <a:srgbClr val="002060"/>
              </a:solidFill>
              <a:latin typeface="NikoshBAN" pitchFamily="2" charset="0"/>
              <a:cs typeface="NikoshBAN" pitchFamily="2" charset="0"/>
            </a:endParaRPr>
          </a:p>
          <a:p>
            <a:pPr algn="l">
              <a:buFont typeface="Wingdings" pitchFamily="2" charset="2"/>
              <a:buChar char="Ø"/>
            </a:pPr>
            <a:r>
              <a:rPr lang="en-US" sz="3300" dirty="0">
                <a:solidFill>
                  <a:srgbClr val="002060"/>
                </a:solidFill>
                <a:latin typeface="NikoshBAN" pitchFamily="2" charset="0"/>
                <a:cs typeface="NikoshBAN" pitchFamily="2" charset="0"/>
              </a:rPr>
              <a:t> </a:t>
            </a:r>
            <a:r>
              <a:rPr lang="bn-BD" sz="3300" dirty="0">
                <a:solidFill>
                  <a:srgbClr val="002060"/>
                </a:solidFill>
                <a:latin typeface="NikoshBAN" pitchFamily="2" charset="0"/>
                <a:cs typeface="NikoshBAN" pitchFamily="2" charset="0"/>
              </a:rPr>
              <a:t>কারেন্সি ( </a:t>
            </a:r>
            <a:r>
              <a:rPr lang="en-US" sz="3300" dirty="0">
                <a:solidFill>
                  <a:srgbClr val="002060"/>
                </a:solidFill>
                <a:latin typeface="Times New Roman" pitchFamily="18" charset="0"/>
                <a:cs typeface="Times New Roman" pitchFamily="18" charset="0"/>
              </a:rPr>
              <a:t>Currency</a:t>
            </a:r>
            <a:r>
              <a:rPr lang="bn-BD" sz="3300" dirty="0">
                <a:solidFill>
                  <a:srgbClr val="002060"/>
                </a:solidFill>
                <a:latin typeface="NikoshBAN" pitchFamily="2" charset="0"/>
                <a:cs typeface="NikoshBAN" pitchFamily="2" charset="0"/>
              </a:rPr>
              <a:t> )</a:t>
            </a:r>
            <a:endParaRPr lang="en-US" sz="3300" dirty="0">
              <a:solidFill>
                <a:srgbClr val="002060"/>
              </a:solidFill>
              <a:latin typeface="NikoshBAN" pitchFamily="2" charset="0"/>
              <a:cs typeface="NikoshBAN" pitchFamily="2" charset="0"/>
            </a:endParaRPr>
          </a:p>
          <a:p>
            <a:pPr algn="l">
              <a:buFont typeface="Wingdings" pitchFamily="2" charset="2"/>
              <a:buChar char="Ø"/>
            </a:pPr>
            <a:r>
              <a:rPr lang="en-US" sz="3300" dirty="0">
                <a:solidFill>
                  <a:srgbClr val="002060"/>
                </a:solidFill>
                <a:latin typeface="NikoshBAN" pitchFamily="2" charset="0"/>
                <a:cs typeface="NikoshBAN" pitchFamily="2" charset="0"/>
              </a:rPr>
              <a:t> </a:t>
            </a:r>
            <a:r>
              <a:rPr lang="bn-BD" sz="3300" dirty="0">
                <a:solidFill>
                  <a:srgbClr val="002060"/>
                </a:solidFill>
                <a:latin typeface="NikoshBAN" pitchFamily="2" charset="0"/>
                <a:cs typeface="NikoshBAN" pitchFamily="2" charset="0"/>
              </a:rPr>
              <a:t>ডেট/টাইম ( </a:t>
            </a:r>
            <a:r>
              <a:rPr lang="en-US" sz="3300" dirty="0">
                <a:solidFill>
                  <a:srgbClr val="002060"/>
                </a:solidFill>
                <a:latin typeface="Times New Roman" pitchFamily="18" charset="0"/>
                <a:cs typeface="Times New Roman" pitchFamily="18" charset="0"/>
              </a:rPr>
              <a:t>Date/Time</a:t>
            </a:r>
            <a:r>
              <a:rPr lang="bn-BD" sz="3300" dirty="0">
                <a:solidFill>
                  <a:srgbClr val="002060"/>
                </a:solidFill>
                <a:latin typeface="NikoshBAN" pitchFamily="2" charset="0"/>
                <a:cs typeface="NikoshBAN" pitchFamily="2" charset="0"/>
              </a:rPr>
              <a:t> )</a:t>
            </a:r>
            <a:endParaRPr lang="en-US" sz="3300" dirty="0">
              <a:solidFill>
                <a:srgbClr val="002060"/>
              </a:solidFill>
              <a:latin typeface="NikoshBAN" pitchFamily="2" charset="0"/>
              <a:cs typeface="NikoshBAN" pitchFamily="2" charset="0"/>
            </a:endParaRPr>
          </a:p>
          <a:p>
            <a:pPr algn="l">
              <a:buFont typeface="Wingdings" pitchFamily="2" charset="2"/>
              <a:buChar char="Ø"/>
            </a:pPr>
            <a:r>
              <a:rPr lang="en-US" sz="3300" dirty="0">
                <a:solidFill>
                  <a:srgbClr val="002060"/>
                </a:solidFill>
                <a:latin typeface="NikoshBAN" pitchFamily="2" charset="0"/>
                <a:cs typeface="NikoshBAN" pitchFamily="2" charset="0"/>
              </a:rPr>
              <a:t> </a:t>
            </a:r>
            <a:r>
              <a:rPr lang="bn-BD" sz="3300" dirty="0">
                <a:solidFill>
                  <a:srgbClr val="002060"/>
                </a:solidFill>
                <a:latin typeface="NikoshBAN" pitchFamily="2" charset="0"/>
                <a:cs typeface="NikoshBAN" pitchFamily="2" charset="0"/>
              </a:rPr>
              <a:t>ওএলই অবজেক্ট ( </a:t>
            </a:r>
            <a:r>
              <a:rPr lang="en-US" sz="3300" dirty="0">
                <a:solidFill>
                  <a:srgbClr val="002060"/>
                </a:solidFill>
                <a:latin typeface="Times New Roman" pitchFamily="18" charset="0"/>
                <a:cs typeface="Times New Roman" pitchFamily="18" charset="0"/>
              </a:rPr>
              <a:t>OLE Object</a:t>
            </a:r>
            <a:r>
              <a:rPr lang="bn-BD" sz="3300" dirty="0">
                <a:solidFill>
                  <a:srgbClr val="002060"/>
                </a:solidFill>
                <a:latin typeface="NikoshBAN" pitchFamily="2" charset="0"/>
                <a:cs typeface="NikoshBAN" pitchFamily="2" charset="0"/>
              </a:rPr>
              <a:t> </a:t>
            </a:r>
            <a:r>
              <a:rPr lang="bn-BD" sz="3300" dirty="0" smtClean="0">
                <a:solidFill>
                  <a:srgbClr val="002060"/>
                </a:solidFill>
                <a:latin typeface="NikoshBAN" pitchFamily="2" charset="0"/>
                <a:cs typeface="NikoshBAN" pitchFamily="2" charset="0"/>
              </a:rPr>
              <a:t>)</a:t>
            </a:r>
            <a:endParaRPr lang="bn-IN" sz="3300" dirty="0" smtClean="0">
              <a:solidFill>
                <a:srgbClr val="002060"/>
              </a:solidFill>
              <a:latin typeface="NikoshBAN" pitchFamily="2" charset="0"/>
              <a:cs typeface="NikoshBAN" pitchFamily="2" charset="0"/>
            </a:endParaRPr>
          </a:p>
          <a:p>
            <a:pPr algn="l">
              <a:buFont typeface="Wingdings" pitchFamily="2" charset="2"/>
              <a:buChar char="Ø"/>
            </a:pPr>
            <a:r>
              <a:rPr lang="bn-BD" sz="3300" dirty="0">
                <a:solidFill>
                  <a:srgbClr val="002060"/>
                </a:solidFill>
                <a:latin typeface="NikoshBAN" pitchFamily="2" charset="0"/>
                <a:cs typeface="NikoshBAN" pitchFamily="2" charset="0"/>
              </a:rPr>
              <a:t>হাইপারলিংক ( </a:t>
            </a:r>
            <a:r>
              <a:rPr lang="en-US" sz="3300" dirty="0">
                <a:solidFill>
                  <a:srgbClr val="002060"/>
                </a:solidFill>
                <a:latin typeface="Times New Roman" pitchFamily="18" charset="0"/>
                <a:cs typeface="Times New Roman" pitchFamily="18" charset="0"/>
              </a:rPr>
              <a:t>Hyperlink</a:t>
            </a:r>
            <a:r>
              <a:rPr lang="bn-BD" sz="3300" dirty="0">
                <a:solidFill>
                  <a:srgbClr val="002060"/>
                </a:solidFill>
                <a:latin typeface="NikoshBAN" pitchFamily="2" charset="0"/>
                <a:cs typeface="NikoshBAN" pitchFamily="2" charset="0"/>
              </a:rPr>
              <a:t> )</a:t>
            </a:r>
            <a:endParaRPr lang="en-US" sz="3300" dirty="0">
              <a:solidFill>
                <a:srgbClr val="002060"/>
              </a:solidFill>
              <a:latin typeface="NikoshBAN" pitchFamily="2" charset="0"/>
              <a:cs typeface="NikoshBAN" pitchFamily="2" charset="0"/>
            </a:endParaRPr>
          </a:p>
          <a:p>
            <a:pPr algn="l">
              <a:buFont typeface="Wingdings" pitchFamily="2" charset="2"/>
              <a:buChar char="Ø"/>
            </a:pPr>
            <a:r>
              <a:rPr lang="en-US" sz="3300" dirty="0">
                <a:solidFill>
                  <a:srgbClr val="002060"/>
                </a:solidFill>
                <a:latin typeface="NikoshBAN" pitchFamily="2" charset="0"/>
                <a:cs typeface="NikoshBAN" pitchFamily="2" charset="0"/>
              </a:rPr>
              <a:t> </a:t>
            </a:r>
            <a:r>
              <a:rPr lang="bn-BD" sz="3300" dirty="0">
                <a:solidFill>
                  <a:srgbClr val="002060"/>
                </a:solidFill>
                <a:latin typeface="NikoshBAN" pitchFamily="2" charset="0"/>
                <a:cs typeface="NikoshBAN" pitchFamily="2" charset="0"/>
              </a:rPr>
              <a:t>লুক আপ উইজার্ড ( </a:t>
            </a:r>
            <a:r>
              <a:rPr lang="en-US" sz="3300" dirty="0">
                <a:solidFill>
                  <a:srgbClr val="002060"/>
                </a:solidFill>
                <a:latin typeface="Times New Roman" pitchFamily="18" charset="0"/>
                <a:cs typeface="Times New Roman" pitchFamily="18" charset="0"/>
              </a:rPr>
              <a:t>Lookup Wizard</a:t>
            </a:r>
            <a:r>
              <a:rPr lang="bn-BD" sz="3300" dirty="0">
                <a:solidFill>
                  <a:srgbClr val="002060"/>
                </a:solidFill>
                <a:latin typeface="NikoshBAN" pitchFamily="2" charset="0"/>
                <a:cs typeface="NikoshBAN" pitchFamily="2" charset="0"/>
              </a:rPr>
              <a:t> )</a:t>
            </a:r>
            <a:r>
              <a:rPr lang="en-US" sz="3300" dirty="0">
                <a:solidFill>
                  <a:srgbClr val="002060"/>
                </a:solidFill>
                <a:latin typeface="NikoshBAN" pitchFamily="2" charset="0"/>
                <a:cs typeface="NikoshBAN" pitchFamily="2" charset="0"/>
              </a:rPr>
              <a:t> </a:t>
            </a:r>
          </a:p>
          <a:p>
            <a:pPr algn="l">
              <a:buFont typeface="Wingdings" pitchFamily="2" charset="2"/>
              <a:buChar char="Ø"/>
            </a:pPr>
            <a:r>
              <a:rPr lang="en-US" sz="3300" dirty="0">
                <a:solidFill>
                  <a:srgbClr val="002060"/>
                </a:solidFill>
                <a:latin typeface="NikoshBAN" pitchFamily="2" charset="0"/>
                <a:cs typeface="NikoshBAN" pitchFamily="2" charset="0"/>
              </a:rPr>
              <a:t> </a:t>
            </a:r>
            <a:r>
              <a:rPr lang="bn-BD" sz="3300" dirty="0">
                <a:solidFill>
                  <a:srgbClr val="002060"/>
                </a:solidFill>
                <a:latin typeface="NikoshBAN" pitchFamily="2" charset="0"/>
                <a:cs typeface="NikoshBAN" pitchFamily="2" charset="0"/>
              </a:rPr>
              <a:t>অ্যাটাচমেন্ট ( </a:t>
            </a:r>
            <a:r>
              <a:rPr lang="en-US" sz="3300" dirty="0">
                <a:solidFill>
                  <a:srgbClr val="002060"/>
                </a:solidFill>
                <a:latin typeface="Times New Roman" pitchFamily="18" charset="0"/>
                <a:cs typeface="Times New Roman" pitchFamily="18" charset="0"/>
              </a:rPr>
              <a:t>Attachment</a:t>
            </a:r>
            <a:r>
              <a:rPr lang="bn-BD" sz="3300" dirty="0">
                <a:solidFill>
                  <a:srgbClr val="002060"/>
                </a:solidFill>
                <a:latin typeface="NikoshBAN" pitchFamily="2" charset="0"/>
                <a:cs typeface="NikoshBAN" pitchFamily="2" charset="0"/>
              </a:rPr>
              <a:t> )</a:t>
            </a:r>
            <a:endParaRPr lang="en-US" sz="3300" dirty="0">
              <a:solidFill>
                <a:srgbClr val="002060"/>
              </a:solidFill>
              <a:latin typeface="NikoshBAN" pitchFamily="2" charset="0"/>
              <a:cs typeface="NikoshBAN" pitchFamily="2" charset="0"/>
            </a:endParaRPr>
          </a:p>
          <a:p>
            <a:pPr algn="l">
              <a:buFont typeface="Wingdings" pitchFamily="2" charset="2"/>
              <a:buChar char="Ø"/>
            </a:pPr>
            <a:r>
              <a:rPr lang="en-US" sz="3300" dirty="0">
                <a:solidFill>
                  <a:srgbClr val="002060"/>
                </a:solidFill>
                <a:latin typeface="NikoshBAN" pitchFamily="2" charset="0"/>
                <a:cs typeface="NikoshBAN" pitchFamily="2" charset="0"/>
              </a:rPr>
              <a:t> </a:t>
            </a:r>
            <a:r>
              <a:rPr lang="bn-BD" sz="3300" dirty="0">
                <a:solidFill>
                  <a:srgbClr val="002060"/>
                </a:solidFill>
                <a:latin typeface="NikoshBAN" pitchFamily="2" charset="0"/>
                <a:cs typeface="NikoshBAN" pitchFamily="2" charset="0"/>
              </a:rPr>
              <a:t>ক্যালকুলেটেড ( </a:t>
            </a:r>
            <a:r>
              <a:rPr lang="en-US" sz="3300" dirty="0">
                <a:solidFill>
                  <a:srgbClr val="002060"/>
                </a:solidFill>
                <a:latin typeface="Times New Roman" pitchFamily="18" charset="0"/>
                <a:cs typeface="Times New Roman" pitchFamily="18" charset="0"/>
              </a:rPr>
              <a:t>Calculated</a:t>
            </a:r>
            <a:r>
              <a:rPr lang="bn-BD" sz="3300" dirty="0">
                <a:solidFill>
                  <a:srgbClr val="002060"/>
                </a:solidFill>
                <a:latin typeface="NikoshBAN" pitchFamily="2" charset="0"/>
                <a:cs typeface="NikoshBAN" pitchFamily="2" charset="0"/>
              </a:rPr>
              <a:t> )</a:t>
            </a:r>
          </a:p>
          <a:p>
            <a:pPr algn="l">
              <a:buFont typeface="Wingdings" pitchFamily="2" charset="2"/>
              <a:buChar char="Ø"/>
            </a:pPr>
            <a:endParaRPr lang="bn-BD" sz="3300" dirty="0">
              <a:solidFill>
                <a:srgbClr val="002060"/>
              </a:solidFill>
              <a:latin typeface="NikoshBAN" pitchFamily="2" charset="0"/>
              <a:cs typeface="NikoshBAN" pitchFamily="2" charset="0"/>
            </a:endParaRPr>
          </a:p>
          <a:p>
            <a:pPr algn="l">
              <a:buFont typeface="Wingdings" pitchFamily="2" charset="2"/>
              <a:buChar char="Ø"/>
            </a:pPr>
            <a:endParaRPr lang="en-US" sz="33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9061975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4">
                                            <p:txEl>
                                              <p:pRg st="2" end="2"/>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4">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p:cTn id="3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4">
                                            <p:txEl>
                                              <p:pRg st="5" end="5"/>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4">
                                            <p:txEl>
                                              <p:pRg st="6" end="6"/>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p:cTn id="4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4">
                                            <p:txEl>
                                              <p:pRg st="7" end="7"/>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p:cTn id="5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4">
                                            <p:txEl>
                                              <p:pRg st="8" end="8"/>
                                            </p:txEl>
                                          </p:spTgt>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 calcmode="lin" valueType="num">
                                      <p:cBhvr>
                                        <p:cTn id="58"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4">
                                            <p:txEl>
                                              <p:pRg st="9" end="9"/>
                                            </p:txEl>
                                          </p:spTgt>
                                        </p:tgtEl>
                                      </p:cBhvr>
                                    </p:animEffect>
                                  </p:childTnLst>
                                </p:cTn>
                              </p:par>
                              <p:par>
                                <p:cTn id="61" presetID="53" presetClass="entr" presetSubtype="16" fill="hold" nodeType="with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 calcmode="lin" valueType="num">
                                      <p:cBhvr>
                                        <p:cTn id="63"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4">
                                            <p:txEl>
                                              <p:pRg st="10" end="10"/>
                                            </p:txEl>
                                          </p:spTgt>
                                        </p:tgtEl>
                                      </p:cBhvr>
                                    </p:animEffect>
                                  </p:childTnLst>
                                </p:cTn>
                              </p:par>
                              <p:par>
                                <p:cTn id="66" presetID="53" presetClass="entr" presetSubtype="16" fill="hold" nodeType="with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 calcmode="lin" valueType="num">
                                      <p:cBhvr>
                                        <p:cTn id="68"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69"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0" dur="500"/>
                                        <p:tgtEl>
                                          <p:spTgt spid="4">
                                            <p:txEl>
                                              <p:pRg st="11" end="11"/>
                                            </p:txEl>
                                          </p:spTgt>
                                        </p:tgtEl>
                                      </p:cBhvr>
                                    </p:animEffect>
                                  </p:childTnLst>
                                </p:cTn>
                              </p:par>
                              <p:par>
                                <p:cTn id="71" presetID="53" presetClass="entr" presetSubtype="16" fill="hold" nodeType="with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p:cTn id="73"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74"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7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0" y="138742"/>
            <a:ext cx="12192000" cy="685621"/>
          </a:xfrm>
          <a:prstGeom prst="flowChartInputOutput">
            <a:avLst/>
          </a:prstGeom>
          <a:solidFill>
            <a:schemeClr val="accent2">
              <a:lumMod val="75000"/>
            </a:schemeClr>
          </a:solidFill>
          <a:ln w="28575">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998"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জোড়ায় কাজ (সময়ঃ৩মিনিট)  </a:t>
            </a:r>
            <a:endParaRPr lang="en-US" sz="5998"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4254"/>
            <a:ext cx="12191999" cy="20930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227012" y="3429000"/>
            <a:ext cx="7467600" cy="584775"/>
          </a:xfrm>
          <a:prstGeom prst="rect">
            <a:avLst/>
          </a:prstGeom>
          <a:noFill/>
        </p:spPr>
        <p:txBody>
          <a:bodyPr wrap="square">
            <a:spAutoFit/>
          </a:bodyPr>
          <a:lstStyle/>
          <a:p>
            <a:r>
              <a:rPr lang="bn-IN" sz="3200" b="1" dirty="0" smtClean="0">
                <a:solidFill>
                  <a:srgbClr val="FF0000"/>
                </a:solidFill>
                <a:latin typeface="NikoshBAN" pitchFamily="2" charset="0"/>
                <a:cs typeface="NikoshBAN" pitchFamily="2" charset="0"/>
              </a:rPr>
              <a:t>প্রশ্নঃ </a:t>
            </a:r>
            <a:r>
              <a:rPr lang="bn-IN" sz="3200" b="1" dirty="0" smtClean="0">
                <a:solidFill>
                  <a:srgbClr val="FF0000"/>
                </a:solidFill>
                <a:latin typeface="NikoshBAN" pitchFamily="2" charset="0"/>
                <a:cs typeface="NikoshBAN" pitchFamily="2" charset="0"/>
              </a:rPr>
              <a:t>৫ টি ডেটা টাইপের নাম</a:t>
            </a:r>
            <a:r>
              <a:rPr lang="bn-IN" sz="3200" b="1" dirty="0" smtClean="0">
                <a:solidFill>
                  <a:srgbClr val="FF0000"/>
                </a:solidFill>
                <a:latin typeface="NikoshBAN" pitchFamily="2" charset="0"/>
                <a:cs typeface="NikoshBAN" pitchFamily="2" charset="0"/>
              </a:rPr>
              <a:t> </a:t>
            </a:r>
            <a:r>
              <a:rPr lang="bn-IN" sz="3200" b="1" dirty="0" smtClean="0">
                <a:solidFill>
                  <a:srgbClr val="FF0000"/>
                </a:solidFill>
                <a:latin typeface="NikoshBAN" pitchFamily="2" charset="0"/>
                <a:cs typeface="NikoshBAN" pitchFamily="2" charset="0"/>
              </a:rPr>
              <a:t>লিখ। </a:t>
            </a:r>
            <a:endParaRPr lang="en-US" sz="3200" dirty="0">
              <a:solidFill>
                <a:srgbClr val="FF0000"/>
              </a:solidFill>
            </a:endParaRPr>
          </a:p>
        </p:txBody>
      </p:sp>
    </p:spTree>
    <p:extLst>
      <p:ext uri="{BB962C8B-B14F-4D97-AF65-F5344CB8AC3E}">
        <p14:creationId xmlns:p14="http://schemas.microsoft.com/office/powerpoint/2010/main" val="90611067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58500"/>
          </a:xfrm>
          <a:prstGeom prst="hexagon">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dirty="0" smtClean="0">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ডেটা</a:t>
            </a:r>
            <a:r>
              <a:rPr lang="bn-IN" sz="4000" dirty="0" smtClean="0">
                <a:solidFill>
                  <a:schemeClr val="bg1"/>
                </a:solidFill>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টাইপ</a:t>
            </a:r>
            <a:endParaRPr lang="en-US" sz="4000" dirty="0">
              <a:solidFill>
                <a:schemeClr val="bg1"/>
              </a:solidFill>
              <a:latin typeface="NikoshBAN" pitchFamily="2" charset="0"/>
              <a:cs typeface="NikoshBAN" pitchFamily="2" charset="0"/>
            </a:endParaRPr>
          </a:p>
        </p:txBody>
      </p:sp>
      <p:sp>
        <p:nvSpPr>
          <p:cNvPr id="4" name="Content Placeholder 1"/>
          <p:cNvSpPr txBox="1">
            <a:spLocks/>
          </p:cNvSpPr>
          <p:nvPr/>
        </p:nvSpPr>
        <p:spPr>
          <a:xfrm>
            <a:off x="172872" y="1310690"/>
            <a:ext cx="11823510" cy="38777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bn-BD" sz="3200" dirty="0">
                <a:solidFill>
                  <a:srgbClr val="FF0000"/>
                </a:solidFill>
                <a:latin typeface="NikoshBAN" pitchFamily="2" charset="0"/>
                <a:cs typeface="NikoshBAN" pitchFamily="2" charset="0"/>
              </a:rPr>
              <a:t>টেক্স বা ক্যারেক্টার ডেটা </a:t>
            </a:r>
            <a:r>
              <a:rPr lang="bn-BD" sz="3200" dirty="0" smtClean="0">
                <a:solidFill>
                  <a:srgbClr val="FF0000"/>
                </a:solidFill>
                <a:latin typeface="NikoshBAN" pitchFamily="2" charset="0"/>
                <a:cs typeface="NikoshBAN" pitchFamily="2" charset="0"/>
              </a:rPr>
              <a:t>টাইপ</a:t>
            </a:r>
            <a:r>
              <a:rPr lang="bn-IN" sz="3200" dirty="0" smtClean="0">
                <a:solidFill>
                  <a:srgbClr val="FF000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অক্ষর, বর্ণ, সংখ্যা, বিশেষ কোনো চিহ্ন ইত্যাদি লেখার জন্য এ ধরণের ডেটা টাইপ ব্যবহার করা হয়। যে ধরণের সংখ্যা কোনো গাণিতিক কাজে ব্যবহার করা হয় না, সে ধরণের সংখ্যা লেখার জন্যও এই ডেটা টাইপ ব্যবহার করা হয়। এ ধরণের ডেটা টাইপ বিশিষ্ট ফিল্ডে সর্বোচ্চ ২৫৫ টি বর্ণ বা বাইট ব্যবহার করা যায়। যেমনঃ </a:t>
            </a:r>
            <a:r>
              <a:rPr lang="en-US" sz="3200" dirty="0" smtClean="0">
                <a:solidFill>
                  <a:srgbClr val="002060"/>
                </a:solidFill>
                <a:latin typeface="Times New Roman" panose="02020603050405020304" pitchFamily="18" charset="0"/>
                <a:cs typeface="Times New Roman" panose="02020603050405020304" pitchFamily="18" charset="0"/>
              </a:rPr>
              <a:t>Name, Father’s Name, Address</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itchFamily="2" charset="0"/>
                <a:cs typeface="NikoshBAN" pitchFamily="2" charset="0"/>
              </a:rPr>
              <a:t>ইত্যাদি ফিল্ডের ক্ষেত্রে এ ধরনের ডেটা টাইপ ব্যবহার করা হয়।</a:t>
            </a:r>
            <a:endParaRPr lang="en-US" sz="3200" dirty="0">
              <a:solidFill>
                <a:srgbClr val="002060"/>
              </a:solidFill>
              <a:latin typeface="NikoshBAN" pitchFamily="2" charset="0"/>
              <a:cs typeface="NikoshBAN" pitchFamily="2" charset="0"/>
            </a:endParaRPr>
          </a:p>
        </p:txBody>
      </p:sp>
      <p:sp>
        <p:nvSpPr>
          <p:cNvPr id="5" name="Content Placeholder 1"/>
          <p:cNvSpPr txBox="1">
            <a:spLocks/>
          </p:cNvSpPr>
          <p:nvPr/>
        </p:nvSpPr>
        <p:spPr>
          <a:xfrm>
            <a:off x="172872" y="4097531"/>
            <a:ext cx="12019128" cy="38777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bn-BD" sz="3200" dirty="0">
                <a:solidFill>
                  <a:srgbClr val="FF0000"/>
                </a:solidFill>
                <a:latin typeface="NikoshBAN" pitchFamily="2" charset="0"/>
                <a:cs typeface="NikoshBAN" pitchFamily="2" charset="0"/>
              </a:rPr>
              <a:t>মেমো বা </a:t>
            </a:r>
            <a:r>
              <a:rPr lang="en-US" sz="3200" dirty="0">
                <a:solidFill>
                  <a:srgbClr val="FF0000"/>
                </a:solidFill>
                <a:latin typeface="Times New Roman" panose="02020603050405020304" pitchFamily="18" charset="0"/>
                <a:cs typeface="Times New Roman" panose="02020603050405020304" pitchFamily="18" charset="0"/>
              </a:rPr>
              <a:t>Memo</a:t>
            </a:r>
            <a:r>
              <a:rPr lang="bn-BD" sz="3200" dirty="0">
                <a:solidFill>
                  <a:srgbClr val="FF0000"/>
                </a:solidFill>
                <a:latin typeface="NikoshBAN" pitchFamily="2" charset="0"/>
                <a:cs typeface="NikoshBAN" pitchFamily="2" charset="0"/>
              </a:rPr>
              <a:t> ডেটা </a:t>
            </a:r>
            <a:r>
              <a:rPr lang="bn-BD" sz="3200" dirty="0" smtClean="0">
                <a:solidFill>
                  <a:srgbClr val="FF0000"/>
                </a:solidFill>
                <a:latin typeface="NikoshBAN" pitchFamily="2" charset="0"/>
                <a:cs typeface="NikoshBAN" pitchFamily="2" charset="0"/>
              </a:rPr>
              <a:t>টাইপ</a:t>
            </a:r>
            <a:r>
              <a:rPr lang="bn-IN" sz="3200" dirty="0" smtClean="0">
                <a:solidFill>
                  <a:srgbClr val="FF000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বর্ণনা মূলক বা মন্তব্যমূলক লিখা লিখতে হবে যে ধরনের ফিল্ডে সেই ফিল্ডের ডেটা টাইপ নির্ধারণ করতে হবে মেমো। কারণ মেমো এমন এক ধরণের ডেটা টাইপ, যেখানে সর্বোচ্চ ৬৩৯৯৯ টি বর্ণ লেখা যায়। যেমনঃ </a:t>
            </a:r>
            <a:r>
              <a:rPr lang="en-US" sz="3200" dirty="0" smtClean="0">
                <a:solidFill>
                  <a:srgbClr val="002060"/>
                </a:solidFill>
                <a:latin typeface="Times New Roman" panose="02020603050405020304" pitchFamily="18" charset="0"/>
                <a:cs typeface="Times New Roman" panose="02020603050405020304" pitchFamily="18" charset="0"/>
              </a:rPr>
              <a:t>full address</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itchFamily="2" charset="0"/>
                <a:cs typeface="NikoshBAN" pitchFamily="2" charset="0"/>
              </a:rPr>
              <a:t>ইত্যাদি ক্ষেত্রে এ ধরনের ডেটা টাইপ ব্যবহার করা হয়।</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4904706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58500"/>
          </a:xfrm>
          <a:prstGeom prst="hexagon">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dirty="0" smtClean="0">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ডেটা</a:t>
            </a:r>
            <a:r>
              <a:rPr lang="bn-IN" sz="4000" dirty="0" smtClean="0">
                <a:solidFill>
                  <a:schemeClr val="bg1"/>
                </a:solidFill>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টাইপ</a:t>
            </a:r>
            <a:endParaRPr lang="en-US" sz="4000" dirty="0">
              <a:solidFill>
                <a:schemeClr val="bg1"/>
              </a:solidFill>
              <a:latin typeface="NikoshBAN" pitchFamily="2" charset="0"/>
              <a:cs typeface="NikoshBAN" pitchFamily="2" charset="0"/>
            </a:endParaRPr>
          </a:p>
        </p:txBody>
      </p:sp>
      <p:sp>
        <p:nvSpPr>
          <p:cNvPr id="4" name="Content Placeholder 1"/>
          <p:cNvSpPr txBox="1">
            <a:spLocks/>
          </p:cNvSpPr>
          <p:nvPr/>
        </p:nvSpPr>
        <p:spPr>
          <a:xfrm>
            <a:off x="119418" y="1310691"/>
            <a:ext cx="11953164" cy="2920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a:solidFill>
                  <a:srgbClr val="FF0000"/>
                </a:solidFill>
                <a:latin typeface="Times New Roman" panose="02020603050405020304" pitchFamily="18" charset="0"/>
                <a:cs typeface="Times New Roman" panose="02020603050405020304" pitchFamily="18" charset="0"/>
              </a:rPr>
              <a:t>Number</a:t>
            </a:r>
            <a:r>
              <a:rPr lang="en-US" sz="3200" dirty="0">
                <a:solidFill>
                  <a:srgbClr val="FF0000"/>
                </a:solidFill>
                <a:latin typeface="NikoshBAN" panose="02000000000000000000" pitchFamily="2" charset="0"/>
                <a:cs typeface="NikoshBAN" panose="02000000000000000000" pitchFamily="2" charset="0"/>
              </a:rPr>
              <a:t> </a:t>
            </a:r>
            <a:r>
              <a:rPr lang="bn-BD" sz="3200" dirty="0">
                <a:solidFill>
                  <a:srgbClr val="FF0000"/>
                </a:solidFill>
                <a:latin typeface="NikoshBAN" pitchFamily="2" charset="0"/>
                <a:cs typeface="NikoshBAN" pitchFamily="2" charset="0"/>
              </a:rPr>
              <a:t>বা সংখ্যা সূচক ডেটা </a:t>
            </a:r>
            <a:r>
              <a:rPr lang="bn-BD" sz="3200" dirty="0" smtClean="0">
                <a:solidFill>
                  <a:srgbClr val="FF0000"/>
                </a:solidFill>
                <a:latin typeface="NikoshBAN" pitchFamily="2" charset="0"/>
                <a:cs typeface="NikoshBAN" pitchFamily="2" charset="0"/>
              </a:rPr>
              <a:t>টাইপ</a:t>
            </a:r>
            <a:r>
              <a:rPr lang="bn-IN" sz="3200" dirty="0" smtClean="0">
                <a:solidFill>
                  <a:srgbClr val="FF0000"/>
                </a:solidFill>
                <a:latin typeface="NikoshBAN" pitchFamily="2" charset="0"/>
                <a:cs typeface="NikoshBAN" pitchFamily="2" charset="0"/>
              </a:rPr>
              <a:t>ঃ</a:t>
            </a:r>
            <a:r>
              <a:rPr lang="bn-IN" sz="3200" dirty="0" smtClean="0">
                <a:solidFill>
                  <a:srgbClr val="00206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সংখ্যা বা অঙ্ক জাতীয় লেখার জন্য এ ধরনের ডেটা টাইপ ব্যবহার করা হয়। এ ধরনের ডেটা টাইপ এ ব্যবহৃত ডেটা বিভিন্ন গাণিতিক অপারেশন যেমনঃ যোগ, বিয়োগ, গুণ, ভাগ ইত্যাদি কাজে ব্যবহার করা যায়। সাধারণত ০ থেকে ৯ পর্যন্ত অঙ্ক গুলো এ ফিল্ডে ব্যবহৃত হয়। প্রধানত সংখ্যাভিত্তিক ডেটা যেমন- </a:t>
            </a:r>
            <a:r>
              <a:rPr lang="en-US" sz="3200" dirty="0" smtClean="0">
                <a:solidFill>
                  <a:srgbClr val="002060"/>
                </a:solidFill>
                <a:latin typeface="Times New Roman" panose="02020603050405020304" pitchFamily="18" charset="0"/>
                <a:cs typeface="Times New Roman" panose="02020603050405020304" pitchFamily="18" charset="0"/>
              </a:rPr>
              <a:t>Roll, Salary, Age</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itchFamily="2" charset="0"/>
                <a:cs typeface="NikoshBAN" pitchFamily="2" charset="0"/>
              </a:rPr>
              <a:t>ইত্যাদি ফিল্ডের ক্ষেত্রে এ ধরনের ডেটা টাইপ ব্যবহার করা হয়।</a:t>
            </a:r>
            <a:endParaRPr lang="en-US" sz="3200" dirty="0">
              <a:solidFill>
                <a:srgbClr val="002060"/>
              </a:solidFill>
              <a:latin typeface="NikoshBAN" pitchFamily="2" charset="0"/>
              <a:cs typeface="NikoshBAN" pitchFamily="2" charset="0"/>
            </a:endParaRPr>
          </a:p>
        </p:txBody>
      </p:sp>
      <p:sp>
        <p:nvSpPr>
          <p:cNvPr id="5" name="Content Placeholder 1"/>
          <p:cNvSpPr txBox="1">
            <a:spLocks/>
          </p:cNvSpPr>
          <p:nvPr/>
        </p:nvSpPr>
        <p:spPr>
          <a:xfrm>
            <a:off x="160361" y="3944707"/>
            <a:ext cx="11912221" cy="38777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a:solidFill>
                  <a:srgbClr val="FF0000"/>
                </a:solidFill>
                <a:latin typeface="Times New Roman" panose="02020603050405020304" pitchFamily="18" charset="0"/>
                <a:cs typeface="Times New Roman" panose="02020603050405020304" pitchFamily="18" charset="0"/>
              </a:rPr>
              <a:t>Date/Time </a:t>
            </a:r>
            <a:r>
              <a:rPr lang="bn-BD" sz="3200" dirty="0">
                <a:solidFill>
                  <a:srgbClr val="FF0000"/>
                </a:solidFill>
                <a:latin typeface="NikoshBAN" pitchFamily="2" charset="0"/>
                <a:cs typeface="NikoshBAN" pitchFamily="2" charset="0"/>
              </a:rPr>
              <a:t> ডেটা </a:t>
            </a:r>
            <a:r>
              <a:rPr lang="bn-BD" sz="3200" dirty="0" smtClean="0">
                <a:solidFill>
                  <a:srgbClr val="FF0000"/>
                </a:solidFill>
                <a:latin typeface="NikoshBAN" pitchFamily="2" charset="0"/>
                <a:cs typeface="NikoshBAN" pitchFamily="2" charset="0"/>
              </a:rPr>
              <a:t>টাইপ</a:t>
            </a:r>
            <a:r>
              <a:rPr lang="bn-IN" sz="3200" dirty="0" smtClean="0">
                <a:solidFill>
                  <a:srgbClr val="FF0000"/>
                </a:solidFill>
                <a:latin typeface="NikoshBAN" pitchFamily="2" charset="0"/>
                <a:cs typeface="NikoshBAN" pitchFamily="2" charset="0"/>
              </a:rPr>
              <a:t>ঃ</a:t>
            </a:r>
            <a:r>
              <a:rPr lang="bn-IN" sz="3200" dirty="0" smtClean="0">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তারিখ ও সময় সংক্রান্ত ডেটা লেখার জন্য ব্যবহৃত ফিল্ডের ডেটা টাইপ হবে </a:t>
            </a:r>
            <a:r>
              <a:rPr lang="en-US" sz="3200" dirty="0" smtClean="0">
                <a:solidFill>
                  <a:srgbClr val="002060"/>
                </a:solidFill>
                <a:latin typeface="Times New Roman" panose="02020603050405020304" pitchFamily="18" charset="0"/>
                <a:cs typeface="Times New Roman" panose="02020603050405020304" pitchFamily="18" charset="0"/>
              </a:rPr>
              <a:t>Date/Time </a:t>
            </a:r>
            <a:r>
              <a:rPr lang="bn-BD" sz="3200" dirty="0" smtClean="0">
                <a:solidFill>
                  <a:srgbClr val="002060"/>
                </a:solidFill>
                <a:latin typeface="NikoshBAN" pitchFamily="2" charset="0"/>
                <a:cs typeface="NikoshBAN" pitchFamily="2" charset="0"/>
              </a:rPr>
              <a:t>। এ ধরনের ডেটা টাইপ এর বিভিন্ন ফরম্যাট আছে। যেমনঃ </a:t>
            </a:r>
            <a:r>
              <a:rPr lang="en-US" sz="3200" dirty="0" smtClean="0">
                <a:solidFill>
                  <a:srgbClr val="002060"/>
                </a:solidFill>
                <a:latin typeface="Times New Roman" panose="02020603050405020304" pitchFamily="18" charset="0"/>
                <a:cs typeface="Times New Roman" panose="02020603050405020304" pitchFamily="18" charset="0"/>
              </a:rPr>
              <a:t>General Date, Long Date, Medium Date, Short Date</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itchFamily="2" charset="0"/>
                <a:cs typeface="NikoshBAN" pitchFamily="2" charset="0"/>
              </a:rPr>
              <a:t>ইত্যাদি। </a:t>
            </a:r>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70504039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58500"/>
          </a:xfrm>
          <a:prstGeom prst="hexagon">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dirty="0" smtClean="0">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ডেটা</a:t>
            </a:r>
            <a:r>
              <a:rPr lang="bn-IN" sz="4000" dirty="0" smtClean="0">
                <a:solidFill>
                  <a:schemeClr val="bg1"/>
                </a:solidFill>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টাইপ</a:t>
            </a:r>
            <a:endParaRPr lang="en-US" sz="4000" dirty="0">
              <a:solidFill>
                <a:schemeClr val="bg1"/>
              </a:solidFill>
              <a:latin typeface="NikoshBAN" pitchFamily="2" charset="0"/>
              <a:cs typeface="NikoshBAN" pitchFamily="2" charset="0"/>
            </a:endParaRPr>
          </a:p>
        </p:txBody>
      </p:sp>
      <p:sp>
        <p:nvSpPr>
          <p:cNvPr id="4" name="Content Placeholder 1"/>
          <p:cNvSpPr txBox="1">
            <a:spLocks/>
          </p:cNvSpPr>
          <p:nvPr/>
        </p:nvSpPr>
        <p:spPr>
          <a:xfrm>
            <a:off x="143301" y="1242451"/>
            <a:ext cx="12048699" cy="27426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a:solidFill>
                  <a:srgbClr val="FF0000"/>
                </a:solidFill>
                <a:latin typeface="Times New Roman" panose="02020603050405020304" pitchFamily="18" charset="0"/>
                <a:cs typeface="Times New Roman" panose="02020603050405020304" pitchFamily="18" charset="0"/>
              </a:rPr>
              <a:t>Currency</a:t>
            </a:r>
            <a:r>
              <a:rPr lang="bn-BD" sz="3200" dirty="0">
                <a:solidFill>
                  <a:srgbClr val="FF0000"/>
                </a:solidFill>
                <a:latin typeface="NikoshBAN" pitchFamily="2" charset="0"/>
                <a:cs typeface="NikoshBAN" pitchFamily="2" charset="0"/>
              </a:rPr>
              <a:t> ডেটা </a:t>
            </a:r>
            <a:r>
              <a:rPr lang="bn-BD" sz="3200" dirty="0" smtClean="0">
                <a:solidFill>
                  <a:srgbClr val="FF0000"/>
                </a:solidFill>
                <a:latin typeface="NikoshBAN" pitchFamily="2" charset="0"/>
                <a:cs typeface="NikoshBAN" pitchFamily="2" charset="0"/>
              </a:rPr>
              <a:t>টাইপ</a:t>
            </a:r>
            <a:r>
              <a:rPr lang="bn-IN" sz="3200" dirty="0" smtClean="0">
                <a:solidFill>
                  <a:srgbClr val="FF0000"/>
                </a:solidFill>
                <a:latin typeface="NikoshBAN" pitchFamily="2" charset="0"/>
                <a:cs typeface="NikoshBAN" pitchFamily="2" charset="0"/>
              </a:rPr>
              <a:t>ঃ</a:t>
            </a:r>
            <a:r>
              <a:rPr lang="bn-IN" sz="3200" dirty="0" smtClean="0">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মুদ্রা বা অর্থ সংক্রান্ত ডেটা এন্ট্রি করার জন্য ব্যবহৃত ফিল্ডের ডেটা টাইপ হবে </a:t>
            </a:r>
            <a:r>
              <a:rPr lang="en-US" sz="3200" dirty="0" smtClean="0">
                <a:solidFill>
                  <a:srgbClr val="002060"/>
                </a:solidFill>
                <a:latin typeface="Times New Roman" panose="02020603050405020304" pitchFamily="18" charset="0"/>
                <a:cs typeface="Times New Roman" panose="02020603050405020304" pitchFamily="18" charset="0"/>
              </a:rPr>
              <a:t>Currency</a:t>
            </a:r>
            <a:r>
              <a:rPr lang="bn-BD" sz="3200" dirty="0" smtClean="0">
                <a:solidFill>
                  <a:srgbClr val="002060"/>
                </a:solidFill>
                <a:latin typeface="Times New Roman" panose="02020603050405020304" pitchFamily="18" charset="0"/>
                <a:cs typeface="NikoshBAN" pitchFamily="2" charset="0"/>
              </a:rPr>
              <a:t> </a:t>
            </a:r>
            <a:r>
              <a:rPr lang="bn-BD" sz="3200" dirty="0" smtClean="0">
                <a:solidFill>
                  <a:srgbClr val="002060"/>
                </a:solidFill>
                <a:latin typeface="NikoshBAN" pitchFamily="2" charset="0"/>
                <a:cs typeface="NikoshBAN" pitchFamily="2" charset="0"/>
              </a:rPr>
              <a:t>। এ ধরনের ফিল্ডে ব্যবহৃত ডেটার সাথে মুদ্রার চিহ্ন ব্যবহার করা যায়। এ ধরনের ফিল্ডের জন্য মেমোরিতে ৮ বাইট জায়গা প্রয়োজন। যেমন- </a:t>
            </a:r>
            <a:r>
              <a:rPr lang="en-US" sz="3200" dirty="0" smtClean="0">
                <a:solidFill>
                  <a:srgbClr val="002060"/>
                </a:solidFill>
                <a:latin typeface="Times New Roman" panose="02020603050405020304" pitchFamily="18" charset="0"/>
                <a:cs typeface="Times New Roman" panose="02020603050405020304" pitchFamily="18" charset="0"/>
              </a:rPr>
              <a:t>Salary, </a:t>
            </a:r>
            <a:r>
              <a:rPr lang="en-US" sz="3200" dirty="0" err="1" smtClean="0">
                <a:solidFill>
                  <a:srgbClr val="002060"/>
                </a:solidFill>
                <a:latin typeface="Times New Roman" panose="02020603050405020304" pitchFamily="18" charset="0"/>
                <a:cs typeface="Times New Roman" panose="02020603050405020304" pitchFamily="18" charset="0"/>
              </a:rPr>
              <a:t>Tution</a:t>
            </a:r>
            <a:r>
              <a:rPr lang="en-US" sz="3200" dirty="0" smtClean="0">
                <a:solidFill>
                  <a:srgbClr val="002060"/>
                </a:solidFill>
                <a:latin typeface="Times New Roman" panose="02020603050405020304" pitchFamily="18" charset="0"/>
                <a:cs typeface="Times New Roman" panose="02020603050405020304" pitchFamily="18" charset="0"/>
              </a:rPr>
              <a:t> fee, Bill</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itchFamily="2" charset="0"/>
                <a:cs typeface="NikoshBAN" pitchFamily="2" charset="0"/>
              </a:rPr>
              <a:t>ইত্যাদি ফিল্ডের ক্ষেত্রে এ ধরনের ডেটা টাইপ ব্যবহার করা হয়।</a:t>
            </a:r>
            <a:endParaRPr lang="en-US" sz="3200" dirty="0">
              <a:solidFill>
                <a:srgbClr val="002060"/>
              </a:solidFill>
              <a:latin typeface="NikoshBAN" pitchFamily="2" charset="0"/>
              <a:cs typeface="NikoshBAN" pitchFamily="2" charset="0"/>
            </a:endParaRPr>
          </a:p>
        </p:txBody>
      </p:sp>
      <p:sp>
        <p:nvSpPr>
          <p:cNvPr id="5" name="Content Placeholder 1"/>
          <p:cNvSpPr txBox="1">
            <a:spLocks/>
          </p:cNvSpPr>
          <p:nvPr/>
        </p:nvSpPr>
        <p:spPr>
          <a:xfrm>
            <a:off x="238836" y="3467036"/>
            <a:ext cx="11953164" cy="38777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a:solidFill>
                  <a:srgbClr val="FF0000"/>
                </a:solidFill>
                <a:latin typeface="Times New Roman" panose="02020603050405020304" pitchFamily="18" charset="0"/>
                <a:cs typeface="Times New Roman" panose="02020603050405020304" pitchFamily="18" charset="0"/>
              </a:rPr>
              <a:t>Auto Number</a:t>
            </a:r>
            <a:r>
              <a:rPr lang="bn-BD" sz="3200" dirty="0">
                <a:solidFill>
                  <a:srgbClr val="FF0000"/>
                </a:solidFill>
                <a:latin typeface="NikoshBAN" pitchFamily="2" charset="0"/>
                <a:cs typeface="NikoshBAN" pitchFamily="2" charset="0"/>
              </a:rPr>
              <a:t> ডেটা </a:t>
            </a:r>
            <a:r>
              <a:rPr lang="bn-BD" sz="3200" dirty="0" smtClean="0">
                <a:solidFill>
                  <a:srgbClr val="FF0000"/>
                </a:solidFill>
                <a:latin typeface="NikoshBAN" pitchFamily="2" charset="0"/>
                <a:cs typeface="NikoshBAN" pitchFamily="2" charset="0"/>
              </a:rPr>
              <a:t>টাইপ</a:t>
            </a:r>
            <a:r>
              <a:rPr lang="bn-IN" sz="3200" dirty="0" smtClean="0">
                <a:solidFill>
                  <a:srgbClr val="FF000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কোনো ফিল্ডের ডেটাগুলো স্বয়ংক্রিয় ভাবে পরিবর্তন করার ক্ষেত্রে এই ডেটা টাইপ ব্যবহার করা হয়। ক্রমিক সংখ্যা অনুযায়ী ধারাবাহিক ভাবে এই ফিল্ডের ডেটা এন্ট্রি হয়। এ ধরনের ফিল্ডের জন্য মেমোরিতে ৪ বাইট জায়গা প্রয়োজন। যেমন- </a:t>
            </a:r>
            <a:r>
              <a:rPr lang="en-US" sz="3200" dirty="0" err="1" smtClean="0">
                <a:solidFill>
                  <a:srgbClr val="002060"/>
                </a:solidFill>
                <a:latin typeface="Times New Roman" panose="02020603050405020304" pitchFamily="18" charset="0"/>
                <a:cs typeface="Times New Roman" panose="02020603050405020304" pitchFamily="18" charset="0"/>
              </a:rPr>
              <a:t>Sirial</a:t>
            </a:r>
            <a:r>
              <a:rPr lang="en-US" sz="3200" dirty="0" smtClean="0">
                <a:solidFill>
                  <a:srgbClr val="002060"/>
                </a:solidFill>
                <a:latin typeface="Times New Roman" panose="02020603050405020304" pitchFamily="18" charset="0"/>
                <a:cs typeface="Times New Roman" panose="02020603050405020304" pitchFamily="18" charset="0"/>
              </a:rPr>
              <a:t> No, Roll No, ID number</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itchFamily="2" charset="0"/>
                <a:cs typeface="NikoshBAN" pitchFamily="2" charset="0"/>
              </a:rPr>
              <a:t>ইত্যাদি ফিল্ডের ক্ষেত্রে এ ধরনের ডেটা টাইপ ব্যবহার করা হয়।</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2746818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0" y="45978"/>
            <a:ext cx="12075964" cy="2360270"/>
          </a:xfrm>
          <a:prstGeom prst="smileyFace">
            <a:avLst/>
          </a:prstGeom>
          <a:solidFill>
            <a:srgbClr val="00B050"/>
          </a:solidFill>
          <a:ln w="762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5998"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শিক্ষক </a:t>
            </a:r>
            <a:r>
              <a:rPr lang="bn-BD" sz="5998"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পরিচিতি</a:t>
            </a:r>
            <a:r>
              <a:rPr lang="bn-BD" sz="39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r>
              <a:rPr lang="bn-IN" sz="39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endParaRPr lang="en-US" sz="39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endParaRPr>
          </a:p>
        </p:txBody>
      </p:sp>
      <p:sp>
        <p:nvSpPr>
          <p:cNvPr id="5" name="Plaque 4"/>
          <p:cNvSpPr/>
          <p:nvPr/>
        </p:nvSpPr>
        <p:spPr>
          <a:xfrm>
            <a:off x="101572" y="2495963"/>
            <a:ext cx="6627674" cy="4361144"/>
          </a:xfrm>
          <a:prstGeom prst="plaque">
            <a:avLst/>
          </a:prstGeom>
          <a:solidFill>
            <a:schemeClr val="accent1">
              <a:lumMod val="60000"/>
              <a:lumOff val="40000"/>
            </a:schemeClr>
          </a:solidFill>
          <a:ln w="571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স্বপন</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কুমার</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a:t>
            </a:r>
            <a:endPar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প্রভাষক</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আইসিটি</a:t>
            </a:r>
          </a:p>
          <a:p>
            <a:pPr algn="ct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কালির</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বাজার</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কলেজ</a:t>
            </a:r>
            <a:r>
              <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ফরিদগঞ্জ</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চাঁদপুর</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বাইল</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০১711-973978</a:t>
            </a:r>
            <a:endParaRPr lang="en-US" sz="31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endParaRPr>
          </a:p>
          <a:p>
            <a:pPr algn="ctr"/>
            <a:r>
              <a:rPr lang="en-US" sz="1999"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swapankumardas481</a:t>
            </a: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@gmail.com</a:t>
            </a:r>
            <a:endParaRPr lang="bn-IN"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endParaRPr>
          </a:p>
          <a:p>
            <a:pPr algn="ct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bn-IN"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ফেসবুক আইডি</a:t>
            </a: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bn-IN"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a:t>
            </a: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en-US" sz="1999" dirty="0" err="1">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swapan</a:t>
            </a: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en-US" sz="1999" dirty="0" err="1">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kumar</a:t>
            </a: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das</a:t>
            </a:r>
            <a:endParaRPr lang="bn-IN"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6131" y="2638796"/>
            <a:ext cx="2139150" cy="2650822"/>
          </a:xfrm>
          <a:prstGeom prst="snip2DiagRect">
            <a:avLst/>
          </a:prstGeom>
          <a:solidFill>
            <a:srgbClr val="FFFFFF">
              <a:shade val="85000"/>
            </a:srgbClr>
          </a:solidFill>
          <a:ln w="88900" cap="sq">
            <a:solidFill>
              <a:srgbClr val="FF0000"/>
            </a:solidFill>
            <a:prstDash val="dashDot"/>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8576131" y="5754714"/>
            <a:ext cx="2257879" cy="583406"/>
          </a:xfrm>
          <a:prstGeom prst="rect">
            <a:avLst/>
          </a:prstGeom>
          <a:blipFill>
            <a:blip r:embed="rId3"/>
            <a:tile tx="0" ty="0" sx="100000" sy="100000" flip="none" algn="tl"/>
          </a:blipFill>
          <a:ln w="28575">
            <a:solidFill>
              <a:srgbClr val="FF0000"/>
            </a:solidFill>
            <a:prstDash val="dash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799" dirty="0">
                <a:solidFill>
                  <a:schemeClr val="bg1"/>
                </a:solidFill>
                <a:latin typeface="NikoshBAN" panose="02000000000000000000" pitchFamily="2" charset="0"/>
                <a:cs typeface="NikoshBAN" panose="02000000000000000000" pitchFamily="2" charset="0"/>
              </a:rPr>
              <a:t>স্বপন কুমার দাশ </a:t>
            </a:r>
            <a:endParaRPr lang="en-US" sz="1799"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340214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58500"/>
          </a:xfrm>
          <a:prstGeom prst="hexagon">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dirty="0" smtClean="0">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ডেটা</a:t>
            </a:r>
            <a:r>
              <a:rPr lang="bn-IN" sz="4000" dirty="0" smtClean="0">
                <a:solidFill>
                  <a:schemeClr val="bg1"/>
                </a:solidFill>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টাইপ</a:t>
            </a:r>
            <a:endParaRPr lang="en-US" sz="4000" dirty="0">
              <a:solidFill>
                <a:schemeClr val="bg1"/>
              </a:solidFill>
              <a:latin typeface="NikoshBAN" pitchFamily="2" charset="0"/>
              <a:cs typeface="NikoshBAN" pitchFamily="2" charset="0"/>
            </a:endParaRPr>
          </a:p>
        </p:txBody>
      </p:sp>
      <p:sp>
        <p:nvSpPr>
          <p:cNvPr id="5" name="Content Placeholder 1"/>
          <p:cNvSpPr txBox="1">
            <a:spLocks/>
          </p:cNvSpPr>
          <p:nvPr/>
        </p:nvSpPr>
        <p:spPr>
          <a:xfrm>
            <a:off x="0" y="1146918"/>
            <a:ext cx="11989558" cy="22513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600" dirty="0" smtClean="0">
                <a:latin typeface="NikoshBAN" pitchFamily="2" charset="0"/>
                <a:cs typeface="NikoshBAN" pitchFamily="2" charset="0"/>
              </a:rPr>
              <a:t> </a:t>
            </a:r>
            <a:r>
              <a:rPr lang="en-US" sz="3200" dirty="0">
                <a:solidFill>
                  <a:srgbClr val="FF0000"/>
                </a:solidFill>
                <a:latin typeface="Times New Roman" panose="02020603050405020304" pitchFamily="18" charset="0"/>
                <a:cs typeface="Times New Roman" panose="02020603050405020304" pitchFamily="18" charset="0"/>
              </a:rPr>
              <a:t>Yes/No (Logical)</a:t>
            </a:r>
            <a:r>
              <a:rPr lang="bn-BD" sz="3200" dirty="0">
                <a:solidFill>
                  <a:srgbClr val="FF0000"/>
                </a:solidFill>
                <a:latin typeface="NikoshBAN" pitchFamily="2" charset="0"/>
                <a:cs typeface="NikoshBAN" pitchFamily="2" charset="0"/>
              </a:rPr>
              <a:t> ডেটা </a:t>
            </a:r>
            <a:r>
              <a:rPr lang="bn-BD" sz="3200" dirty="0" smtClean="0">
                <a:solidFill>
                  <a:srgbClr val="FF0000"/>
                </a:solidFill>
                <a:latin typeface="NikoshBAN" pitchFamily="2" charset="0"/>
                <a:cs typeface="NikoshBAN" pitchFamily="2" charset="0"/>
              </a:rPr>
              <a:t>টাইপ</a:t>
            </a:r>
            <a:r>
              <a:rPr lang="bn-IN" sz="3200" dirty="0" smtClean="0">
                <a:solidFill>
                  <a:srgbClr val="FF000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যুক্তিমুলক কাজের জন্য এ ধরনের ডেটা টাইপ ব্যবহার করা হয়। সাধারনত যে সমস্থ ক্ষেত্রে ডেটার মান হ্যাঁ/না, সত্য/মিথ্যা ইত্যাদি হয়, সে ক্ষেত্রে এ ধরনের ডেটা টাইপ ব্যবহার করা হয়</a:t>
            </a:r>
            <a:r>
              <a:rPr lang="en-US" sz="3200" dirty="0" smtClean="0">
                <a:solidFill>
                  <a:srgbClr val="00206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 এ ধরনের ফিল্ডের জন্য মেমোরিতে ১ বিট জায়গা প্রয়োজন। যেমন-</a:t>
            </a:r>
            <a:r>
              <a:rPr lang="en-US" sz="3200" dirty="0" smtClean="0">
                <a:solidFill>
                  <a:srgbClr val="002060"/>
                </a:solidFill>
                <a:latin typeface="Times New Roman" panose="02020603050405020304" pitchFamily="18" charset="0"/>
                <a:cs typeface="Times New Roman" panose="02020603050405020304" pitchFamily="18" charset="0"/>
              </a:rPr>
              <a:t>Register/Non-Register</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itchFamily="2" charset="0"/>
                <a:cs typeface="NikoshBAN" pitchFamily="2" charset="0"/>
              </a:rPr>
              <a:t>ইত্যাদি ফিল্ডের ক্ষেত্রে এ ধরনের ডেটা টাইপ ব্যবহার করা হয়।</a:t>
            </a:r>
            <a:endParaRPr lang="en-US" sz="3200" dirty="0">
              <a:solidFill>
                <a:srgbClr val="002060"/>
              </a:solidFill>
              <a:latin typeface="NikoshBAN" pitchFamily="2" charset="0"/>
              <a:cs typeface="NikoshBAN" pitchFamily="2" charset="0"/>
            </a:endParaRPr>
          </a:p>
        </p:txBody>
      </p:sp>
      <p:sp>
        <p:nvSpPr>
          <p:cNvPr id="6" name="Content Placeholder 1"/>
          <p:cNvSpPr txBox="1">
            <a:spLocks/>
          </p:cNvSpPr>
          <p:nvPr/>
        </p:nvSpPr>
        <p:spPr>
          <a:xfrm>
            <a:off x="134202" y="3281150"/>
            <a:ext cx="11721153" cy="38777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a:solidFill>
                  <a:srgbClr val="FF0000"/>
                </a:solidFill>
                <a:latin typeface="Times New Roman" panose="02020603050405020304" pitchFamily="18" charset="0"/>
                <a:cs typeface="Times New Roman" panose="02020603050405020304" pitchFamily="18" charset="0"/>
              </a:rPr>
              <a:t>OLE Object</a:t>
            </a:r>
            <a:r>
              <a:rPr lang="bn-BD" sz="3200" dirty="0">
                <a:solidFill>
                  <a:srgbClr val="FF0000"/>
                </a:solidFill>
                <a:latin typeface="NikoshBAN" pitchFamily="2" charset="0"/>
                <a:cs typeface="NikoshBAN" pitchFamily="2" charset="0"/>
              </a:rPr>
              <a:t> ডেটা </a:t>
            </a:r>
            <a:r>
              <a:rPr lang="bn-BD" sz="3200" dirty="0" smtClean="0">
                <a:solidFill>
                  <a:srgbClr val="FF0000"/>
                </a:solidFill>
                <a:latin typeface="NikoshBAN" pitchFamily="2" charset="0"/>
                <a:cs typeface="NikoshBAN" pitchFamily="2" charset="0"/>
              </a:rPr>
              <a:t>টাইপ</a:t>
            </a:r>
            <a:r>
              <a:rPr lang="bn-IN" sz="3200" dirty="0" smtClean="0">
                <a:solidFill>
                  <a:srgbClr val="FF0000"/>
                </a:solidFill>
                <a:latin typeface="NikoshBAN" pitchFamily="2" charset="0"/>
                <a:cs typeface="NikoshBAN" pitchFamily="2" charset="0"/>
              </a:rPr>
              <a:t>ঃ</a:t>
            </a:r>
            <a:r>
              <a:rPr lang="bn-IN" sz="3200" dirty="0" smtClean="0">
                <a:latin typeface="NikoshBAN" pitchFamily="2" charset="0"/>
                <a:cs typeface="NikoshBAN" pitchFamily="2" charset="0"/>
              </a:rPr>
              <a:t> </a:t>
            </a:r>
            <a:r>
              <a:rPr lang="en-US" sz="3200" dirty="0" smtClean="0">
                <a:solidFill>
                  <a:srgbClr val="002060"/>
                </a:solidFill>
                <a:latin typeface="Times New Roman" panose="02020603050405020304" pitchFamily="18" charset="0"/>
                <a:cs typeface="Times New Roman" panose="02020603050405020304" pitchFamily="18" charset="0"/>
              </a:rPr>
              <a:t>OLE</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itchFamily="2" charset="0"/>
                <a:cs typeface="NikoshBAN" pitchFamily="2" charset="0"/>
              </a:rPr>
              <a:t>এর পূর্ণ রুপ হলো </a:t>
            </a:r>
            <a:r>
              <a:rPr lang="en-US" sz="3200" dirty="0" smtClean="0">
                <a:solidFill>
                  <a:srgbClr val="002060"/>
                </a:solidFill>
                <a:latin typeface="Times New Roman" panose="02020603050405020304" pitchFamily="18" charset="0"/>
                <a:cs typeface="Times New Roman" panose="02020603050405020304" pitchFamily="18" charset="0"/>
              </a:rPr>
              <a:t>Object Linking and Embedding</a:t>
            </a:r>
            <a:r>
              <a:rPr lang="bn-BD" sz="3200" dirty="0" smtClean="0">
                <a:solidFill>
                  <a:srgbClr val="002060"/>
                </a:solidFill>
                <a:latin typeface="Times New Roman" panose="02020603050405020304" pitchFamily="18" charset="0"/>
                <a:cs typeface="NikoshBAN" pitchFamily="2" charset="0"/>
              </a:rPr>
              <a:t>।</a:t>
            </a:r>
            <a:r>
              <a:rPr lang="en-US" sz="3200" dirty="0" smtClean="0">
                <a:solidFill>
                  <a:srgbClr val="002060"/>
                </a:solidFill>
                <a:latin typeface="Times New Roman" panose="02020603050405020304" pitchFamily="18" charset="0"/>
                <a:cs typeface="Times New Roman" panose="02020603050405020304" pitchFamily="18" charset="0"/>
              </a:rPr>
              <a:t> </a:t>
            </a:r>
            <a:r>
              <a:rPr lang="bn-BD" sz="3200" dirty="0" smtClean="0">
                <a:solidFill>
                  <a:srgbClr val="002060"/>
                </a:solidFill>
                <a:latin typeface="NikoshBAN" pitchFamily="2" charset="0"/>
                <a:cs typeface="NikoshBAN" pitchFamily="2" charset="0"/>
              </a:rPr>
              <a:t>বিভিন্ন প্রোগ্রামে তৈরি করা </a:t>
            </a:r>
            <a:r>
              <a:rPr lang="en-US" sz="3200" dirty="0" smtClean="0">
                <a:solidFill>
                  <a:srgbClr val="002060"/>
                </a:solidFill>
                <a:latin typeface="Times New Roman" panose="02020603050405020304" pitchFamily="18" charset="0"/>
                <a:cs typeface="Times New Roman" panose="02020603050405020304" pitchFamily="18" charset="0"/>
              </a:rPr>
              <a:t>Object</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itchFamily="2" charset="0"/>
                <a:cs typeface="NikoshBAN" pitchFamily="2" charset="0"/>
              </a:rPr>
              <a:t>কে ডেটাবেসে সংযোজনের জন্য ব্যবহৃত ফিল্ডে এ ধরনের ডেটা টাইপ ব্যবহার করা হয়। এ ধরনের ফিল্ডের জন্য মেমোরিতে ১ গিগাবাইট জায়গা প্রয়োজন। যেমন- </a:t>
            </a:r>
            <a:r>
              <a:rPr lang="en-US" sz="3200" dirty="0" smtClean="0">
                <a:solidFill>
                  <a:srgbClr val="002060"/>
                </a:solidFill>
                <a:latin typeface="Times New Roman" panose="02020603050405020304" pitchFamily="18" charset="0"/>
                <a:cs typeface="Times New Roman" panose="02020603050405020304" pitchFamily="18" charset="0"/>
              </a:rPr>
              <a:t>Picture, Graph, Document</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itchFamily="2" charset="0"/>
                <a:cs typeface="NikoshBAN" pitchFamily="2" charset="0"/>
              </a:rPr>
              <a:t>ইত্যাদি ফিল্ডের ক্ষেত্রে এ ধরনের ডেটা টাইপ ব্যবহার করা হয়।</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7512390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anim calcmode="lin" valueType="num">
                                      <p:cBhvr>
                                        <p:cTn id="14"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0" y="893"/>
            <a:ext cx="12192000" cy="761802"/>
          </a:xfrm>
          <a:prstGeom prst="flowChartInputOutput">
            <a:avLst/>
          </a:prstGeom>
          <a:blipFill>
            <a:blip r:embed="rId2"/>
            <a:tile tx="0" ty="0" sx="100000" sy="100000" flip="none" algn="tl"/>
          </a:blip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3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দলগত </a:t>
            </a:r>
            <a:r>
              <a:rPr lang="en-US" sz="43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r>
              <a:rPr lang="en-US" sz="4399" b="1" spc="50" dirty="0" err="1">
                <a:ln w="0"/>
                <a:solidFill>
                  <a:schemeClr val="bg2"/>
                </a:solidFill>
                <a:effectLst>
                  <a:innerShdw blurRad="63500" dist="50800" dir="13500000">
                    <a:srgbClr val="000000">
                      <a:alpha val="50000"/>
                    </a:srgbClr>
                  </a:innerShdw>
                </a:effectLst>
                <a:latin typeface="NikoshBAN" pitchFamily="2" charset="0"/>
                <a:cs typeface="NikoshBAN" pitchFamily="2" charset="0"/>
              </a:rPr>
              <a:t>কাজ</a:t>
            </a:r>
            <a:r>
              <a:rPr lang="bn-IN" sz="43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(সময়ঃ ৫মিনিট)</a:t>
            </a:r>
            <a:endParaRPr lang="en-US" sz="43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endParaRPr>
          </a:p>
        </p:txBody>
      </p:sp>
      <p:pic>
        <p:nvPicPr>
          <p:cNvPr id="5" name="Picture 4" descr="10353548_365085780360663_5308469925829331783_n.jpg"/>
          <p:cNvPicPr>
            <a:picLocks noChangeAspect="1"/>
          </p:cNvPicPr>
          <p:nvPr/>
        </p:nvPicPr>
        <p:blipFill>
          <a:blip r:embed="rId3"/>
          <a:stretch>
            <a:fillRect/>
          </a:stretch>
        </p:blipFill>
        <p:spPr>
          <a:xfrm>
            <a:off x="281280" y="1219776"/>
            <a:ext cx="11616888" cy="42096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35620" y="5886516"/>
            <a:ext cx="10464050" cy="646331"/>
          </a:xfrm>
          <a:prstGeom prst="rect">
            <a:avLst/>
          </a:prstGeom>
          <a:noFill/>
        </p:spPr>
        <p:txBody>
          <a:bodyPr wrap="square" rtlCol="0">
            <a:spAutoFit/>
          </a:bodyPr>
          <a:lstStyle/>
          <a:p>
            <a:r>
              <a:rPr lang="bn-IN" sz="3600" dirty="0" smtClean="0">
                <a:solidFill>
                  <a:srgbClr val="FF0000"/>
                </a:solidFill>
                <a:latin typeface="NikoshBAN" panose="02000000000000000000" pitchFamily="2" charset="0"/>
                <a:cs typeface="NikoshBAN" panose="02000000000000000000" pitchFamily="2" charset="0"/>
              </a:rPr>
              <a:t>প্রশ্নঃ </a:t>
            </a:r>
            <a:r>
              <a:rPr lang="bn-IN" sz="3600" dirty="0" smtClean="0">
                <a:solidFill>
                  <a:srgbClr val="FF0000"/>
                </a:solidFill>
                <a:latin typeface="NikoshBAN" panose="02000000000000000000" pitchFamily="2" charset="0"/>
                <a:cs typeface="NikoshBAN" panose="02000000000000000000" pitchFamily="2" charset="0"/>
              </a:rPr>
              <a:t>৫টি ডেটা টাইপের প্রয়োগ </a:t>
            </a:r>
            <a:r>
              <a:rPr lang="bn-IN" sz="3600" dirty="0" smtClean="0">
                <a:solidFill>
                  <a:srgbClr val="FF0000"/>
                </a:solidFill>
                <a:latin typeface="NikoshBAN" panose="02000000000000000000" pitchFamily="2" charset="0"/>
                <a:cs typeface="NikoshBAN" panose="02000000000000000000" pitchFamily="2" charset="0"/>
              </a:rPr>
              <a:t>বর্ণনা কর। </a:t>
            </a:r>
            <a:r>
              <a:rPr lang="bn-BD" sz="3600" dirty="0" smtClean="0">
                <a:solidFill>
                  <a:srgbClr val="FF0000"/>
                </a:solidFill>
                <a:latin typeface="NikoshBAN" panose="02000000000000000000" pitchFamily="2" charset="0"/>
                <a:cs typeface="NikoshBAN" panose="02000000000000000000" pitchFamily="2" charset="0"/>
              </a:rPr>
              <a:t> </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34649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0" y="99342"/>
            <a:ext cx="12192000" cy="1645491"/>
          </a:xfrm>
          <a:prstGeom prst="flowChartInputOutput">
            <a:avLst/>
          </a:prstGeom>
          <a:blipFill>
            <a:blip r:embed="rId2"/>
            <a:tile tx="0" ty="0" sx="100000" sy="100000" flip="none" algn="tl"/>
          </a:blip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dirty="0" err="1">
                <a:latin typeface="NikoshBAN" panose="02000000000000000000" pitchFamily="2" charset="0"/>
                <a:cs typeface="NikoshBAN" panose="02000000000000000000" pitchFamily="2" charset="0"/>
              </a:rPr>
              <a:t>সার</a:t>
            </a:r>
            <a:r>
              <a:rPr lang="en-US" sz="5998" dirty="0">
                <a:latin typeface="NikoshBAN" panose="02000000000000000000" pitchFamily="2" charset="0"/>
                <a:cs typeface="NikoshBAN" panose="02000000000000000000" pitchFamily="2" charset="0"/>
              </a:rPr>
              <a:t> </a:t>
            </a:r>
            <a:r>
              <a:rPr lang="en-US" sz="5998" dirty="0" err="1">
                <a:latin typeface="NikoshBAN" panose="02000000000000000000" pitchFamily="2" charset="0"/>
                <a:cs typeface="NikoshBAN" panose="02000000000000000000" pitchFamily="2" charset="0"/>
              </a:rPr>
              <a:t>সংক্ষেপ</a:t>
            </a:r>
            <a:endParaRPr lang="en-US" sz="5998" dirty="0">
              <a:latin typeface="NikoshBAN" panose="02000000000000000000" pitchFamily="2" charset="0"/>
              <a:cs typeface="NikoshBAN" panose="02000000000000000000" pitchFamily="2" charset="0"/>
            </a:endParaRPr>
          </a:p>
        </p:txBody>
      </p:sp>
      <p:sp>
        <p:nvSpPr>
          <p:cNvPr id="5" name="Rectangle 4"/>
          <p:cNvSpPr/>
          <p:nvPr/>
        </p:nvSpPr>
        <p:spPr>
          <a:xfrm>
            <a:off x="0" y="1972399"/>
            <a:ext cx="12192000" cy="4885601"/>
          </a:xfrm>
          <a:prstGeom prst="rect">
            <a:avLst/>
          </a:prstGeom>
          <a:blipFill>
            <a:blip r:embed="rId3"/>
            <a:tile tx="0" ty="0" sx="100000" sy="100000" flip="none" algn="tl"/>
          </a:blipFill>
          <a:ln w="762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bn-IN" sz="6000" b="1" dirty="0">
                <a:ln>
                  <a:solidFill>
                    <a:schemeClr val="tx1"/>
                  </a:solidFill>
                  <a:prstDash val="dash"/>
                </a:ln>
                <a:solidFill>
                  <a:schemeClr val="bg1"/>
                </a:solidFill>
              </a:rPr>
              <a:t>ডেটাবেস তৈরি</a:t>
            </a:r>
          </a:p>
          <a:p>
            <a:pPr lvl="0" algn="ctr">
              <a:spcBef>
                <a:spcPct val="20000"/>
              </a:spcBef>
            </a:pPr>
            <a:r>
              <a:rPr lang="bn-IN" sz="6000" b="1" dirty="0">
                <a:ln>
                  <a:solidFill>
                    <a:schemeClr val="tx1"/>
                  </a:solidFill>
                  <a:prstDash val="dash"/>
                </a:ln>
                <a:solidFill>
                  <a:schemeClr val="bg1"/>
                </a:solidFill>
              </a:rPr>
              <a:t>ও</a:t>
            </a:r>
          </a:p>
          <a:p>
            <a:pPr lvl="0" algn="ctr">
              <a:spcBef>
                <a:spcPct val="20000"/>
              </a:spcBef>
            </a:pPr>
            <a:r>
              <a:rPr lang="bn-IN" sz="6000" b="1" dirty="0">
                <a:ln>
                  <a:solidFill>
                    <a:schemeClr val="tx1"/>
                  </a:solidFill>
                  <a:prstDash val="dash"/>
                </a:ln>
                <a:solidFill>
                  <a:schemeClr val="bg1"/>
                </a:solidFill>
              </a:rPr>
              <a:t>ফিল্ডের ডেটা </a:t>
            </a:r>
            <a:r>
              <a:rPr lang="bn-IN" sz="6000" b="1" dirty="0" smtClean="0">
                <a:ln>
                  <a:solidFill>
                    <a:schemeClr val="tx1"/>
                  </a:solidFill>
                  <a:prstDash val="dash"/>
                </a:ln>
                <a:solidFill>
                  <a:schemeClr val="bg1"/>
                </a:solidFill>
              </a:rPr>
              <a:t>টাইপ </a:t>
            </a:r>
            <a:r>
              <a:rPr lang="bn-IN" sz="5998" dirty="0" smtClean="0">
                <a:solidFill>
                  <a:schemeClr val="bg1"/>
                </a:solidFill>
                <a:latin typeface="NikoshBAN" panose="02000000000000000000" pitchFamily="2" charset="0"/>
                <a:cs typeface="NikoshBAN" panose="02000000000000000000" pitchFamily="2" charset="0"/>
              </a:rPr>
              <a:t>   </a:t>
            </a:r>
            <a:r>
              <a:rPr lang="bn-IN" sz="3999" b="1" spc="50" dirty="0" smtClean="0">
                <a:ln w="0"/>
                <a:solidFill>
                  <a:schemeClr val="bg2"/>
                </a:solidFill>
                <a:effectLst>
                  <a:innerShdw blurRad="63500" dist="50800" dir="13500000">
                    <a:srgbClr val="000000">
                      <a:alpha val="50000"/>
                    </a:srgbClr>
                  </a:innerShdw>
                </a:effectLst>
              </a:rPr>
              <a:t>  </a:t>
            </a:r>
            <a:endParaRPr lang="en-US" sz="3199"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22637420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a:srcRect l="10266" t="15869" r="13860" b="31155"/>
          <a:stretch>
            <a:fillRect/>
          </a:stretch>
        </p:blipFill>
        <p:spPr bwMode="auto">
          <a:xfrm>
            <a:off x="0" y="0"/>
            <a:ext cx="12192000" cy="787587"/>
          </a:xfrm>
          <a:prstGeom prst="rect">
            <a:avLst/>
          </a:prstGeom>
          <a:ln w="127000" cap="sq">
            <a:noFill/>
            <a:prstDash val="sysDash"/>
            <a:miter lim="800000"/>
          </a:ln>
          <a:effectLst>
            <a:outerShdw blurRad="57150" dist="50800" dir="2700000" algn="tl" rotWithShape="0">
              <a:srgbClr val="000000">
                <a:alpha val="40000"/>
              </a:srgbClr>
            </a:outerShdw>
          </a:effectLst>
        </p:spPr>
        <p:style>
          <a:lnRef idx="2">
            <a:schemeClr val="accent6"/>
          </a:lnRef>
          <a:fillRef idx="1">
            <a:schemeClr val="lt1"/>
          </a:fillRef>
          <a:effectRef idx="0">
            <a:schemeClr val="accent6"/>
          </a:effectRef>
          <a:fontRef idx="minor">
            <a:schemeClr val="dk1"/>
          </a:fontRef>
        </p:style>
      </p:pic>
      <p:sp>
        <p:nvSpPr>
          <p:cNvPr id="8" name="TextBox 7"/>
          <p:cNvSpPr txBox="1"/>
          <p:nvPr/>
        </p:nvSpPr>
        <p:spPr>
          <a:xfrm>
            <a:off x="255886" y="1190259"/>
            <a:ext cx="11680227" cy="3108543"/>
          </a:xfrm>
          <a:prstGeom prst="rect">
            <a:avLst/>
          </a:prstGeom>
          <a:noFill/>
        </p:spPr>
        <p:txBody>
          <a:bodyPr wrap="square" rtlCol="0">
            <a:spAutoFit/>
          </a:bodyPr>
          <a:lstStyle/>
          <a:p>
            <a:r>
              <a:rPr lang="bn-BD" sz="2800" dirty="0" smtClean="0">
                <a:latin typeface="NikoshBAN" pitchFamily="2" charset="0"/>
                <a:cs typeface="NikoshBAN" pitchFamily="2" charset="0"/>
              </a:rPr>
              <a:t>১</a:t>
            </a:r>
            <a:r>
              <a:rPr lang="bn-BD" sz="2800" dirty="0" smtClean="0">
                <a:latin typeface="NikoshBAN" pitchFamily="2" charset="0"/>
                <a:cs typeface="NikoshBAN" pitchFamily="2" charset="0"/>
              </a:rPr>
              <a:t>।</a:t>
            </a:r>
            <a:r>
              <a:rPr lang="bn-IN" sz="2800" dirty="0" smtClean="0">
                <a:latin typeface="NikoshBAN" pitchFamily="2" charset="0"/>
                <a:cs typeface="NikoshBAN" pitchFamily="2" charset="0"/>
              </a:rPr>
              <a:t>ডেটা টাইপে সময় কোনটি দিয়ে লেখা হয়? </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    (ক)</a:t>
            </a: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Time/ date</a:t>
            </a:r>
            <a:r>
              <a:rPr lang="bn-BD" sz="2800" dirty="0" smtClean="0">
                <a:latin typeface="NikoshBAN" pitchFamily="2" charset="0"/>
                <a:cs typeface="NikoshBAN" pitchFamily="2" charset="0"/>
              </a:rPr>
              <a:t> </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(খ)</a:t>
            </a:r>
            <a:r>
              <a:rPr lang="en-US" sz="2800" dirty="0" smtClean="0">
                <a:latin typeface="NikoshBAN" pitchFamily="2" charset="0"/>
                <a:cs typeface="NikoshBAN" pitchFamily="2" charset="0"/>
              </a:rPr>
              <a:t> Number</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(গ)	</a:t>
            </a:r>
            <a:r>
              <a:rPr lang="en-US" sz="2800" dirty="0" smtClean="0">
                <a:latin typeface="NikoshBAN" pitchFamily="2" charset="0"/>
                <a:cs typeface="NikoshBAN" pitchFamily="2" charset="0"/>
              </a:rPr>
              <a:t>Yes or No</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(ঘ)</a:t>
            </a:r>
            <a:r>
              <a:rPr lang="en-US" sz="2800" dirty="0" smtClean="0">
                <a:latin typeface="NikoshBAN" pitchFamily="2" charset="0"/>
                <a:cs typeface="NikoshBAN" pitchFamily="2" charset="0"/>
              </a:rPr>
              <a:t> OLE</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২। </a:t>
            </a:r>
            <a:r>
              <a:rPr lang="bn-IN" sz="2800" dirty="0">
                <a:latin typeface="NikoshBAN" pitchFamily="2" charset="0"/>
                <a:cs typeface="NikoshBAN" pitchFamily="2" charset="0"/>
              </a:rPr>
              <a:t>ডেটা টাইপে </a:t>
            </a:r>
            <a:r>
              <a:rPr lang="bn-IN" sz="2800" dirty="0" smtClean="0">
                <a:latin typeface="NikoshBAN" pitchFamily="2" charset="0"/>
                <a:cs typeface="NikoshBAN" pitchFamily="2" charset="0"/>
              </a:rPr>
              <a:t>সংখ্যা </a:t>
            </a:r>
            <a:r>
              <a:rPr lang="bn-IN" sz="2800" dirty="0">
                <a:latin typeface="NikoshBAN" pitchFamily="2" charset="0"/>
                <a:cs typeface="NikoshBAN" pitchFamily="2" charset="0"/>
              </a:rPr>
              <a:t>কোনটি দিয়ে লেখা হয়?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(ক) 	</a:t>
            </a:r>
            <a:r>
              <a:rPr lang="en-US" sz="2800" dirty="0">
                <a:latin typeface="NikoshBAN" pitchFamily="2" charset="0"/>
                <a:cs typeface="NikoshBAN" pitchFamily="2" charset="0"/>
              </a:rPr>
              <a:t>Yes or No</a:t>
            </a:r>
            <a:r>
              <a:rPr lang="bn-BD" sz="2800" dirty="0">
                <a:latin typeface="NikoshBAN" pitchFamily="2" charset="0"/>
                <a:cs typeface="NikoshBAN" pitchFamily="2" charset="0"/>
              </a:rPr>
              <a:t>	</a:t>
            </a:r>
            <a:r>
              <a:rPr lang="bn-BD"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(খ)</a:t>
            </a:r>
            <a:r>
              <a:rPr lang="en-US" sz="2800" dirty="0" smtClean="0">
                <a:latin typeface="NikoshBAN" pitchFamily="2" charset="0"/>
                <a:cs typeface="NikoshBAN" pitchFamily="2" charset="0"/>
              </a:rPr>
              <a:t> Time/ date</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    (গ)</a:t>
            </a:r>
            <a:r>
              <a:rPr lang="en-US" sz="2800" dirty="0" smtClean="0">
                <a:latin typeface="NikoshBAN" pitchFamily="2" charset="0"/>
                <a:cs typeface="NikoshBAN" pitchFamily="2" charset="0"/>
              </a:rPr>
              <a:t> </a:t>
            </a:r>
            <a:r>
              <a:rPr lang="en-US" sz="2800" dirty="0" smtClean="0">
                <a:latin typeface="NikoshBAN" pitchFamily="2" charset="0"/>
                <a:cs typeface="NikoshBAN" pitchFamily="2" charset="0"/>
              </a:rPr>
              <a:t>OLE</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(ঘ) </a:t>
            </a:r>
            <a:r>
              <a:rPr lang="en-US" sz="2800" dirty="0" smtClean="0">
                <a:latin typeface="NikoshBAN" pitchFamily="2" charset="0"/>
                <a:cs typeface="NikoshBAN" pitchFamily="2" charset="0"/>
              </a:rPr>
              <a:t>Number</a:t>
            </a:r>
            <a:endParaRPr lang="bn-BD" sz="2800" dirty="0" smtClean="0">
              <a:latin typeface="NikoshBAN" pitchFamily="2" charset="0"/>
              <a:cs typeface="NikoshBAN" pitchFamily="2" charset="0"/>
            </a:endParaRPr>
          </a:p>
          <a:p>
            <a:endParaRPr lang="en-US" sz="2800" dirty="0" smtClean="0">
              <a:latin typeface="NikoshBAN" pitchFamily="2" charset="0"/>
              <a:cs typeface="NikoshBAN" pitchFamily="2" charset="0"/>
            </a:endParaRPr>
          </a:p>
        </p:txBody>
      </p:sp>
      <p:sp>
        <p:nvSpPr>
          <p:cNvPr id="9" name="TextBox 8"/>
          <p:cNvSpPr txBox="1"/>
          <p:nvPr/>
        </p:nvSpPr>
        <p:spPr>
          <a:xfrm>
            <a:off x="514665" y="1366500"/>
            <a:ext cx="609600" cy="1107996"/>
          </a:xfrm>
          <a:prstGeom prst="rect">
            <a:avLst/>
          </a:prstGeom>
          <a:noFill/>
        </p:spPr>
        <p:txBody>
          <a:bodyPr wrap="square" rtlCol="0">
            <a:spAutoFit/>
          </a:bodyPr>
          <a:lstStyle/>
          <a:p>
            <a:r>
              <a:rPr lang="en-US" sz="6600" dirty="0">
                <a:solidFill>
                  <a:srgbClr val="00B050"/>
                </a:solidFill>
                <a:sym typeface="Wingdings" panose="05000000000000000000" pitchFamily="2" charset="2"/>
              </a:rPr>
              <a:t></a:t>
            </a:r>
            <a:endParaRPr lang="en-US" sz="6600" dirty="0">
              <a:solidFill>
                <a:srgbClr val="00B050"/>
              </a:solidFill>
            </a:endParaRPr>
          </a:p>
        </p:txBody>
      </p:sp>
      <p:sp>
        <p:nvSpPr>
          <p:cNvPr id="11" name="TextBox 10"/>
          <p:cNvSpPr txBox="1"/>
          <p:nvPr/>
        </p:nvSpPr>
        <p:spPr>
          <a:xfrm>
            <a:off x="4138809" y="3007030"/>
            <a:ext cx="609600" cy="1107996"/>
          </a:xfrm>
          <a:prstGeom prst="rect">
            <a:avLst/>
          </a:prstGeom>
          <a:noFill/>
        </p:spPr>
        <p:txBody>
          <a:bodyPr wrap="square" rtlCol="0">
            <a:spAutoFit/>
          </a:bodyPr>
          <a:lstStyle/>
          <a:p>
            <a:r>
              <a:rPr lang="en-US" sz="6600" dirty="0" smtClean="0">
                <a:solidFill>
                  <a:srgbClr val="00B050"/>
                </a:solidFill>
                <a:sym typeface="Wingdings" panose="05000000000000000000" pitchFamily="2" charset="2"/>
              </a:rPr>
              <a:t></a:t>
            </a:r>
            <a:r>
              <a:rPr lang="bn-IN" sz="6600" dirty="0" smtClean="0">
                <a:solidFill>
                  <a:srgbClr val="00B050"/>
                </a:solidFill>
                <a:sym typeface="Wingdings" panose="05000000000000000000" pitchFamily="2" charset="2"/>
              </a:rPr>
              <a:t> </a:t>
            </a:r>
            <a:endParaRPr lang="en-US" sz="6600" dirty="0">
              <a:solidFill>
                <a:srgbClr val="00B050"/>
              </a:solidFill>
            </a:endParaRPr>
          </a:p>
        </p:txBody>
      </p:sp>
    </p:spTree>
    <p:extLst>
      <p:ext uri="{BB962C8B-B14F-4D97-AF65-F5344CB8AC3E}">
        <p14:creationId xmlns:p14="http://schemas.microsoft.com/office/powerpoint/2010/main" val="57409222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 y="-158332"/>
            <a:ext cx="12188825" cy="1572358"/>
          </a:xfrm>
          <a:prstGeom prst="plaque">
            <a:avLst/>
          </a:prstGeom>
          <a:blipFill>
            <a:blip r:embed="rId2"/>
            <a:tile tx="0" ty="0" sx="100000" sy="100000" flip="none" algn="tl"/>
          </a:blip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799"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এসাইনমেন্ট</a:t>
            </a:r>
            <a:endParaRPr lang="en-US" sz="1799"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5" name="TextBox 4"/>
          <p:cNvSpPr txBox="1"/>
          <p:nvPr/>
        </p:nvSpPr>
        <p:spPr>
          <a:xfrm>
            <a:off x="12267" y="1752600"/>
            <a:ext cx="8458200"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bn-IN" sz="3600" dirty="0">
                <a:solidFill>
                  <a:srgbClr val="FF0000"/>
                </a:solidFill>
                <a:latin typeface="NikoshBAN" panose="02000000000000000000" pitchFamily="2" charset="0"/>
                <a:cs typeface="NikoshBAN" panose="02000000000000000000" pitchFamily="2" charset="0"/>
              </a:rPr>
              <a:t>প্রশ্নঃ ৫টি ডেটা টাইপের প্রয়োগ বর্ণনা </a:t>
            </a:r>
            <a:r>
              <a:rPr lang="bn-IN" sz="3600" dirty="0" smtClean="0">
                <a:solidFill>
                  <a:srgbClr val="FF0000"/>
                </a:solidFill>
                <a:latin typeface="NikoshBAN" panose="02000000000000000000" pitchFamily="2" charset="0"/>
                <a:cs typeface="NikoshBAN" panose="02000000000000000000" pitchFamily="2" charset="0"/>
              </a:rPr>
              <a:t>কর। </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23183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080738"/>
          </a:xfrm>
          <a:prstGeom prst="rect">
            <a:avLst/>
          </a:prstGeom>
          <a:blipFill>
            <a:blip r:embed="rId2"/>
            <a:tile tx="0" ty="0" sx="100000" sy="100000" flip="none" algn="tl"/>
          </a:blip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5998" b="1" spc="50" dirty="0">
                <a:ln w="0"/>
                <a:solidFill>
                  <a:schemeClr val="tx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রেফারেন্সঃ</a:t>
            </a:r>
            <a:r>
              <a:rPr lang="en-US" sz="5998" b="1" spc="50" dirty="0">
                <a:ln w="0"/>
                <a:solidFill>
                  <a:schemeClr val="tx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bn-IN" sz="5998" b="1" spc="50" dirty="0">
              <a:ln w="0"/>
              <a:solidFill>
                <a:schemeClr val="tx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just"/>
            <a:r>
              <a:rPr lang="en-US" sz="4399"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399"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১।</a:t>
            </a:r>
            <a:r>
              <a:rPr lang="en-US" sz="4399"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NCTB </a:t>
            </a:r>
            <a:r>
              <a:rPr lang="bn-IN" sz="4399"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অনুমোদিত  আইসিটি বই। </a:t>
            </a:r>
          </a:p>
          <a:p>
            <a:pPr algn="just"/>
            <a:r>
              <a:rPr lang="en-US" sz="4399"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399"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২। শিক্ষক বাতায়ন। </a:t>
            </a:r>
          </a:p>
          <a:p>
            <a:pPr algn="just"/>
            <a:r>
              <a:rPr lang="en-US" sz="4399"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399"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৩। </a:t>
            </a:r>
            <a:r>
              <a:rPr lang="en-US" sz="4399"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You Tube</a:t>
            </a:r>
            <a:r>
              <a:rPr lang="bn-IN" sz="4399"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en-US" sz="4399"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just"/>
            <a:r>
              <a:rPr lang="en-US" sz="5398"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৪। </a:t>
            </a:r>
            <a:r>
              <a:rPr lang="en-US" sz="5398" b="1" spc="50" dirty="0" err="1">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মুক্তপাঠ</a:t>
            </a:r>
            <a:r>
              <a:rPr lang="bn-IN" sz="5398"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p>
          <a:p>
            <a:pPr algn="just"/>
            <a:r>
              <a:rPr lang="bn-IN" sz="5398"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৫।</a:t>
            </a:r>
            <a:r>
              <a:rPr lang="en-US" sz="5398"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Google</a:t>
            </a:r>
          </a:p>
        </p:txBody>
      </p:sp>
    </p:spTree>
    <p:extLst>
      <p:ext uri="{BB962C8B-B14F-4D97-AF65-F5344CB8AC3E}">
        <p14:creationId xmlns:p14="http://schemas.microsoft.com/office/powerpoint/2010/main" val="15655957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8"/>
            <a:ext cx="12106275" cy="6872060"/>
          </a:xfrm>
          <a:prstGeom prst="rect">
            <a:avLst/>
          </a:prstGeom>
          <a:ln w="57150">
            <a:solidFill>
              <a:srgbClr val="0000FF"/>
            </a:solidFill>
            <a:prstDash val="lgDash"/>
          </a:ln>
        </p:spPr>
      </p:pic>
      <p:sp>
        <p:nvSpPr>
          <p:cNvPr id="5" name="Rectangle 4"/>
          <p:cNvSpPr/>
          <p:nvPr/>
        </p:nvSpPr>
        <p:spPr>
          <a:xfrm>
            <a:off x="4404195" y="2505910"/>
            <a:ext cx="3892364" cy="922985"/>
          </a:xfrm>
          <a:prstGeom prst="rect">
            <a:avLst/>
          </a:prstGeom>
          <a:noFill/>
        </p:spPr>
        <p:txBody>
          <a:bodyPr wrap="none" lIns="91416" tIns="45708" rIns="91416" bIns="45708">
            <a:spAutoFit/>
          </a:bodyPr>
          <a:lstStyle/>
          <a:p>
            <a:pPr algn="ctr"/>
            <a:r>
              <a:rPr lang="bn-IN" sz="5398"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সবাইকে </a:t>
            </a:r>
            <a:r>
              <a:rPr lang="bn-IN" sz="5398"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ধন্যবাদ</a:t>
            </a:r>
            <a:r>
              <a:rPr lang="en-US" sz="5398"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 </a:t>
            </a:r>
            <a:endParaRPr lang="en-US" sz="5398"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40215957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1" y="-41300"/>
            <a:ext cx="12188825" cy="2094418"/>
          </a:xfrm>
          <a:prstGeom prst="smileyFace">
            <a:avLst/>
          </a:prstGeom>
          <a:blipFill>
            <a:blip r:embed="rId2"/>
            <a:tile tx="0" ty="0" sx="100000" sy="100000" flip="none" algn="tl"/>
          </a:blip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5998"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পাঠ </a:t>
            </a:r>
            <a:r>
              <a:rPr lang="bn-BD" sz="5998"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পরিচিতি</a:t>
            </a:r>
            <a:r>
              <a:rPr lang="bn-BD" sz="39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endParaRPr lang="en-US" sz="39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endParaRPr>
          </a:p>
        </p:txBody>
      </p:sp>
      <p:sp>
        <p:nvSpPr>
          <p:cNvPr id="5" name="Cloud 4"/>
          <p:cNvSpPr/>
          <p:nvPr/>
        </p:nvSpPr>
        <p:spPr>
          <a:xfrm>
            <a:off x="98800" y="2243915"/>
            <a:ext cx="7250580" cy="4384652"/>
          </a:xfrm>
          <a:prstGeom prst="cloud">
            <a:avLst/>
          </a:prstGeom>
          <a:solidFill>
            <a:schemeClr val="accent2">
              <a:lumMod val="40000"/>
              <a:lumOff val="60000"/>
            </a:schemeClr>
          </a:solidFill>
          <a:ln w="38100">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একাদশ </a:t>
            </a:r>
            <a:endPar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বিষয়ঃ তথ্য ও যোগাযোগ প্রযুক্তি </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bn-IN" sz="3199"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অধ্যায়ঃ ষষ্ঠ      </a:t>
            </a:r>
            <a:endPar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৬</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০ মিনিট</a:t>
            </a:r>
          </a:p>
          <a:p>
            <a:pPr algn="ct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শিক্ষার্থীর সংখ্যা-</a:t>
            </a:r>
            <a:r>
              <a:rPr lang="bn-IN" sz="35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১৫০ </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  </a:t>
            </a:r>
            <a:endPar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তারিখ: </a:t>
            </a:r>
            <a:r>
              <a:rPr lang="bn-IN" sz="3199"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১৩ /</a:t>
            </a:r>
            <a:r>
              <a:rPr lang="bn-IN" sz="3199"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০২/২০ </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ইং </a:t>
            </a:r>
            <a:endPar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2225" y="2350943"/>
            <a:ext cx="3262074" cy="4170596"/>
          </a:xfrm>
          <a:prstGeom prst="rect">
            <a:avLst/>
          </a:prstGeom>
          <a:solidFill>
            <a:srgbClr val="FFFFFF">
              <a:shade val="85000"/>
            </a:srgbClr>
          </a:solidFill>
          <a:ln w="1905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45785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0" y="0"/>
            <a:ext cx="12192000" cy="1731424"/>
          </a:xfrm>
          <a:prstGeom prst="downArrowCallout">
            <a:avLst/>
          </a:prstGeom>
          <a:blipFill>
            <a:blip r:embed="rId2"/>
            <a:srcRect/>
            <a:stretch>
              <a:fillRect/>
            </a:stretch>
          </a:blipFill>
          <a:ln>
            <a:solidFill>
              <a:srgbClr val="0000F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3599"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rPr>
              <a:t>এসো </a:t>
            </a:r>
            <a:r>
              <a:rPr lang="zh-CN" altLang="en-US" sz="3599"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rPr>
              <a:t>ছবি</a:t>
            </a:r>
            <a:r>
              <a:rPr lang="bn-IN" altLang="zh-CN" sz="3599"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rPr>
              <a:t>টি</a:t>
            </a:r>
            <a:r>
              <a:rPr lang="zh-CN" altLang="en-US" sz="3599"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rPr>
              <a:t> </a:t>
            </a:r>
            <a:r>
              <a:rPr lang="zh-CN" altLang="en-US" sz="3599"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rPr>
              <a:t>দেখি</a:t>
            </a:r>
            <a:r>
              <a:rPr lang="bn-BD" altLang="zh-CN" sz="3599"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rPr>
              <a:t> </a:t>
            </a:r>
            <a:endParaRPr lang="zh-CN" altLang="en-US" sz="3599"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314" y="1828800"/>
            <a:ext cx="9503371" cy="4517409"/>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13460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303212" y="573206"/>
            <a:ext cx="11506200" cy="5979994"/>
          </a:xfrm>
          <a:prstGeom prst="horizontalScroll">
            <a:avLst/>
          </a:prstGeom>
          <a:solidFill>
            <a:srgbClr val="00B050"/>
          </a:solidFill>
        </p:spPr>
        <p:txBody>
          <a:bodyPr/>
          <a:lstStyle/>
          <a:p>
            <a:pPr lvl="0" algn="ctr">
              <a:spcBef>
                <a:spcPct val="20000"/>
              </a:spcBef>
            </a:pPr>
            <a:r>
              <a:rPr lang="bn-IN" sz="6600" b="1" dirty="0" smtClean="0">
                <a:ln>
                  <a:solidFill>
                    <a:schemeClr val="tx1"/>
                  </a:solidFill>
                  <a:prstDash val="dash"/>
                </a:ln>
                <a:solidFill>
                  <a:schemeClr val="bg1"/>
                </a:solidFill>
              </a:rPr>
              <a:t>ডেটাবেস তৈরি</a:t>
            </a:r>
          </a:p>
          <a:p>
            <a:pPr lvl="0" algn="ctr">
              <a:spcBef>
                <a:spcPct val="20000"/>
              </a:spcBef>
            </a:pPr>
            <a:r>
              <a:rPr lang="bn-IN" sz="6600" b="1" dirty="0" smtClean="0">
                <a:ln>
                  <a:solidFill>
                    <a:schemeClr val="tx1"/>
                  </a:solidFill>
                  <a:prstDash val="dash"/>
                </a:ln>
                <a:solidFill>
                  <a:schemeClr val="bg1"/>
                </a:solidFill>
              </a:rPr>
              <a:t>ও</a:t>
            </a:r>
          </a:p>
          <a:p>
            <a:pPr lvl="0" algn="ctr">
              <a:spcBef>
                <a:spcPct val="20000"/>
              </a:spcBef>
            </a:pPr>
            <a:r>
              <a:rPr lang="bn-IN" sz="6600" b="1" dirty="0" smtClean="0">
                <a:ln>
                  <a:solidFill>
                    <a:schemeClr val="tx1"/>
                  </a:solidFill>
                  <a:prstDash val="dash"/>
                </a:ln>
                <a:solidFill>
                  <a:schemeClr val="bg1"/>
                </a:solidFill>
              </a:rPr>
              <a:t>ফিল্ডের ডেটা টাইপ     </a:t>
            </a:r>
            <a:endParaRPr lang="en-US" sz="6600" b="1" dirty="0" smtClean="0">
              <a:ln>
                <a:solidFill>
                  <a:schemeClr val="tx1"/>
                </a:solidFill>
                <a:prstDash val="dash"/>
              </a:ln>
              <a:solidFill>
                <a:schemeClr val="bg1"/>
              </a:solidFill>
            </a:endParaRPr>
          </a:p>
        </p:txBody>
      </p:sp>
    </p:spTree>
    <p:extLst>
      <p:ext uri="{BB962C8B-B14F-4D97-AF65-F5344CB8AC3E}">
        <p14:creationId xmlns:p14="http://schemas.microsoft.com/office/powerpoint/2010/main" val="15856053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cision 3"/>
          <p:cNvSpPr/>
          <p:nvPr/>
        </p:nvSpPr>
        <p:spPr>
          <a:xfrm>
            <a:off x="0" y="-27296"/>
            <a:ext cx="12191999" cy="1045939"/>
          </a:xfrm>
          <a:prstGeom prst="flowChartDecision">
            <a:avLst/>
          </a:prstGeom>
          <a:solidFill>
            <a:srgbClr val="00B050"/>
          </a:solidFill>
          <a:ln w="38100" cap="flat" cmpd="sng">
            <a:solidFill>
              <a:srgbClr val="C00000"/>
            </a:solidFill>
            <a:prstDash val="lgDash"/>
            <a:miter/>
          </a:ln>
          <a:effectLst>
            <a:outerShdw dist="20000" dir="5400000">
              <a:srgbClr val="000000">
                <a:alpha val="37999"/>
              </a:srgbClr>
            </a:outerShdw>
          </a:effectLst>
        </p:spPr>
        <p:txBody>
          <a:bodyPr lIns="91416" tIns="45708" rIns="91416" bIns="45708" anchor="ctr"/>
          <a:lstStyle>
            <a:lvl1pPr marL="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5pPr>
          </a:lstStyle>
          <a:p>
            <a:pPr lvl="0" algn="ctr" eaLnBrk="1" latinLnBrk="1" hangingPunct="1"/>
            <a:r>
              <a:rPr lang="zh-CN" altLang="en-US" sz="7998"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ea typeface="NikoshBAN"/>
                <a:cs typeface="NikoshBAN" panose="02000000000000000000" pitchFamily="2" charset="0"/>
              </a:rPr>
              <a:t>শিখনফল</a:t>
            </a:r>
          </a:p>
        </p:txBody>
      </p:sp>
      <p:sp>
        <p:nvSpPr>
          <p:cNvPr id="5" name="TextBox 4"/>
          <p:cNvSpPr txBox="1"/>
          <p:nvPr/>
        </p:nvSpPr>
        <p:spPr>
          <a:xfrm>
            <a:off x="150812" y="1318846"/>
            <a:ext cx="10668000" cy="2616101"/>
          </a:xfrm>
          <a:prstGeom prst="rect">
            <a:avLst/>
          </a:prstGeom>
          <a:noFill/>
        </p:spPr>
        <p:txBody>
          <a:bodyPr wrap="square" rtlCol="0">
            <a:spAutoFit/>
          </a:bodyPr>
          <a:lstStyle/>
          <a:p>
            <a:r>
              <a:rPr lang="bn-BD" sz="3600" b="1" dirty="0">
                <a:latin typeface="NikoshBAN" pitchFamily="2" charset="0"/>
                <a:cs typeface="NikoshBAN" pitchFamily="2" charset="0"/>
              </a:rPr>
              <a:t>এই পাঠ শেষে </a:t>
            </a:r>
            <a:r>
              <a:rPr lang="bn-BD" sz="3600" b="1" dirty="0" smtClean="0">
                <a:latin typeface="NikoshBAN" pitchFamily="2" charset="0"/>
                <a:cs typeface="NikoshBAN" pitchFamily="2" charset="0"/>
              </a:rPr>
              <a:t>শিক্ষার্থীরা</a:t>
            </a:r>
            <a:r>
              <a:rPr lang="en-US" sz="3600" b="1" dirty="0" smtClean="0">
                <a:latin typeface="NikoshBAN" pitchFamily="2" charset="0"/>
                <a:cs typeface="NikoshBAN" pitchFamily="2" charset="0"/>
              </a:rPr>
              <a:t>…</a:t>
            </a:r>
            <a:endParaRPr lang="bn-IN" sz="3600" b="1" dirty="0" smtClean="0">
              <a:latin typeface="NikoshBAN" pitchFamily="2" charset="0"/>
              <a:cs typeface="NikoshBAN" pitchFamily="2" charset="0"/>
            </a:endParaRPr>
          </a:p>
          <a:p>
            <a:r>
              <a:rPr lang="bn-BD" sz="3200" dirty="0">
                <a:latin typeface="NikoshBAN" pitchFamily="2" charset="0"/>
                <a:cs typeface="NikoshBAN" pitchFamily="2" charset="0"/>
              </a:rPr>
              <a:t>১। ডেটা টাইপ কি বলতে </a:t>
            </a:r>
            <a:r>
              <a:rPr lang="bn-BD" sz="3200" dirty="0" smtClean="0">
                <a:latin typeface="NikoshBAN" pitchFamily="2" charset="0"/>
                <a:cs typeface="NikoshBAN" pitchFamily="2" charset="0"/>
              </a:rPr>
              <a:t>পারবে</a:t>
            </a:r>
            <a:r>
              <a:rPr lang="bn-IN" sz="3200" dirty="0" smtClean="0">
                <a:latin typeface="NikoshBAN" pitchFamily="2" charset="0"/>
                <a:cs typeface="NikoshBAN" pitchFamily="2" charset="0"/>
              </a:rPr>
              <a:t>; </a:t>
            </a:r>
            <a:endParaRPr lang="bn-BD" sz="3200" dirty="0">
              <a:latin typeface="NikoshBAN" pitchFamily="2" charset="0"/>
              <a:cs typeface="NikoshBAN" pitchFamily="2" charset="0"/>
            </a:endParaRPr>
          </a:p>
          <a:p>
            <a:r>
              <a:rPr lang="bn-BD" sz="3200" dirty="0">
                <a:latin typeface="NikoshBAN" pitchFamily="2" charset="0"/>
                <a:cs typeface="NikoshBAN" pitchFamily="2" charset="0"/>
              </a:rPr>
              <a:t>২। ডেটা টাইপের </a:t>
            </a:r>
            <a:r>
              <a:rPr lang="bn-BD" sz="3200" dirty="0" smtClean="0">
                <a:latin typeface="NikoshBAN" pitchFamily="2" charset="0"/>
                <a:cs typeface="NikoshBAN" pitchFamily="2" charset="0"/>
              </a:rPr>
              <a:t>ধর</a:t>
            </a:r>
            <a:r>
              <a:rPr lang="bn-IN" sz="3200" dirty="0" smtClean="0">
                <a:latin typeface="NikoshBAN" pitchFamily="2" charset="0"/>
                <a:cs typeface="NikoshBAN" pitchFamily="2" charset="0"/>
              </a:rPr>
              <a:t>নের নাম বলতে</a:t>
            </a:r>
            <a:r>
              <a:rPr lang="bn-BD" sz="3200" dirty="0" smtClean="0">
                <a:latin typeface="NikoshBAN" pitchFamily="2" charset="0"/>
                <a:cs typeface="NikoshBAN" pitchFamily="2" charset="0"/>
              </a:rPr>
              <a:t> পারবে</a:t>
            </a:r>
            <a:r>
              <a:rPr lang="bn-IN" sz="3200" dirty="0" smtClean="0">
                <a:latin typeface="NikoshBAN" pitchFamily="2" charset="0"/>
                <a:cs typeface="NikoshBAN" pitchFamily="2" charset="0"/>
              </a:rPr>
              <a:t>; </a:t>
            </a:r>
            <a:endParaRPr lang="bn-BD" sz="3200" dirty="0">
              <a:latin typeface="NikoshBAN" pitchFamily="2" charset="0"/>
              <a:cs typeface="NikoshBAN" pitchFamily="2" charset="0"/>
            </a:endParaRPr>
          </a:p>
          <a:p>
            <a:r>
              <a:rPr lang="bn-BD" sz="3200" dirty="0">
                <a:latin typeface="NikoshBAN" pitchFamily="2" charset="0"/>
                <a:cs typeface="NikoshBAN" pitchFamily="2" charset="0"/>
              </a:rPr>
              <a:t>৩। ডেটা টাইপের </a:t>
            </a:r>
            <a:r>
              <a:rPr lang="bn-BD" sz="3200" dirty="0" smtClean="0">
                <a:latin typeface="NikoshBAN" pitchFamily="2" charset="0"/>
                <a:cs typeface="NikoshBAN" pitchFamily="2" charset="0"/>
              </a:rPr>
              <a:t>প্রয়োগ</a:t>
            </a:r>
            <a:r>
              <a:rPr lang="bn-IN" sz="3200" dirty="0" smtClean="0">
                <a:latin typeface="NikoshBAN" pitchFamily="2" charset="0"/>
                <a:cs typeface="NikoshBAN" pitchFamily="2" charset="0"/>
              </a:rPr>
              <a:t> ব্যাখ্যা</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করতে পারবে </a:t>
            </a:r>
            <a:r>
              <a:rPr lang="bn-IN" sz="3200" dirty="0" smtClean="0">
                <a:latin typeface="NikoshBAN" pitchFamily="2" charset="0"/>
                <a:cs typeface="NikoshBAN" pitchFamily="2" charset="0"/>
              </a:rPr>
              <a:t>। </a:t>
            </a:r>
            <a:endParaRPr lang="bn-BD" sz="3200" dirty="0">
              <a:latin typeface="NikoshBAN" pitchFamily="2" charset="0"/>
              <a:cs typeface="NikoshBAN" pitchFamily="2" charset="0"/>
            </a:endParaRPr>
          </a:p>
          <a:p>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14192983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788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a:solidFill>
                  <a:schemeClr val="bg1"/>
                </a:solidFill>
                <a:latin typeface="NikoshBAN" pitchFamily="2" charset="0"/>
                <a:cs typeface="NikoshBAN" pitchFamily="2" charset="0"/>
              </a:rPr>
              <a:t>ডেটাবেজ তৈরি</a:t>
            </a:r>
            <a:endParaRPr lang="en-US" sz="4000" dirty="0">
              <a:solidFill>
                <a:schemeClr val="bg1"/>
              </a:solidFill>
              <a:latin typeface="NikoshBAN" pitchFamily="2" charset="0"/>
              <a:cs typeface="NikoshBAN" pitchFamily="2" charset="0"/>
            </a:endParaRPr>
          </a:p>
        </p:txBody>
      </p:sp>
      <p:sp>
        <p:nvSpPr>
          <p:cNvPr id="6" name="Rectangle 5"/>
          <p:cNvSpPr/>
          <p:nvPr/>
        </p:nvSpPr>
        <p:spPr>
          <a:xfrm>
            <a:off x="0" y="957070"/>
            <a:ext cx="12192000" cy="1569660"/>
          </a:xfrm>
          <a:prstGeom prst="rect">
            <a:avLst/>
          </a:prstGeom>
        </p:spPr>
        <p:txBody>
          <a:bodyPr wrap="square">
            <a:spAutoFit/>
          </a:bodyPr>
          <a:lstStyle/>
          <a:p>
            <a:pPr algn="just"/>
            <a:r>
              <a:rPr lang="bn-BD" sz="3200" dirty="0">
                <a:solidFill>
                  <a:srgbClr val="FF0000"/>
                </a:solidFill>
                <a:latin typeface="NikoshBAN" pitchFamily="2" charset="0"/>
                <a:cs typeface="NikoshBAN" pitchFamily="2" charset="0"/>
              </a:rPr>
              <a:t>ডেটাবেজ </a:t>
            </a:r>
            <a:r>
              <a:rPr lang="bn-BD" sz="3200" dirty="0" smtClean="0">
                <a:solidFill>
                  <a:srgbClr val="FF0000"/>
                </a:solidFill>
                <a:latin typeface="NikoshBAN" pitchFamily="2" charset="0"/>
                <a:cs typeface="NikoshBAN" pitchFamily="2" charset="0"/>
              </a:rPr>
              <a:t>তৈরি</a:t>
            </a:r>
            <a:r>
              <a:rPr lang="bn-IN" sz="3200" dirty="0" smtClean="0">
                <a:solidFill>
                  <a:srgbClr val="FF0000"/>
                </a:solidFill>
                <a:latin typeface="NikoshBAN" pitchFamily="2" charset="0"/>
                <a:cs typeface="NikoshBAN" pitchFamily="2" charset="0"/>
              </a:rPr>
              <a:t>ঃ </a:t>
            </a:r>
            <a:r>
              <a:rPr lang="bn-BD" sz="3200" dirty="0" smtClean="0">
                <a:solidFill>
                  <a:srgbClr val="0070C0"/>
                </a:solidFill>
                <a:latin typeface="NikoshBAN" pitchFamily="2" charset="0"/>
                <a:cs typeface="NikoshBAN" pitchFamily="2" charset="0"/>
              </a:rPr>
              <a:t> এক </a:t>
            </a:r>
            <a:r>
              <a:rPr lang="bn-BD" sz="3200" dirty="0">
                <a:solidFill>
                  <a:srgbClr val="0070C0"/>
                </a:solidFill>
                <a:latin typeface="NikoshBAN" pitchFamily="2" charset="0"/>
                <a:cs typeface="NikoshBAN" pitchFamily="2" charset="0"/>
              </a:rPr>
              <a:t>বা একাধিক সম্পর্কযুক্ত ডেটা টেবিল নিয়ে ডেটাবেজ তৈরি হয়। কোনো একটি ডেটাবেজ ম্যানেজমেন্ট সিস্টেম ব্যবহার করে ডেটাবেজ তৈরি করার জন্য প্রথমেই ডেটাবেজ স্ট্রাকচার ডিজাইন করে নিতে হয়। ডেটাবেজ ডিজাইনের জন্য প্রধানত দুটি বিষয় বিবেচনা করা হয়</a:t>
            </a:r>
            <a:r>
              <a:rPr lang="bn-BD" sz="3200" dirty="0" smtClean="0">
                <a:solidFill>
                  <a:srgbClr val="0070C0"/>
                </a:solidFill>
                <a:latin typeface="NikoshBAN" pitchFamily="2" charset="0"/>
                <a:cs typeface="NikoshBAN" pitchFamily="2" charset="0"/>
              </a:rPr>
              <a:t>।</a:t>
            </a:r>
            <a:endParaRPr lang="bn-BD" sz="3200" dirty="0">
              <a:solidFill>
                <a:srgbClr val="0070C0"/>
              </a:solidFill>
              <a:latin typeface="NikoshBAN" pitchFamily="2" charset="0"/>
              <a:cs typeface="NikoshBAN" pitchFamily="2" charset="0"/>
            </a:endParaRPr>
          </a:p>
        </p:txBody>
      </p:sp>
      <p:sp>
        <p:nvSpPr>
          <p:cNvPr id="7" name="Content Placeholder 1"/>
          <p:cNvSpPr txBox="1">
            <a:spLocks/>
          </p:cNvSpPr>
          <p:nvPr/>
        </p:nvSpPr>
        <p:spPr>
          <a:xfrm>
            <a:off x="122830" y="2775914"/>
            <a:ext cx="8381999" cy="2415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bn-BD" sz="3200" dirty="0" smtClean="0">
                <a:solidFill>
                  <a:srgbClr val="00B050"/>
                </a:solidFill>
                <a:latin typeface="NikoshBAN" pitchFamily="2" charset="0"/>
                <a:cs typeface="NikoshBAN" pitchFamily="2" charset="0"/>
              </a:rPr>
              <a:t>দুটি বিষয় হলোঃ-</a:t>
            </a:r>
            <a:r>
              <a:rPr lang="bn-IN" sz="3200" dirty="0" smtClean="0">
                <a:solidFill>
                  <a:srgbClr val="00B050"/>
                </a:solidFill>
                <a:latin typeface="NikoshBAN" pitchFamily="2" charset="0"/>
                <a:cs typeface="NikoshBAN" pitchFamily="2" charset="0"/>
              </a:rPr>
              <a:t>                                                                                      </a:t>
            </a:r>
          </a:p>
          <a:p>
            <a:pPr marL="457200" indent="-457200" algn="l">
              <a:buFont typeface="Wingdings" panose="05000000000000000000" pitchFamily="2" charset="2"/>
              <a:buChar char="v"/>
            </a:pPr>
            <a:r>
              <a:rPr lang="bn-BD" sz="3200" dirty="0" smtClean="0">
                <a:solidFill>
                  <a:srgbClr val="00B050"/>
                </a:solidFill>
                <a:latin typeface="NikoshBAN" pitchFamily="2" charset="0"/>
                <a:cs typeface="NikoshBAN" pitchFamily="2" charset="0"/>
              </a:rPr>
              <a:t>ফিজিক্যাল ডিজাইন ( </a:t>
            </a:r>
            <a:r>
              <a:rPr lang="en-US" sz="3200" dirty="0" smtClean="0">
                <a:solidFill>
                  <a:srgbClr val="00B050"/>
                </a:solidFill>
                <a:latin typeface="NikoshBAN" panose="02000000000000000000" pitchFamily="2" charset="0"/>
                <a:cs typeface="NikoshBAN" panose="02000000000000000000" pitchFamily="2" charset="0"/>
              </a:rPr>
              <a:t>Physical Design</a:t>
            </a:r>
            <a:r>
              <a:rPr lang="bn-BD" sz="3200" dirty="0" smtClean="0">
                <a:solidFill>
                  <a:srgbClr val="00B050"/>
                </a:solidFill>
                <a:latin typeface="NikoshBAN" pitchFamily="2" charset="0"/>
                <a:cs typeface="NikoshBAN" pitchFamily="2" charset="0"/>
              </a:rPr>
              <a:t> )</a:t>
            </a:r>
          </a:p>
          <a:p>
            <a:pPr marL="457200" indent="-457200" algn="l">
              <a:buFont typeface="Wingdings" panose="05000000000000000000" pitchFamily="2" charset="2"/>
              <a:buChar char="v"/>
            </a:pPr>
            <a:r>
              <a:rPr lang="bn-BD" sz="3200" dirty="0" smtClean="0">
                <a:solidFill>
                  <a:srgbClr val="00B050"/>
                </a:solidFill>
                <a:latin typeface="NikoshBAN" pitchFamily="2" charset="0"/>
                <a:cs typeface="NikoshBAN" pitchFamily="2" charset="0"/>
              </a:rPr>
              <a:t>লজিক্যাল ডিজাইন (</a:t>
            </a:r>
            <a:r>
              <a:rPr lang="en-US" sz="3200" dirty="0" smtClean="0">
                <a:solidFill>
                  <a:srgbClr val="00B050"/>
                </a:solidFill>
                <a:latin typeface="NikoshBAN" pitchFamily="2" charset="0"/>
                <a:cs typeface="NikoshBAN" pitchFamily="2" charset="0"/>
              </a:rPr>
              <a:t> Logical Design  </a:t>
            </a:r>
            <a:r>
              <a:rPr lang="bn-BD" sz="3200" dirty="0" smtClean="0">
                <a:solidFill>
                  <a:srgbClr val="00B050"/>
                </a:solidFill>
                <a:latin typeface="NikoshBAN" pitchFamily="2" charset="0"/>
                <a:cs typeface="NikoshBAN" pitchFamily="2" charset="0"/>
              </a:rPr>
              <a:t>)</a:t>
            </a:r>
            <a:endParaRPr lang="en-US" sz="3200" dirty="0" smtClean="0">
              <a:solidFill>
                <a:srgbClr val="00B050"/>
              </a:solidFill>
              <a:latin typeface="NikoshBAN" pitchFamily="2" charset="0"/>
              <a:cs typeface="NikoshBAN" pitchFamily="2" charset="0"/>
            </a:endParaRPr>
          </a:p>
          <a:p>
            <a:pPr algn="l"/>
            <a:endParaRPr lang="en-US" sz="32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16511899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6" grpId="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788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a:solidFill>
                  <a:schemeClr val="bg1"/>
                </a:solidFill>
                <a:latin typeface="NikoshBAN" pitchFamily="2" charset="0"/>
                <a:cs typeface="NikoshBAN" pitchFamily="2" charset="0"/>
              </a:rPr>
              <a:t>ডেটাবেজ তৈরি</a:t>
            </a:r>
            <a:endParaRPr lang="en-US" sz="4000" dirty="0">
              <a:solidFill>
                <a:schemeClr val="bg1"/>
              </a:solidFill>
              <a:latin typeface="NikoshBAN" pitchFamily="2" charset="0"/>
              <a:cs typeface="NikoshBAN" pitchFamily="2" charset="0"/>
            </a:endParaRPr>
          </a:p>
        </p:txBody>
      </p:sp>
      <p:sp>
        <p:nvSpPr>
          <p:cNvPr id="4" name="Content Placeholder 1"/>
          <p:cNvSpPr txBox="1">
            <a:spLocks/>
          </p:cNvSpPr>
          <p:nvPr/>
        </p:nvSpPr>
        <p:spPr>
          <a:xfrm>
            <a:off x="231443" y="1418721"/>
            <a:ext cx="11838295" cy="14188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bn-BD" sz="3600" dirty="0" smtClean="0">
                <a:solidFill>
                  <a:srgbClr val="FF0000"/>
                </a:solidFill>
                <a:latin typeface="NikoshBAN" pitchFamily="2" charset="0"/>
                <a:cs typeface="NikoshBAN" pitchFamily="2" charset="0"/>
              </a:rPr>
              <a:t>ফিজিক্যাল</a:t>
            </a:r>
            <a:r>
              <a:rPr lang="bn-IN" sz="3600" dirty="0" smtClean="0">
                <a:solidFill>
                  <a:srgbClr val="FF0000"/>
                </a:solidFill>
                <a:latin typeface="NikoshBAN" pitchFamily="2" charset="0"/>
                <a:cs typeface="NikoshBAN" pitchFamily="2" charset="0"/>
              </a:rPr>
              <a:t> </a:t>
            </a:r>
            <a:r>
              <a:rPr lang="bn-BD" sz="3600" dirty="0" smtClean="0">
                <a:solidFill>
                  <a:srgbClr val="FF0000"/>
                </a:solidFill>
                <a:latin typeface="NikoshBAN" pitchFamily="2" charset="0"/>
                <a:cs typeface="NikoshBAN" pitchFamily="2" charset="0"/>
              </a:rPr>
              <a:t>ডিজাইন</a:t>
            </a:r>
            <a:r>
              <a:rPr lang="bn-IN" sz="3600" dirty="0" smtClean="0">
                <a:solidFill>
                  <a:srgbClr val="FF0000"/>
                </a:solidFill>
                <a:latin typeface="NikoshBAN" pitchFamily="2" charset="0"/>
                <a:cs typeface="NikoshBAN" pitchFamily="2" charset="0"/>
              </a:rPr>
              <a:t>ঃ</a:t>
            </a:r>
            <a:r>
              <a:rPr lang="bn-BD" sz="3600" dirty="0" smtClean="0">
                <a:latin typeface="NikoshBAN" pitchFamily="2" charset="0"/>
                <a:cs typeface="NikoshBAN" pitchFamily="2" charset="0"/>
              </a:rPr>
              <a:t> </a:t>
            </a:r>
            <a:r>
              <a:rPr lang="bn-BD" sz="3600" dirty="0" smtClean="0">
                <a:solidFill>
                  <a:srgbClr val="0070C0"/>
                </a:solidFill>
                <a:latin typeface="NikoshBAN" pitchFamily="2" charset="0"/>
                <a:cs typeface="NikoshBAN" pitchFamily="2" charset="0"/>
              </a:rPr>
              <a:t>ফিজিক্যাল ডিজাইনে সাধারনত ডেটা সংগ্রহ, সংরক্ষণ, আধুনিকীকরণ, সর্টিং, সার্চিং প্রভূতি সম্পর্কে বিস্তারিত ব্যাখ্যা প্রদান করা থাকে।</a:t>
            </a:r>
          </a:p>
          <a:p>
            <a:pPr algn="l"/>
            <a:endParaRPr lang="en-US" sz="3600" dirty="0">
              <a:solidFill>
                <a:srgbClr val="0070C0"/>
              </a:solidFill>
              <a:latin typeface="NikoshBAN" pitchFamily="2" charset="0"/>
              <a:cs typeface="NikoshBAN" pitchFamily="2" charset="0"/>
            </a:endParaRPr>
          </a:p>
        </p:txBody>
      </p:sp>
      <p:sp>
        <p:nvSpPr>
          <p:cNvPr id="5" name="Content Placeholder 1"/>
          <p:cNvSpPr txBox="1">
            <a:spLocks/>
          </p:cNvSpPr>
          <p:nvPr/>
        </p:nvSpPr>
        <p:spPr>
          <a:xfrm>
            <a:off x="231443" y="3548419"/>
            <a:ext cx="11729113" cy="17059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bn-BD" sz="3600" dirty="0" smtClean="0">
                <a:solidFill>
                  <a:srgbClr val="FF0000"/>
                </a:solidFill>
                <a:latin typeface="NikoshBAN" pitchFamily="2" charset="0"/>
                <a:cs typeface="NikoshBAN" pitchFamily="2" charset="0"/>
              </a:rPr>
              <a:t>লজিক্যাল ডিজাইন</a:t>
            </a:r>
            <a:r>
              <a:rPr lang="bn-IN" sz="3600" dirty="0" smtClean="0">
                <a:solidFill>
                  <a:srgbClr val="FF0000"/>
                </a:solidFill>
                <a:latin typeface="NikoshBAN" pitchFamily="2" charset="0"/>
                <a:cs typeface="NikoshBAN" pitchFamily="2" charset="0"/>
              </a:rPr>
              <a:t>ঃ</a:t>
            </a:r>
            <a:r>
              <a:rPr lang="bn-BD" sz="3600" dirty="0" smtClean="0">
                <a:solidFill>
                  <a:srgbClr val="FF0000"/>
                </a:solidFill>
                <a:latin typeface="NikoshBAN" pitchFamily="2" charset="0"/>
                <a:cs typeface="NikoshBAN" pitchFamily="2" charset="0"/>
              </a:rPr>
              <a:t> </a:t>
            </a:r>
            <a:r>
              <a:rPr lang="bn-BD" sz="3600" dirty="0" smtClean="0">
                <a:solidFill>
                  <a:srgbClr val="0070C0"/>
                </a:solidFill>
                <a:latin typeface="NikoshBAN" pitchFamily="2" charset="0"/>
                <a:cs typeface="NikoshBAN" pitchFamily="2" charset="0"/>
              </a:rPr>
              <a:t>লজিক্যাল ডিজাইনে সাধারনত ডেটাবেজ কাঠামো বা স্ট্রাকচার, ডেটা টাইপ, ডেটার সাইজ প্রভূতি সম্পর্কে বিস্তারিত ব্যাখ্যা প্রদান করা থাকে।</a:t>
            </a:r>
          </a:p>
          <a:p>
            <a:endParaRPr lang="en-US" sz="36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193422478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788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a:solidFill>
                  <a:schemeClr val="bg1"/>
                </a:solidFill>
                <a:latin typeface="NikoshBAN" pitchFamily="2" charset="0"/>
                <a:cs typeface="NikoshBAN" pitchFamily="2" charset="0"/>
              </a:rPr>
              <a:t>ডেটাবেজ </a:t>
            </a:r>
            <a:r>
              <a:rPr lang="bn-BD" sz="4000" dirty="0" smtClean="0">
                <a:solidFill>
                  <a:schemeClr val="bg1"/>
                </a:solidFill>
                <a:latin typeface="NikoshBAN" pitchFamily="2" charset="0"/>
                <a:cs typeface="NikoshBAN" pitchFamily="2" charset="0"/>
              </a:rPr>
              <a:t>তৈরি</a:t>
            </a:r>
            <a:r>
              <a:rPr lang="bn-IN" sz="4000" dirty="0" smtClean="0">
                <a:solidFill>
                  <a:schemeClr val="bg1"/>
                </a:solidFill>
                <a:latin typeface="NikoshBAN" pitchFamily="2" charset="0"/>
                <a:cs typeface="NikoshBAN" pitchFamily="2" charset="0"/>
              </a:rPr>
              <a:t> করা </a:t>
            </a:r>
            <a:endParaRPr lang="en-US" sz="4000" dirty="0">
              <a:solidFill>
                <a:schemeClr val="bg1"/>
              </a:solidFill>
              <a:latin typeface="NikoshBAN" pitchFamily="2" charset="0"/>
              <a:cs typeface="NikoshBAN" pitchFamily="2" charset="0"/>
            </a:endParaRPr>
          </a:p>
        </p:txBody>
      </p:sp>
      <p:sp>
        <p:nvSpPr>
          <p:cNvPr id="4" name="Content Placeholder 1"/>
          <p:cNvSpPr txBox="1">
            <a:spLocks/>
          </p:cNvSpPr>
          <p:nvPr/>
        </p:nvSpPr>
        <p:spPr>
          <a:xfrm>
            <a:off x="148987" y="1291988"/>
            <a:ext cx="11588087" cy="850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১।</a:t>
            </a:r>
            <a:r>
              <a:rPr lang="bn-BD"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Start Menu</a:t>
            </a:r>
            <a:r>
              <a:rPr lang="en-US" sz="3200" dirty="0" smtClean="0">
                <a:latin typeface="NikoshBAN" panose="02000000000000000000" pitchFamily="2" charset="0"/>
                <a:cs typeface="NikoshBAN" panose="02000000000000000000" pitchFamily="2" charset="0"/>
              </a:rPr>
              <a:t> </a:t>
            </a:r>
            <a:r>
              <a:rPr lang="bn-BD" sz="3200" dirty="0" smtClean="0">
                <a:latin typeface="NikoshBAN" pitchFamily="2" charset="0"/>
                <a:cs typeface="NikoshBAN" pitchFamily="2" charset="0"/>
              </a:rPr>
              <a:t>হতে </a:t>
            </a:r>
            <a:r>
              <a:rPr lang="en-US" sz="3200" dirty="0" smtClean="0">
                <a:latin typeface="Times New Roman" panose="02020603050405020304" pitchFamily="18" charset="0"/>
                <a:cs typeface="Times New Roman" panose="02020603050405020304" pitchFamily="18" charset="0"/>
              </a:rPr>
              <a:t>Microsoft Office Access 2019</a:t>
            </a:r>
            <a:r>
              <a:rPr lang="en-US" sz="3200" dirty="0" smtClean="0">
                <a:latin typeface="NikoshBAN" panose="02000000000000000000" pitchFamily="2" charset="0"/>
                <a:cs typeface="NikoshBAN" panose="02000000000000000000" pitchFamily="2" charset="0"/>
              </a:rPr>
              <a:t> </a:t>
            </a:r>
            <a:r>
              <a:rPr lang="bn-BD" sz="3200" dirty="0" smtClean="0">
                <a:latin typeface="NikoshBAN" pitchFamily="2" charset="0"/>
                <a:cs typeface="NikoshBAN" pitchFamily="2" charset="0"/>
              </a:rPr>
              <a:t>চালু করতে হবে।</a:t>
            </a:r>
            <a:endParaRPr lang="bn-BD" sz="3200" dirty="0" smtClean="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525" y="2548037"/>
            <a:ext cx="10508776" cy="3661693"/>
          </a:xfrm>
          <a:prstGeom prst="rect">
            <a:avLst/>
          </a:prstGeom>
          <a:ln w="228600" cap="sq" cmpd="thickThin">
            <a:solidFill>
              <a:srgbClr val="00B0F0"/>
            </a:solidFill>
            <a:prstDash val="solid"/>
            <a:miter lim="800000"/>
          </a:ln>
          <a:effectLst>
            <a:innerShdw blurRad="76200">
              <a:srgbClr val="000000"/>
            </a:innerShdw>
          </a:effectLst>
        </p:spPr>
      </p:pic>
    </p:spTree>
    <p:extLst>
      <p:ext uri="{BB962C8B-B14F-4D97-AF65-F5344CB8AC3E}">
        <p14:creationId xmlns:p14="http://schemas.microsoft.com/office/powerpoint/2010/main" val="332547169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1048</Words>
  <Application>Microsoft Office PowerPoint</Application>
  <PresentationFormat>Widescreen</PresentationFormat>
  <Paragraphs>102</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Calibri Light</vt:lpstr>
      <vt:lpstr>NikoshBAN</vt:lpstr>
      <vt:lpstr>Siyam Rupali</vt:lpstr>
      <vt:lpstr>Times New Roman</vt:lpstr>
      <vt:lpstr>Tw Cen MT Condensed Extra Bold</vt:lpstr>
      <vt:lpstr>Vrinda</vt:lpstr>
      <vt:lpstr>Wingdings</vt:lpstr>
      <vt:lpstr>Office Theme</vt:lpstr>
      <vt:lpstr>স্বাগতম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124</cp:revision>
  <dcterms:created xsi:type="dcterms:W3CDTF">2021-09-30T19:08:21Z</dcterms:created>
  <dcterms:modified xsi:type="dcterms:W3CDTF">2021-10-06T15:26:20Z</dcterms:modified>
</cp:coreProperties>
</file>