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91" r:id="rId3"/>
    <p:sldId id="295" r:id="rId4"/>
    <p:sldId id="296" r:id="rId5"/>
    <p:sldId id="260" r:id="rId6"/>
    <p:sldId id="305" r:id="rId7"/>
    <p:sldId id="299" r:id="rId8"/>
    <p:sldId id="297" r:id="rId9"/>
    <p:sldId id="270" r:id="rId10"/>
    <p:sldId id="298" r:id="rId11"/>
    <p:sldId id="275" r:id="rId12"/>
    <p:sldId id="300" r:id="rId13"/>
    <p:sldId id="269" r:id="rId14"/>
    <p:sldId id="302" r:id="rId15"/>
    <p:sldId id="288" r:id="rId16"/>
    <p:sldId id="304" r:id="rId17"/>
    <p:sldId id="282" r:id="rId18"/>
    <p:sldId id="285" r:id="rId19"/>
    <p:sldId id="301" r:id="rId20"/>
    <p:sldId id="271" r:id="rId21"/>
    <p:sldId id="267" r:id="rId22"/>
    <p:sldId id="268"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17996-4527-4834-BACD-68E1F6A2587F}" type="doc">
      <dgm:prSet loTypeId="urn:microsoft.com/office/officeart/2008/layout/RadialCluster" loCatId="cycle" qsTypeId="urn:microsoft.com/office/officeart/2005/8/quickstyle/simple1" qsCatId="simple" csTypeId="urn:microsoft.com/office/officeart/2005/8/colors/accent2_2" csCatId="accent2" phldr="1"/>
      <dgm:spPr/>
      <dgm:t>
        <a:bodyPr/>
        <a:lstStyle/>
        <a:p>
          <a:endParaRPr lang="en-US"/>
        </a:p>
      </dgm:t>
    </dgm:pt>
    <dgm:pt modelId="{A105218A-79A2-4694-B2C3-DDCCE5390508}">
      <dgm:prSet phldrT="[Text]" custT="1"/>
      <dgm:spPr>
        <a:noFill/>
      </dgm:spPr>
      <dgm:t>
        <a:bodyPr/>
        <a:lstStyle/>
        <a:p>
          <a:r>
            <a:rPr lang="en-US" sz="2000" b="1" i="0" dirty="0">
              <a:solidFill>
                <a:schemeClr val="tx1"/>
              </a:solidFill>
            </a:rPr>
            <a:t>ই-</a:t>
          </a:r>
          <a:r>
            <a:rPr lang="en-US" sz="2000" b="1" i="0" dirty="0" err="1">
              <a:solidFill>
                <a:schemeClr val="tx1"/>
              </a:solidFill>
            </a:rPr>
            <a:t>সেবার</a:t>
          </a:r>
          <a:r>
            <a:rPr lang="en-US" sz="2000" b="1" i="0" baseline="0" dirty="0">
              <a:solidFill>
                <a:schemeClr val="tx1"/>
              </a:solidFill>
            </a:rPr>
            <a:t> </a:t>
          </a:r>
          <a:r>
            <a:rPr lang="en-US" sz="2000" b="1" i="0" baseline="0" dirty="0" err="1">
              <a:solidFill>
                <a:schemeClr val="tx1"/>
              </a:solidFill>
            </a:rPr>
            <a:t>প্রধান</a:t>
          </a:r>
          <a:r>
            <a:rPr lang="en-US" sz="2000" b="1" i="0" baseline="0" dirty="0">
              <a:solidFill>
                <a:schemeClr val="tx1"/>
              </a:solidFill>
            </a:rPr>
            <a:t> </a:t>
          </a:r>
          <a:r>
            <a:rPr lang="en-US" sz="2000" b="1" i="0" baseline="0" dirty="0" err="1">
              <a:solidFill>
                <a:schemeClr val="tx1"/>
              </a:solidFill>
            </a:rPr>
            <a:t>বৈশিষ্ট্য</a:t>
          </a:r>
          <a:endParaRPr lang="en-US" sz="2000" b="1" i="0" dirty="0">
            <a:solidFill>
              <a:schemeClr val="tx1"/>
            </a:solidFill>
          </a:endParaRPr>
        </a:p>
      </dgm:t>
    </dgm:pt>
    <dgm:pt modelId="{36AEEC9C-594A-4309-A260-F437EC51C961}" type="parTrans" cxnId="{5AFF250C-31FF-44D4-BE54-8AD9E466F031}">
      <dgm:prSet/>
      <dgm:spPr/>
      <dgm:t>
        <a:bodyPr/>
        <a:lstStyle/>
        <a:p>
          <a:endParaRPr lang="en-US"/>
        </a:p>
      </dgm:t>
    </dgm:pt>
    <dgm:pt modelId="{2E95FABF-0667-4DED-8201-1AE9DB585550}" type="sibTrans" cxnId="{5AFF250C-31FF-44D4-BE54-8AD9E466F031}">
      <dgm:prSet/>
      <dgm:spPr/>
      <dgm:t>
        <a:bodyPr/>
        <a:lstStyle/>
        <a:p>
          <a:endParaRPr lang="en-US"/>
        </a:p>
      </dgm:t>
    </dgm:pt>
    <dgm:pt modelId="{83C48D20-C38B-41EB-BE6A-8531AC1BAC89}">
      <dgm:prSet phldrT="[Text]" custT="1"/>
      <dgm:spPr>
        <a:noFill/>
      </dgm:spPr>
      <dgm:t>
        <a:bodyPr/>
        <a:lstStyle/>
        <a:p>
          <a:r>
            <a:rPr lang="en-US" sz="2400" dirty="0">
              <a:solidFill>
                <a:schemeClr val="tx1"/>
              </a:solidFill>
              <a:latin typeface="NikoshBAN" panose="02000000000000000000"/>
            </a:rPr>
            <a:t> </a:t>
          </a:r>
          <a:r>
            <a:rPr lang="en-US" sz="3600" dirty="0" err="1">
              <a:solidFill>
                <a:schemeClr val="tx1"/>
              </a:solidFill>
              <a:latin typeface="NikoshBAN" panose="02000000000000000000"/>
            </a:rPr>
            <a:t>স্বল্পখরচে</a:t>
          </a:r>
          <a:r>
            <a:rPr lang="en-US" sz="3600" dirty="0">
              <a:solidFill>
                <a:schemeClr val="tx1"/>
              </a:solidFill>
              <a:latin typeface="NikoshBAN" panose="02000000000000000000"/>
            </a:rPr>
            <a:t> </a:t>
          </a:r>
        </a:p>
      </dgm:t>
    </dgm:pt>
    <dgm:pt modelId="{EE62301D-CEDE-4B3D-AE7E-119CFEE651E9}" type="parTrans" cxnId="{7AA171D5-302C-4385-8700-B16D3E96A39E}">
      <dgm:prSet/>
      <dgm:spPr/>
      <dgm:t>
        <a:bodyPr/>
        <a:lstStyle/>
        <a:p>
          <a:endParaRPr lang="en-US"/>
        </a:p>
      </dgm:t>
    </dgm:pt>
    <dgm:pt modelId="{AA28DECE-8F68-4E25-9A13-FDA41EEAEB83}" type="sibTrans" cxnId="{7AA171D5-302C-4385-8700-B16D3E96A39E}">
      <dgm:prSet/>
      <dgm:spPr/>
      <dgm:t>
        <a:bodyPr/>
        <a:lstStyle/>
        <a:p>
          <a:endParaRPr lang="en-US"/>
        </a:p>
      </dgm:t>
    </dgm:pt>
    <dgm:pt modelId="{CF48886D-5789-43D0-BA02-C2CD3DD2180F}">
      <dgm:prSet phldrT="[Text]" custT="1"/>
      <dgm:spPr>
        <a:noFill/>
      </dgm:spPr>
      <dgm:t>
        <a:bodyPr/>
        <a:lstStyle/>
        <a:p>
          <a:r>
            <a:rPr lang="en-US" sz="2000" b="1" dirty="0" err="1">
              <a:solidFill>
                <a:schemeClr val="tx1"/>
              </a:solidFill>
            </a:rPr>
            <a:t>হয়রানিমুক্ত</a:t>
          </a:r>
          <a:endParaRPr lang="en-US" sz="2000" b="1" dirty="0">
            <a:solidFill>
              <a:schemeClr val="tx1"/>
            </a:solidFill>
          </a:endParaRPr>
        </a:p>
      </dgm:t>
    </dgm:pt>
    <dgm:pt modelId="{C7920848-EB4C-444D-ABDC-89AA78A8FEE9}" type="parTrans" cxnId="{27C8CCBB-B487-46F1-ACCE-EA8779E7A690}">
      <dgm:prSet/>
      <dgm:spPr/>
      <dgm:t>
        <a:bodyPr/>
        <a:lstStyle/>
        <a:p>
          <a:endParaRPr lang="en-US"/>
        </a:p>
      </dgm:t>
    </dgm:pt>
    <dgm:pt modelId="{35F60FC6-447C-4DAB-A297-8404822596A5}" type="sibTrans" cxnId="{27C8CCBB-B487-46F1-ACCE-EA8779E7A690}">
      <dgm:prSet/>
      <dgm:spPr/>
      <dgm:t>
        <a:bodyPr/>
        <a:lstStyle/>
        <a:p>
          <a:endParaRPr lang="en-US"/>
        </a:p>
      </dgm:t>
    </dgm:pt>
    <dgm:pt modelId="{A0D92461-807E-4D82-88F1-3837D960FD93}">
      <dgm:prSet phldrT="[Text]" custT="1"/>
      <dgm:spPr>
        <a:noFill/>
      </dgm:spPr>
      <dgm:t>
        <a:bodyPr/>
        <a:lstStyle/>
        <a:p>
          <a:r>
            <a:rPr lang="en-US" sz="2400" b="1" dirty="0" err="1">
              <a:solidFill>
                <a:schemeClr val="tx1"/>
              </a:solidFill>
            </a:rPr>
            <a:t>সল্প</a:t>
          </a:r>
          <a:r>
            <a:rPr lang="en-US" sz="2400" b="1" dirty="0">
              <a:solidFill>
                <a:schemeClr val="tx1"/>
              </a:solidFill>
            </a:rPr>
            <a:t> </a:t>
          </a:r>
          <a:r>
            <a:rPr lang="en-US" sz="2400" b="1" dirty="0" err="1">
              <a:solidFill>
                <a:schemeClr val="tx1"/>
              </a:solidFill>
            </a:rPr>
            <a:t>সময়ে</a:t>
          </a:r>
          <a:endParaRPr lang="en-US" sz="2400" b="1" dirty="0">
            <a:solidFill>
              <a:schemeClr val="tx1"/>
            </a:solidFill>
          </a:endParaRPr>
        </a:p>
      </dgm:t>
    </dgm:pt>
    <dgm:pt modelId="{60D4C898-4A7B-4BBB-A80D-E66E4BFE1CF0}" type="parTrans" cxnId="{D0BB9E91-88D7-496E-B5E2-4E908FEA2910}">
      <dgm:prSet/>
      <dgm:spPr/>
      <dgm:t>
        <a:bodyPr/>
        <a:lstStyle/>
        <a:p>
          <a:endParaRPr lang="en-US"/>
        </a:p>
      </dgm:t>
    </dgm:pt>
    <dgm:pt modelId="{23E892D8-20E2-46FF-B131-14FF3FB0EADB}" type="sibTrans" cxnId="{D0BB9E91-88D7-496E-B5E2-4E908FEA2910}">
      <dgm:prSet/>
      <dgm:spPr/>
      <dgm:t>
        <a:bodyPr/>
        <a:lstStyle/>
        <a:p>
          <a:endParaRPr lang="en-US"/>
        </a:p>
      </dgm:t>
    </dgm:pt>
    <dgm:pt modelId="{190E4335-3D9C-40C1-878F-D52FAFCCE0BB}" type="pres">
      <dgm:prSet presAssocID="{1E217996-4527-4834-BACD-68E1F6A2587F}" presName="Name0" presStyleCnt="0">
        <dgm:presLayoutVars>
          <dgm:chMax val="1"/>
          <dgm:chPref val="1"/>
          <dgm:dir/>
          <dgm:animOne val="branch"/>
          <dgm:animLvl val="lvl"/>
        </dgm:presLayoutVars>
      </dgm:prSet>
      <dgm:spPr/>
    </dgm:pt>
    <dgm:pt modelId="{1D65354F-5A9F-46EA-809B-2B17AAAFE58A}" type="pres">
      <dgm:prSet presAssocID="{A105218A-79A2-4694-B2C3-DDCCE5390508}" presName="singleCycle" presStyleCnt="0"/>
      <dgm:spPr/>
    </dgm:pt>
    <dgm:pt modelId="{4E04A975-B237-42F1-9C82-92F22A1B2E29}" type="pres">
      <dgm:prSet presAssocID="{A105218A-79A2-4694-B2C3-DDCCE5390508}" presName="singleCenter" presStyleLbl="node1" presStyleIdx="0" presStyleCnt="4" custScaleX="137606" custScaleY="60341" custLinFactNeighborX="0" custLinFactNeighborY="-9469">
        <dgm:presLayoutVars>
          <dgm:chMax val="7"/>
          <dgm:chPref val="7"/>
        </dgm:presLayoutVars>
      </dgm:prSet>
      <dgm:spPr/>
    </dgm:pt>
    <dgm:pt modelId="{DFBC903D-CF5D-42E8-A204-182DC9C0DFF4}" type="pres">
      <dgm:prSet presAssocID="{EE62301D-CEDE-4B3D-AE7E-119CFEE651E9}" presName="Name56" presStyleLbl="parChTrans1D2" presStyleIdx="0" presStyleCnt="3"/>
      <dgm:spPr/>
    </dgm:pt>
    <dgm:pt modelId="{9FD8149E-60F3-4AFA-ABCC-7E11C10166DD}" type="pres">
      <dgm:prSet presAssocID="{83C48D20-C38B-41EB-BE6A-8531AC1BAC89}" presName="text0" presStyleLbl="node1" presStyleIdx="1" presStyleCnt="4" custScaleX="205382" custScaleY="56058">
        <dgm:presLayoutVars>
          <dgm:bulletEnabled val="1"/>
        </dgm:presLayoutVars>
      </dgm:prSet>
      <dgm:spPr/>
    </dgm:pt>
    <dgm:pt modelId="{CE17C053-A059-4E55-9AE5-CFAF2B4FCB99}" type="pres">
      <dgm:prSet presAssocID="{C7920848-EB4C-444D-ABDC-89AA78A8FEE9}" presName="Name56" presStyleLbl="parChTrans1D2" presStyleIdx="1" presStyleCnt="3"/>
      <dgm:spPr/>
    </dgm:pt>
    <dgm:pt modelId="{7EAE000B-BAFF-4FC5-8314-18993809D2AB}" type="pres">
      <dgm:prSet presAssocID="{CF48886D-5789-43D0-BA02-C2CD3DD2180F}" presName="text0" presStyleLbl="node1" presStyleIdx="2" presStyleCnt="4" custScaleX="171649">
        <dgm:presLayoutVars>
          <dgm:bulletEnabled val="1"/>
        </dgm:presLayoutVars>
      </dgm:prSet>
      <dgm:spPr/>
    </dgm:pt>
    <dgm:pt modelId="{E80EB643-CB4B-4274-A6F9-F8B364C377DA}" type="pres">
      <dgm:prSet presAssocID="{60D4C898-4A7B-4BBB-A80D-E66E4BFE1CF0}" presName="Name56" presStyleLbl="parChTrans1D2" presStyleIdx="2" presStyleCnt="3"/>
      <dgm:spPr/>
    </dgm:pt>
    <dgm:pt modelId="{CF582F65-B9E7-4654-BA05-4529BE64504B}" type="pres">
      <dgm:prSet presAssocID="{A0D92461-807E-4D82-88F1-3837D960FD93}" presName="text0" presStyleLbl="node1" presStyleIdx="3" presStyleCnt="4" custScaleX="193957">
        <dgm:presLayoutVars>
          <dgm:bulletEnabled val="1"/>
        </dgm:presLayoutVars>
      </dgm:prSet>
      <dgm:spPr/>
    </dgm:pt>
  </dgm:ptLst>
  <dgm:cxnLst>
    <dgm:cxn modelId="{5AFF250C-31FF-44D4-BE54-8AD9E466F031}" srcId="{1E217996-4527-4834-BACD-68E1F6A2587F}" destId="{A105218A-79A2-4694-B2C3-DDCCE5390508}" srcOrd="0" destOrd="0" parTransId="{36AEEC9C-594A-4309-A260-F437EC51C961}" sibTransId="{2E95FABF-0667-4DED-8201-1AE9DB585550}"/>
    <dgm:cxn modelId="{2639040F-0B00-4E30-8D3A-D3225DE0FD57}" type="presOf" srcId="{1E217996-4527-4834-BACD-68E1F6A2587F}" destId="{190E4335-3D9C-40C1-878F-D52FAFCCE0BB}" srcOrd="0" destOrd="0" presId="urn:microsoft.com/office/officeart/2008/layout/RadialCluster"/>
    <dgm:cxn modelId="{9ECE821D-2A42-4A2A-9EE0-3225C67EF640}" type="presOf" srcId="{83C48D20-C38B-41EB-BE6A-8531AC1BAC89}" destId="{9FD8149E-60F3-4AFA-ABCC-7E11C10166DD}" srcOrd="0" destOrd="0" presId="urn:microsoft.com/office/officeart/2008/layout/RadialCluster"/>
    <dgm:cxn modelId="{C866936F-2229-4CB3-8711-07044E089A72}" type="presOf" srcId="{CF48886D-5789-43D0-BA02-C2CD3DD2180F}" destId="{7EAE000B-BAFF-4FC5-8314-18993809D2AB}" srcOrd="0" destOrd="0" presId="urn:microsoft.com/office/officeart/2008/layout/RadialCluster"/>
    <dgm:cxn modelId="{F323D484-D427-4053-A388-45DD557F5F02}" type="presOf" srcId="{60D4C898-4A7B-4BBB-A80D-E66E4BFE1CF0}" destId="{E80EB643-CB4B-4274-A6F9-F8B364C377DA}" srcOrd="0" destOrd="0" presId="urn:microsoft.com/office/officeart/2008/layout/RadialCluster"/>
    <dgm:cxn modelId="{D0BB9E91-88D7-496E-B5E2-4E908FEA2910}" srcId="{A105218A-79A2-4694-B2C3-DDCCE5390508}" destId="{A0D92461-807E-4D82-88F1-3837D960FD93}" srcOrd="2" destOrd="0" parTransId="{60D4C898-4A7B-4BBB-A80D-E66E4BFE1CF0}" sibTransId="{23E892D8-20E2-46FF-B131-14FF3FB0EADB}"/>
    <dgm:cxn modelId="{3B39E09E-9FB9-439E-A2DB-F54897F4250F}" type="presOf" srcId="{A0D92461-807E-4D82-88F1-3837D960FD93}" destId="{CF582F65-B9E7-4654-BA05-4529BE64504B}" srcOrd="0" destOrd="0" presId="urn:microsoft.com/office/officeart/2008/layout/RadialCluster"/>
    <dgm:cxn modelId="{AE30A0BA-1A61-480F-AEB2-704EE6FB2D84}" type="presOf" srcId="{C7920848-EB4C-444D-ABDC-89AA78A8FEE9}" destId="{CE17C053-A059-4E55-9AE5-CFAF2B4FCB99}" srcOrd="0" destOrd="0" presId="urn:microsoft.com/office/officeart/2008/layout/RadialCluster"/>
    <dgm:cxn modelId="{27C8CCBB-B487-46F1-ACCE-EA8779E7A690}" srcId="{A105218A-79A2-4694-B2C3-DDCCE5390508}" destId="{CF48886D-5789-43D0-BA02-C2CD3DD2180F}" srcOrd="1" destOrd="0" parTransId="{C7920848-EB4C-444D-ABDC-89AA78A8FEE9}" sibTransId="{35F60FC6-447C-4DAB-A297-8404822596A5}"/>
    <dgm:cxn modelId="{7AA171D5-302C-4385-8700-B16D3E96A39E}" srcId="{A105218A-79A2-4694-B2C3-DDCCE5390508}" destId="{83C48D20-C38B-41EB-BE6A-8531AC1BAC89}" srcOrd="0" destOrd="0" parTransId="{EE62301D-CEDE-4B3D-AE7E-119CFEE651E9}" sibTransId="{AA28DECE-8F68-4E25-9A13-FDA41EEAEB83}"/>
    <dgm:cxn modelId="{1C1A8AE1-7A66-4D92-8C00-6903D57DFB30}" type="presOf" srcId="{EE62301D-CEDE-4B3D-AE7E-119CFEE651E9}" destId="{DFBC903D-CF5D-42E8-A204-182DC9C0DFF4}" srcOrd="0" destOrd="0" presId="urn:microsoft.com/office/officeart/2008/layout/RadialCluster"/>
    <dgm:cxn modelId="{168513E6-A908-497A-8024-29FDFEF2DAE9}" type="presOf" srcId="{A105218A-79A2-4694-B2C3-DDCCE5390508}" destId="{4E04A975-B237-42F1-9C82-92F22A1B2E29}" srcOrd="0" destOrd="0" presId="urn:microsoft.com/office/officeart/2008/layout/RadialCluster"/>
    <dgm:cxn modelId="{379A0115-7F7B-4268-9F34-3BFF9172C867}" type="presParOf" srcId="{190E4335-3D9C-40C1-878F-D52FAFCCE0BB}" destId="{1D65354F-5A9F-46EA-809B-2B17AAAFE58A}" srcOrd="0" destOrd="0" presId="urn:microsoft.com/office/officeart/2008/layout/RadialCluster"/>
    <dgm:cxn modelId="{86C8EA1B-D889-4E7E-98A8-B4B3C2018767}" type="presParOf" srcId="{1D65354F-5A9F-46EA-809B-2B17AAAFE58A}" destId="{4E04A975-B237-42F1-9C82-92F22A1B2E29}" srcOrd="0" destOrd="0" presId="urn:microsoft.com/office/officeart/2008/layout/RadialCluster"/>
    <dgm:cxn modelId="{59416DF7-CB61-4B57-A8EF-A7BD1A3557FD}" type="presParOf" srcId="{1D65354F-5A9F-46EA-809B-2B17AAAFE58A}" destId="{DFBC903D-CF5D-42E8-A204-182DC9C0DFF4}" srcOrd="1" destOrd="0" presId="urn:microsoft.com/office/officeart/2008/layout/RadialCluster"/>
    <dgm:cxn modelId="{8568ACC6-FA23-4E85-8006-FBF7087A24DB}" type="presParOf" srcId="{1D65354F-5A9F-46EA-809B-2B17AAAFE58A}" destId="{9FD8149E-60F3-4AFA-ABCC-7E11C10166DD}" srcOrd="2" destOrd="0" presId="urn:microsoft.com/office/officeart/2008/layout/RadialCluster"/>
    <dgm:cxn modelId="{C2C08E21-917F-46C2-BCEF-586B34B8ED96}" type="presParOf" srcId="{1D65354F-5A9F-46EA-809B-2B17AAAFE58A}" destId="{CE17C053-A059-4E55-9AE5-CFAF2B4FCB99}" srcOrd="3" destOrd="0" presId="urn:microsoft.com/office/officeart/2008/layout/RadialCluster"/>
    <dgm:cxn modelId="{B7E74F7D-36FC-4796-BCEF-587EFE55673A}" type="presParOf" srcId="{1D65354F-5A9F-46EA-809B-2B17AAAFE58A}" destId="{7EAE000B-BAFF-4FC5-8314-18993809D2AB}" srcOrd="4" destOrd="0" presId="urn:microsoft.com/office/officeart/2008/layout/RadialCluster"/>
    <dgm:cxn modelId="{677A3AEF-1712-484B-88C2-C1BE1DD4F77B}" type="presParOf" srcId="{1D65354F-5A9F-46EA-809B-2B17AAAFE58A}" destId="{E80EB643-CB4B-4274-A6F9-F8B364C377DA}" srcOrd="5" destOrd="0" presId="urn:microsoft.com/office/officeart/2008/layout/RadialCluster"/>
    <dgm:cxn modelId="{27E36792-055A-4B1F-84BF-422E9249D8B6}" type="presParOf" srcId="{1D65354F-5A9F-46EA-809B-2B17AAAFE58A}" destId="{CF582F65-B9E7-4654-BA05-4529BE64504B}"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4A975-B237-42F1-9C82-92F22A1B2E29}">
      <dsp:nvSpPr>
        <dsp:cNvPr id="0" name=""/>
        <dsp:cNvSpPr/>
      </dsp:nvSpPr>
      <dsp:spPr>
        <a:xfrm>
          <a:off x="3427944" y="2000311"/>
          <a:ext cx="1988119" cy="871801"/>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rPr>
            <a:t>ই-</a:t>
          </a:r>
          <a:r>
            <a:rPr lang="en-US" sz="2000" b="1" i="0" kern="1200" dirty="0" err="1">
              <a:solidFill>
                <a:schemeClr val="tx1"/>
              </a:solidFill>
            </a:rPr>
            <a:t>সেবার</a:t>
          </a:r>
          <a:r>
            <a:rPr lang="en-US" sz="2000" b="1" i="0" kern="1200" baseline="0" dirty="0">
              <a:solidFill>
                <a:schemeClr val="tx1"/>
              </a:solidFill>
            </a:rPr>
            <a:t> </a:t>
          </a:r>
          <a:r>
            <a:rPr lang="en-US" sz="2000" b="1" i="0" kern="1200" baseline="0" dirty="0" err="1">
              <a:solidFill>
                <a:schemeClr val="tx1"/>
              </a:solidFill>
            </a:rPr>
            <a:t>প্রধান</a:t>
          </a:r>
          <a:r>
            <a:rPr lang="en-US" sz="2000" b="1" i="0" kern="1200" baseline="0" dirty="0">
              <a:solidFill>
                <a:schemeClr val="tx1"/>
              </a:solidFill>
            </a:rPr>
            <a:t> </a:t>
          </a:r>
          <a:r>
            <a:rPr lang="en-US" sz="2000" b="1" i="0" kern="1200" baseline="0" dirty="0" err="1">
              <a:solidFill>
                <a:schemeClr val="tx1"/>
              </a:solidFill>
            </a:rPr>
            <a:t>বৈশিষ্ট্য</a:t>
          </a:r>
          <a:endParaRPr lang="en-US" sz="2000" b="1" i="0" kern="1200" dirty="0">
            <a:solidFill>
              <a:schemeClr val="tx1"/>
            </a:solidFill>
          </a:endParaRPr>
        </a:p>
      </dsp:txBody>
      <dsp:txXfrm>
        <a:off x="3470502" y="2042869"/>
        <a:ext cx="1903003" cy="786685"/>
      </dsp:txXfrm>
    </dsp:sp>
    <dsp:sp modelId="{DFBC903D-CF5D-42E8-A204-182DC9C0DFF4}">
      <dsp:nvSpPr>
        <dsp:cNvPr id="0" name=""/>
        <dsp:cNvSpPr/>
      </dsp:nvSpPr>
      <dsp:spPr>
        <a:xfrm rot="16200000">
          <a:off x="3875884" y="1454191"/>
          <a:ext cx="1092239" cy="0"/>
        </a:xfrm>
        <a:custGeom>
          <a:avLst/>
          <a:gdLst/>
          <a:ahLst/>
          <a:cxnLst/>
          <a:rect l="0" t="0" r="0" b="0"/>
          <a:pathLst>
            <a:path>
              <a:moveTo>
                <a:pt x="0" y="0"/>
              </a:moveTo>
              <a:lnTo>
                <a:pt x="109223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D8149E-60F3-4AFA-ABCC-7E11C10166DD}">
      <dsp:nvSpPr>
        <dsp:cNvPr id="0" name=""/>
        <dsp:cNvSpPr/>
      </dsp:nvSpPr>
      <dsp:spPr>
        <a:xfrm>
          <a:off x="3427944" y="365424"/>
          <a:ext cx="1988118" cy="54264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NikoshBAN" panose="02000000000000000000"/>
            </a:rPr>
            <a:t> </a:t>
          </a:r>
          <a:r>
            <a:rPr lang="en-US" sz="3600" kern="1200" dirty="0" err="1">
              <a:solidFill>
                <a:schemeClr val="tx1"/>
              </a:solidFill>
              <a:latin typeface="NikoshBAN" panose="02000000000000000000"/>
            </a:rPr>
            <a:t>স্বল্পখরচে</a:t>
          </a:r>
          <a:r>
            <a:rPr lang="en-US" sz="3600" kern="1200" dirty="0">
              <a:solidFill>
                <a:schemeClr val="tx1"/>
              </a:solidFill>
              <a:latin typeface="NikoshBAN" panose="02000000000000000000"/>
            </a:rPr>
            <a:t> </a:t>
          </a:r>
        </a:p>
      </dsp:txBody>
      <dsp:txXfrm>
        <a:off x="3454434" y="391914"/>
        <a:ext cx="1935138" cy="489667"/>
      </dsp:txXfrm>
    </dsp:sp>
    <dsp:sp modelId="{CE17C053-A059-4E55-9AE5-CFAF2B4FCB99}">
      <dsp:nvSpPr>
        <dsp:cNvPr id="0" name=""/>
        <dsp:cNvSpPr/>
      </dsp:nvSpPr>
      <dsp:spPr>
        <a:xfrm rot="2311245">
          <a:off x="4862952" y="3177324"/>
          <a:ext cx="980128" cy="0"/>
        </a:xfrm>
        <a:custGeom>
          <a:avLst/>
          <a:gdLst/>
          <a:ahLst/>
          <a:cxnLst/>
          <a:rect l="0" t="0" r="0" b="0"/>
          <a:pathLst>
            <a:path>
              <a:moveTo>
                <a:pt x="0" y="0"/>
              </a:moveTo>
              <a:lnTo>
                <a:pt x="980128"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AE000B-BAFF-4FC5-8314-18993809D2AB}">
      <dsp:nvSpPr>
        <dsp:cNvPr id="0" name=""/>
        <dsp:cNvSpPr/>
      </dsp:nvSpPr>
      <dsp:spPr>
        <a:xfrm>
          <a:off x="5513670" y="3482535"/>
          <a:ext cx="1661579" cy="96800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হয়রানিমুক্ত</a:t>
          </a:r>
          <a:endParaRPr lang="en-US" sz="2000" b="1" kern="1200" dirty="0">
            <a:solidFill>
              <a:schemeClr val="tx1"/>
            </a:solidFill>
          </a:endParaRPr>
        </a:p>
      </dsp:txBody>
      <dsp:txXfrm>
        <a:off x="5560924" y="3529789"/>
        <a:ext cx="1567071" cy="873501"/>
      </dsp:txXfrm>
    </dsp:sp>
    <dsp:sp modelId="{E80EB643-CB4B-4274-A6F9-F8B364C377DA}">
      <dsp:nvSpPr>
        <dsp:cNvPr id="0" name=""/>
        <dsp:cNvSpPr/>
      </dsp:nvSpPr>
      <dsp:spPr>
        <a:xfrm rot="8488755">
          <a:off x="3000926" y="3177324"/>
          <a:ext cx="980128" cy="0"/>
        </a:xfrm>
        <a:custGeom>
          <a:avLst/>
          <a:gdLst/>
          <a:ahLst/>
          <a:cxnLst/>
          <a:rect l="0" t="0" r="0" b="0"/>
          <a:pathLst>
            <a:path>
              <a:moveTo>
                <a:pt x="0" y="0"/>
              </a:moveTo>
              <a:lnTo>
                <a:pt x="980128"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82F65-B9E7-4654-BA05-4529BE64504B}">
      <dsp:nvSpPr>
        <dsp:cNvPr id="0" name=""/>
        <dsp:cNvSpPr/>
      </dsp:nvSpPr>
      <dsp:spPr>
        <a:xfrm>
          <a:off x="1560786" y="3482535"/>
          <a:ext cx="1877523" cy="96800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rPr>
            <a:t>সল্প</a:t>
          </a:r>
          <a:r>
            <a:rPr lang="en-US" sz="2400" b="1" kern="1200" dirty="0">
              <a:solidFill>
                <a:schemeClr val="tx1"/>
              </a:solidFill>
            </a:rPr>
            <a:t> </a:t>
          </a:r>
          <a:r>
            <a:rPr lang="en-US" sz="2400" b="1" kern="1200" dirty="0" err="1">
              <a:solidFill>
                <a:schemeClr val="tx1"/>
              </a:solidFill>
            </a:rPr>
            <a:t>সময়ে</a:t>
          </a:r>
          <a:endParaRPr lang="en-US" sz="2400" b="1" kern="1200" dirty="0">
            <a:solidFill>
              <a:schemeClr val="tx1"/>
            </a:solidFill>
          </a:endParaRPr>
        </a:p>
      </dsp:txBody>
      <dsp:txXfrm>
        <a:off x="1608040" y="3529789"/>
        <a:ext cx="1783015" cy="87350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B1527-3C5E-481F-A403-BD763EFF78EE}"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BFFEE-308E-4044-8529-DE4EE399DB36}" type="slidenum">
              <a:rPr lang="en-US" smtClean="0"/>
              <a:t>‹#›</a:t>
            </a:fld>
            <a:endParaRPr lang="en-US"/>
          </a:p>
        </p:txBody>
      </p:sp>
    </p:spTree>
    <p:extLst>
      <p:ext uri="{BB962C8B-B14F-4D97-AF65-F5344CB8AC3E}">
        <p14:creationId xmlns:p14="http://schemas.microsoft.com/office/powerpoint/2010/main" val="237322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1</a:t>
            </a:fld>
            <a:endParaRPr lang="en-US"/>
          </a:p>
        </p:txBody>
      </p:sp>
    </p:spTree>
    <p:extLst>
      <p:ext uri="{BB962C8B-B14F-4D97-AF65-F5344CB8AC3E}">
        <p14:creationId xmlns:p14="http://schemas.microsoft.com/office/powerpoint/2010/main" val="195522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13</a:t>
            </a:fld>
            <a:endParaRPr lang="en-US"/>
          </a:p>
        </p:txBody>
      </p:sp>
    </p:spTree>
    <p:extLst>
      <p:ext uri="{BB962C8B-B14F-4D97-AF65-F5344CB8AC3E}">
        <p14:creationId xmlns:p14="http://schemas.microsoft.com/office/powerpoint/2010/main" val="141622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20</a:t>
            </a:fld>
            <a:endParaRPr lang="en-US"/>
          </a:p>
        </p:txBody>
      </p:sp>
    </p:spTree>
    <p:extLst>
      <p:ext uri="{BB962C8B-B14F-4D97-AF65-F5344CB8AC3E}">
        <p14:creationId xmlns:p14="http://schemas.microsoft.com/office/powerpoint/2010/main" val="238256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21</a:t>
            </a:fld>
            <a:endParaRPr lang="en-US"/>
          </a:p>
        </p:txBody>
      </p:sp>
    </p:spTree>
    <p:extLst>
      <p:ext uri="{BB962C8B-B14F-4D97-AF65-F5344CB8AC3E}">
        <p14:creationId xmlns:p14="http://schemas.microsoft.com/office/powerpoint/2010/main" val="135904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22</a:t>
            </a:fld>
            <a:endParaRPr lang="en-US"/>
          </a:p>
        </p:txBody>
      </p:sp>
    </p:spTree>
    <p:extLst>
      <p:ext uri="{BB962C8B-B14F-4D97-AF65-F5344CB8AC3E}">
        <p14:creationId xmlns:p14="http://schemas.microsoft.com/office/powerpoint/2010/main" val="349117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23</a:t>
            </a:fld>
            <a:endParaRPr lang="en-US"/>
          </a:p>
        </p:txBody>
      </p:sp>
    </p:spTree>
    <p:extLst>
      <p:ext uri="{BB962C8B-B14F-4D97-AF65-F5344CB8AC3E}">
        <p14:creationId xmlns:p14="http://schemas.microsoft.com/office/powerpoint/2010/main" val="399559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2</a:t>
            </a:fld>
            <a:endParaRPr lang="en-US"/>
          </a:p>
        </p:txBody>
      </p:sp>
    </p:spTree>
    <p:extLst>
      <p:ext uri="{BB962C8B-B14F-4D97-AF65-F5344CB8AC3E}">
        <p14:creationId xmlns:p14="http://schemas.microsoft.com/office/powerpoint/2010/main" val="181178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3</a:t>
            </a:fld>
            <a:endParaRPr lang="en-US"/>
          </a:p>
        </p:txBody>
      </p:sp>
    </p:spTree>
    <p:extLst>
      <p:ext uri="{BB962C8B-B14F-4D97-AF65-F5344CB8AC3E}">
        <p14:creationId xmlns:p14="http://schemas.microsoft.com/office/powerpoint/2010/main" val="19705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4</a:t>
            </a:fld>
            <a:endParaRPr lang="en-US"/>
          </a:p>
        </p:txBody>
      </p:sp>
    </p:spTree>
    <p:extLst>
      <p:ext uri="{BB962C8B-B14F-4D97-AF65-F5344CB8AC3E}">
        <p14:creationId xmlns:p14="http://schemas.microsoft.com/office/powerpoint/2010/main" val="346571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5</a:t>
            </a:fld>
            <a:endParaRPr lang="en-US"/>
          </a:p>
        </p:txBody>
      </p:sp>
    </p:spTree>
    <p:extLst>
      <p:ext uri="{BB962C8B-B14F-4D97-AF65-F5344CB8AC3E}">
        <p14:creationId xmlns:p14="http://schemas.microsoft.com/office/powerpoint/2010/main" val="211504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6</a:t>
            </a:fld>
            <a:endParaRPr lang="en-US"/>
          </a:p>
        </p:txBody>
      </p:sp>
    </p:spTree>
    <p:extLst>
      <p:ext uri="{BB962C8B-B14F-4D97-AF65-F5344CB8AC3E}">
        <p14:creationId xmlns:p14="http://schemas.microsoft.com/office/powerpoint/2010/main" val="310822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7</a:t>
            </a:fld>
            <a:endParaRPr lang="en-US"/>
          </a:p>
        </p:txBody>
      </p:sp>
    </p:spTree>
    <p:extLst>
      <p:ext uri="{BB962C8B-B14F-4D97-AF65-F5344CB8AC3E}">
        <p14:creationId xmlns:p14="http://schemas.microsoft.com/office/powerpoint/2010/main" val="116014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8</a:t>
            </a:fld>
            <a:endParaRPr lang="en-US"/>
          </a:p>
        </p:txBody>
      </p:sp>
    </p:spTree>
    <p:extLst>
      <p:ext uri="{BB962C8B-B14F-4D97-AF65-F5344CB8AC3E}">
        <p14:creationId xmlns:p14="http://schemas.microsoft.com/office/powerpoint/2010/main" val="332288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BFFEE-308E-4044-8529-DE4EE399DB36}" type="slidenum">
              <a:rPr lang="en-US" smtClean="0"/>
              <a:t>9</a:t>
            </a:fld>
            <a:endParaRPr lang="en-US"/>
          </a:p>
        </p:txBody>
      </p:sp>
    </p:spTree>
    <p:extLst>
      <p:ext uri="{BB962C8B-B14F-4D97-AF65-F5344CB8AC3E}">
        <p14:creationId xmlns:p14="http://schemas.microsoft.com/office/powerpoint/2010/main" val="387198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9F85-3DE7-475B-B888-A55EDE2FB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6CEF4-8B3D-40E5-877D-158ACCC1F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16B515-0831-4524-A5BD-87124B632559}"/>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5" name="Footer Placeholder 4">
            <a:extLst>
              <a:ext uri="{FF2B5EF4-FFF2-40B4-BE49-F238E27FC236}">
                <a16:creationId xmlns:a16="http://schemas.microsoft.com/office/drawing/2014/main" id="{B4778138-8DC5-41EB-96EE-FA1915383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6BD9E-307A-4A7F-B1BE-3D652340C485}"/>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32515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34A1-63F1-470B-BAFD-D3C990ED4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01ADC-4DCB-4C78-B94E-C19C4E120A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1810E-7BB2-42FA-A5EC-69A68594A3C8}"/>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5" name="Footer Placeholder 4">
            <a:extLst>
              <a:ext uri="{FF2B5EF4-FFF2-40B4-BE49-F238E27FC236}">
                <a16:creationId xmlns:a16="http://schemas.microsoft.com/office/drawing/2014/main" id="{1B07F539-884D-4B1C-986D-A475790F0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5F784-7FB7-4073-AFF3-3E6AE062755E}"/>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55738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50453-D052-4B46-906C-8279742F0B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C9FB1D-5306-4B8B-AF17-86A8177428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74E22-65E2-4FCE-86F9-8B64FCCD6CA4}"/>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5" name="Footer Placeholder 4">
            <a:extLst>
              <a:ext uri="{FF2B5EF4-FFF2-40B4-BE49-F238E27FC236}">
                <a16:creationId xmlns:a16="http://schemas.microsoft.com/office/drawing/2014/main" id="{13F414CF-EDD1-431C-8E98-510458852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2616C-B143-48D2-90FF-227037695C9F}"/>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168271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BA2A-EB82-4499-950E-2CFB52606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F4766-097D-44F5-8D35-B66DBEBE8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A6AA0-CB4C-417D-BA51-0CC0E7626EDD}"/>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5" name="Footer Placeholder 4">
            <a:extLst>
              <a:ext uri="{FF2B5EF4-FFF2-40B4-BE49-F238E27FC236}">
                <a16:creationId xmlns:a16="http://schemas.microsoft.com/office/drawing/2014/main" id="{E8E8BCC8-CD1C-4545-9FB8-FDA165E62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B018C-10C1-404D-A9AD-3AE059D5ED13}"/>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387001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B9C2-1342-4833-BC4F-C420E00C7C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B9FC6E-C35B-4522-A2BE-D83B8A392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4BE906-6278-434B-8AD6-026FD5BA2908}"/>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5" name="Footer Placeholder 4">
            <a:extLst>
              <a:ext uri="{FF2B5EF4-FFF2-40B4-BE49-F238E27FC236}">
                <a16:creationId xmlns:a16="http://schemas.microsoft.com/office/drawing/2014/main" id="{852B5A28-121D-4659-B5A2-1CD286C93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82236-AD67-4B4A-96E2-089834F99E3A}"/>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194350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A69C-CE12-4E7F-8C79-32B10EF87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141E4-F27D-4885-9EC8-5242099258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AEE7BB-3FFE-4F9B-8512-FB94F3B1D7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8E1D2F-CF20-4437-A717-27C0D3E673F4}"/>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6" name="Footer Placeholder 5">
            <a:extLst>
              <a:ext uri="{FF2B5EF4-FFF2-40B4-BE49-F238E27FC236}">
                <a16:creationId xmlns:a16="http://schemas.microsoft.com/office/drawing/2014/main" id="{997F09AC-C83F-49AA-95A3-42D63E456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6DAB7-F91C-4DE0-B304-343C3EFB40C5}"/>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115223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8988-4F0A-4EAE-9BCE-1291D0F89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BE1CD0-A6B1-45A2-ACC0-3AD6FE7E9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4BD1E0-F2BF-4A33-B553-1734B4ED1D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6D07E6-A79A-495A-970B-4999BA8D8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F72861-A653-48CF-8887-2DFAA6C3C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8A7BB-7AED-42A3-A6EF-C43E2D1DF1B9}"/>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8" name="Footer Placeholder 7">
            <a:extLst>
              <a:ext uri="{FF2B5EF4-FFF2-40B4-BE49-F238E27FC236}">
                <a16:creationId xmlns:a16="http://schemas.microsoft.com/office/drawing/2014/main" id="{3133F9B6-CDD6-4E99-9EFC-20973617B5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9D5DD0-04E7-4BE1-825A-7AD126D78882}"/>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385500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BB62-70AA-4A05-9881-29FAF7765C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AD3C34-239C-4BCA-A7A5-3B9049FA5DEC}"/>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4" name="Footer Placeholder 3">
            <a:extLst>
              <a:ext uri="{FF2B5EF4-FFF2-40B4-BE49-F238E27FC236}">
                <a16:creationId xmlns:a16="http://schemas.microsoft.com/office/drawing/2014/main" id="{4A4CCEB0-ED8F-4FB6-8C4C-229742226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E8F043-B5E6-48C3-8D48-C2A864929801}"/>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296562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BD839-7134-41AA-A688-C5C1FEB5394F}"/>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3" name="Footer Placeholder 2">
            <a:extLst>
              <a:ext uri="{FF2B5EF4-FFF2-40B4-BE49-F238E27FC236}">
                <a16:creationId xmlns:a16="http://schemas.microsoft.com/office/drawing/2014/main" id="{8F10D504-3C51-48A0-B623-15E462613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54A833-0D69-456B-8179-AAC41A29F534}"/>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236071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FBD9-7415-4608-9247-B1C486895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134514-CD58-4174-97EF-3F4FEF806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BE2C7B-2132-4C81-82B7-5E9A7A44E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0BB1F-AD14-4D76-A8BB-DB8A6CCAE025}"/>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6" name="Footer Placeholder 5">
            <a:extLst>
              <a:ext uri="{FF2B5EF4-FFF2-40B4-BE49-F238E27FC236}">
                <a16:creationId xmlns:a16="http://schemas.microsoft.com/office/drawing/2014/main" id="{385D311C-E685-4CD2-B602-959B2B355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A02B7-ED16-4BDD-9178-E3BB87692068}"/>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415176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4DA9-DB20-4D81-B1C3-6731EF298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ACE3D-9E68-42D4-810E-345777369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95FB6F-90F1-459F-8E38-47B316FEC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1899D-2A5C-44FB-8506-5C8D1629EF1A}"/>
              </a:ext>
            </a:extLst>
          </p:cNvPr>
          <p:cNvSpPr>
            <a:spLocks noGrp="1"/>
          </p:cNvSpPr>
          <p:nvPr>
            <p:ph type="dt" sz="half" idx="10"/>
          </p:nvPr>
        </p:nvSpPr>
        <p:spPr/>
        <p:txBody>
          <a:bodyPr/>
          <a:lstStyle/>
          <a:p>
            <a:fld id="{FCD54F8E-93DD-43C2-9582-C055D41AB7B1}" type="datetimeFigureOut">
              <a:rPr lang="en-US" smtClean="0"/>
              <a:t>10/5/2021</a:t>
            </a:fld>
            <a:endParaRPr lang="en-US"/>
          </a:p>
        </p:txBody>
      </p:sp>
      <p:sp>
        <p:nvSpPr>
          <p:cNvPr id="6" name="Footer Placeholder 5">
            <a:extLst>
              <a:ext uri="{FF2B5EF4-FFF2-40B4-BE49-F238E27FC236}">
                <a16:creationId xmlns:a16="http://schemas.microsoft.com/office/drawing/2014/main" id="{465EF47D-C76F-40DB-A030-FE7461749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5F9E7-24B9-4CC6-AC6D-5A1F60CBEA5C}"/>
              </a:ext>
            </a:extLst>
          </p:cNvPr>
          <p:cNvSpPr>
            <a:spLocks noGrp="1"/>
          </p:cNvSpPr>
          <p:nvPr>
            <p:ph type="sldNum" sz="quarter" idx="12"/>
          </p:nvPr>
        </p:nvSpPr>
        <p:spPr/>
        <p:txBody>
          <a:bodyPr/>
          <a:lstStyle/>
          <a:p>
            <a:fld id="{4C06CC58-D682-4862-AAFA-BEC40291D009}" type="slidenum">
              <a:rPr lang="en-US" smtClean="0"/>
              <a:t>‹#›</a:t>
            </a:fld>
            <a:endParaRPr lang="en-US"/>
          </a:p>
        </p:txBody>
      </p:sp>
    </p:spTree>
    <p:extLst>
      <p:ext uri="{BB962C8B-B14F-4D97-AF65-F5344CB8AC3E}">
        <p14:creationId xmlns:p14="http://schemas.microsoft.com/office/powerpoint/2010/main" val="215350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3C5F8-509F-4B7D-8C19-FC563E1AD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13B3C5-62B3-43AD-994E-2FC5DA2ABF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CEB98-3A8E-4E19-A570-4F1492774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54F8E-93DD-43C2-9582-C055D41AB7B1}" type="datetimeFigureOut">
              <a:rPr lang="en-US" smtClean="0"/>
              <a:t>10/5/2021</a:t>
            </a:fld>
            <a:endParaRPr lang="en-US"/>
          </a:p>
        </p:txBody>
      </p:sp>
      <p:sp>
        <p:nvSpPr>
          <p:cNvPr id="5" name="Footer Placeholder 4">
            <a:extLst>
              <a:ext uri="{FF2B5EF4-FFF2-40B4-BE49-F238E27FC236}">
                <a16:creationId xmlns:a16="http://schemas.microsoft.com/office/drawing/2014/main" id="{B65EFA80-6AE6-4E5F-81FA-58DEF2213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24E0A-7EBF-45F2-B8D8-67A225B9A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6CC58-D682-4862-AAFA-BEC40291D009}" type="slidenum">
              <a:rPr lang="en-US" smtClean="0"/>
              <a:t>‹#›</a:t>
            </a:fld>
            <a:endParaRPr lang="en-US"/>
          </a:p>
        </p:txBody>
      </p:sp>
    </p:spTree>
    <p:extLst>
      <p:ext uri="{BB962C8B-B14F-4D97-AF65-F5344CB8AC3E}">
        <p14:creationId xmlns:p14="http://schemas.microsoft.com/office/powerpoint/2010/main" val="1130537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webp"/><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fif"/><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20" y="844062"/>
            <a:ext cx="2785403" cy="846626"/>
          </a:xfrm>
        </p:spPr>
        <p:txBody>
          <a:bodyPr/>
          <a:lstStyle/>
          <a:p>
            <a:r>
              <a:rPr lang="en-US" dirty="0"/>
              <a:t> </a:t>
            </a: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121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26610" y="98477"/>
            <a:ext cx="11971606" cy="664922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5">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pic>
        <p:nvPicPr>
          <p:cNvPr id="9" name="Picture 8">
            <a:extLst>
              <a:ext uri="{FF2B5EF4-FFF2-40B4-BE49-F238E27FC236}">
                <a16:creationId xmlns:a16="http://schemas.microsoft.com/office/drawing/2014/main" id="{6FE27C26-16E5-44B8-81F2-475544AAF2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144" y="1690688"/>
            <a:ext cx="10185009" cy="4388463"/>
          </a:xfrm>
          <a:prstGeom prst="rect">
            <a:avLst/>
          </a:prstGeom>
        </p:spPr>
      </p:pic>
      <p:sp>
        <p:nvSpPr>
          <p:cNvPr id="8" name="TextBox 7">
            <a:extLst>
              <a:ext uri="{FF2B5EF4-FFF2-40B4-BE49-F238E27FC236}">
                <a16:creationId xmlns:a16="http://schemas.microsoft.com/office/drawing/2014/main" id="{F5F21321-6020-4EB9-851C-ED2F4B58D69C}"/>
              </a:ext>
            </a:extLst>
          </p:cNvPr>
          <p:cNvSpPr txBox="1"/>
          <p:nvPr/>
        </p:nvSpPr>
        <p:spPr>
          <a:xfrm>
            <a:off x="2996419" y="452955"/>
            <a:ext cx="6372663" cy="523220"/>
          </a:xfrm>
          <a:prstGeom prst="rect">
            <a:avLst/>
          </a:prstGeom>
          <a:noFill/>
        </p:spPr>
        <p:txBody>
          <a:bodyPr wrap="square">
            <a:spAutoFit/>
          </a:bodyPr>
          <a:lstStyle/>
          <a:p>
            <a:pPr algn="ctr"/>
            <a:r>
              <a:rPr lang="en-US" sz="1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আজকের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ক্লাসে</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সবাইকে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স্বাগতম</a:t>
            </a:r>
            <a:endParaRPr lang="en-US" sz="2800" b="1" dirty="0">
              <a:latin typeface="NikoshBAN" panose="02000000000000000000"/>
              <a:cs typeface="NikoshBAN" panose="02000000000000000000" pitchFamily="2" charset="0"/>
            </a:endParaRPr>
          </a:p>
        </p:txBody>
      </p:sp>
      <p:pic>
        <p:nvPicPr>
          <p:cNvPr id="6" name="Sabina Yasmin - Ekti Bangladesh - Soundtek">
            <a:hlinkClick r:id="" action="ppaction://media"/>
            <a:extLst>
              <a:ext uri="{FF2B5EF4-FFF2-40B4-BE49-F238E27FC236}">
                <a16:creationId xmlns:a16="http://schemas.microsoft.com/office/drawing/2014/main" id="{55123D67-8265-4371-A2B1-3F8F51741C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47186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7088" y="323423"/>
            <a:ext cx="2283753" cy="707886"/>
          </a:xfrm>
          <a:prstGeom prst="rect">
            <a:avLst/>
          </a:prstGeom>
          <a:ln w="28575">
            <a:solidFill>
              <a:schemeClr val="tx1"/>
            </a:solidFill>
          </a:ln>
        </p:spPr>
        <p:txBody>
          <a:bodyPr wrap="square">
            <a:spAutoFit/>
          </a:bodyPr>
          <a:lstStyle/>
          <a:p>
            <a:pPr algn="ctr"/>
            <a:r>
              <a:rPr lang="en-US" sz="4000" b="1" dirty="0"/>
              <a:t>ই-</a:t>
            </a:r>
            <a:r>
              <a:rPr lang="en-US" sz="4000" b="1" dirty="0" err="1"/>
              <a:t>সেবা</a:t>
            </a:r>
            <a:endParaRPr lang="en-US" sz="4000" b="1" dirty="0"/>
          </a:p>
        </p:txBody>
      </p:sp>
      <p:sp>
        <p:nvSpPr>
          <p:cNvPr id="6" name="Rectangle 5"/>
          <p:cNvSpPr/>
          <p:nvPr/>
        </p:nvSpPr>
        <p:spPr>
          <a:xfrm>
            <a:off x="739857" y="5630582"/>
            <a:ext cx="10692384" cy="830997"/>
          </a:xfrm>
          <a:prstGeom prst="rect">
            <a:avLst/>
          </a:prstGeom>
        </p:spPr>
        <p:txBody>
          <a:bodyPr wrap="square">
            <a:spAutoFit/>
          </a:bodyPr>
          <a:lstStyle/>
          <a:p>
            <a:pPr marL="514350" indent="-514350" algn="ct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পাঠ্যপুস্তক</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সহজে</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পাওয়ার</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জন্য</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সরকারিভাবে</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একটি</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প্ল্যাট</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ফর্ম</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তৈরী</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করা</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হয়েছে</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www.ebook.gov.bd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841" y="1314284"/>
            <a:ext cx="4167554" cy="4033321"/>
          </a:xfrm>
          <a:prstGeom prst="rect">
            <a:avLst/>
          </a:prstGeom>
          <a:ln w="76200">
            <a:solidFill>
              <a:schemeClr val="tx1"/>
            </a:solidFill>
          </a:ln>
        </p:spPr>
      </p:pic>
      <p:sp>
        <p:nvSpPr>
          <p:cNvPr id="4" name="Frame 3">
            <a:extLst>
              <a:ext uri="{FF2B5EF4-FFF2-40B4-BE49-F238E27FC236}">
                <a16:creationId xmlns:a16="http://schemas.microsoft.com/office/drawing/2014/main" id="{804F0743-085C-4133-86F6-15B336E66C74}"/>
              </a:ext>
            </a:extLst>
          </p:cNvPr>
          <p:cNvSpPr/>
          <p:nvPr/>
        </p:nvSpPr>
        <p:spPr>
          <a:xfrm>
            <a:off x="0" y="0"/>
            <a:ext cx="12192000" cy="7005711"/>
          </a:xfrm>
          <a:prstGeom prst="frame">
            <a:avLst>
              <a:gd name="adj1" fmla="val 145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21AB56C2-EA4A-4634-8214-EF113A84E959}"/>
              </a:ext>
            </a:extLst>
          </p:cNvPr>
          <p:cNvSpPr/>
          <p:nvPr/>
        </p:nvSpPr>
        <p:spPr>
          <a:xfrm>
            <a:off x="168812" y="182880"/>
            <a:ext cx="11854376" cy="6675120"/>
          </a:xfrm>
          <a:prstGeom prst="frame">
            <a:avLst>
              <a:gd name="adj1" fmla="val 69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9277C578-3285-458C-B3C7-440782A446D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479008"/>
            <a:ext cx="11713698" cy="265547"/>
          </a:xfrm>
          <a:prstGeom prst="rect">
            <a:avLst/>
          </a:prstGeom>
        </p:spPr>
      </p:pic>
      <p:pic>
        <p:nvPicPr>
          <p:cNvPr id="1026" name="Picture 2" descr="e-Book ::. ই-বুক জগতে স্বাগতম">
            <a:extLst>
              <a:ext uri="{FF2B5EF4-FFF2-40B4-BE49-F238E27FC236}">
                <a16:creationId xmlns:a16="http://schemas.microsoft.com/office/drawing/2014/main" id="{A02030BF-3912-4087-9976-5094AD6CD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987" y="1214189"/>
            <a:ext cx="4552013" cy="426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81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04" y="1463041"/>
            <a:ext cx="5729356" cy="3760832"/>
          </a:xfrm>
          <a:prstGeom prst="rect">
            <a:avLst/>
          </a:prstGeom>
          <a:ln w="57150">
            <a:solidFill>
              <a:schemeClr val="tx1"/>
            </a:solidFill>
          </a:ln>
        </p:spPr>
      </p:pic>
      <p:sp>
        <p:nvSpPr>
          <p:cNvPr id="7" name="Rectangle 6"/>
          <p:cNvSpPr/>
          <p:nvPr/>
        </p:nvSpPr>
        <p:spPr>
          <a:xfrm>
            <a:off x="2017987" y="306561"/>
            <a:ext cx="8087710" cy="707886"/>
          </a:xfrm>
          <a:prstGeom prst="rect">
            <a:avLst/>
          </a:prstGeom>
          <a:ln w="28575">
            <a:solidFill>
              <a:schemeClr val="tx1"/>
            </a:solidFill>
          </a:ln>
        </p:spPr>
        <p:txBody>
          <a:bodyPr wrap="square">
            <a:spAutoFit/>
          </a:bodyPr>
          <a:lstStyle/>
          <a:p>
            <a:pPr algn="ct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ই-</a:t>
            </a:r>
            <a:r>
              <a:rPr 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সেবা</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পাবলিক</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পরীক্ষার</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ফলাফল</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TextBox 7"/>
          <p:cNvSpPr txBox="1"/>
          <p:nvPr/>
        </p:nvSpPr>
        <p:spPr>
          <a:xfrm>
            <a:off x="427604" y="5825254"/>
            <a:ext cx="11414624" cy="461665"/>
          </a:xfrm>
          <a:prstGeom prst="rect">
            <a:avLst/>
          </a:prstGeom>
          <a:noFill/>
          <a:ln w="28575">
            <a:solidFill>
              <a:schemeClr val="tx1"/>
            </a:solidFill>
          </a:ln>
        </p:spPr>
        <p:txBody>
          <a:bodyPr wrap="square" rtlCol="0">
            <a:spAutoFit/>
          </a:bodyPr>
          <a:lstStyle/>
          <a:p>
            <a:pPr algn="ctr"/>
            <a:r>
              <a:rPr lang="en-US" sz="2400" dirty="0">
                <a:latin typeface="NikoshBAN" pitchFamily="2" charset="0"/>
                <a:cs typeface="NikoshBAN" pitchFamily="2" charset="0"/>
              </a:rPr>
              <a:t> </a:t>
            </a:r>
            <a:r>
              <a:rPr lang="en-US" sz="2400" b="1" dirty="0" err="1">
                <a:latin typeface="NikoshBAN" pitchFamily="2" charset="0"/>
                <a:cs typeface="NikoshBAN" pitchFamily="2" charset="0"/>
              </a:rPr>
              <a:t>শিক্ষাক্ষেত্রে</a:t>
            </a:r>
            <a:r>
              <a:rPr lang="en-US" sz="2400" b="1" dirty="0">
                <a:latin typeface="NikoshBAN" pitchFamily="2" charset="0"/>
                <a:cs typeface="NikoshBAN" pitchFamily="2" charset="0"/>
              </a:rPr>
              <a:t>   ই- </a:t>
            </a:r>
            <a:r>
              <a:rPr lang="en-US" sz="2400" b="1" dirty="0" err="1">
                <a:latin typeface="NikoshBAN" pitchFamily="2" charset="0"/>
                <a:cs typeface="NikoshBAN" pitchFamily="2" charset="0"/>
              </a:rPr>
              <a:t>সেবার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বড়</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উদাহরন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অনলাইনে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পাবলিক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পরীক্ষার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ফলাফল</a:t>
            </a:r>
            <a:endParaRPr lang="en-US" sz="2400" b="1" dirty="0">
              <a:latin typeface="NikoshBAN" pitchFamily="2" charset="0"/>
              <a:cs typeface="NikoshBAN" pitchFamily="2" charset="0"/>
            </a:endParaRPr>
          </a:p>
        </p:txBody>
      </p:sp>
      <p:sp>
        <p:nvSpPr>
          <p:cNvPr id="2" name="Frame 1">
            <a:extLst>
              <a:ext uri="{FF2B5EF4-FFF2-40B4-BE49-F238E27FC236}">
                <a16:creationId xmlns:a16="http://schemas.microsoft.com/office/drawing/2014/main" id="{7706A311-3474-4B1F-ACF7-88F09A537A40}"/>
              </a:ext>
            </a:extLst>
          </p:cNvPr>
          <p:cNvSpPr/>
          <p:nvPr/>
        </p:nvSpPr>
        <p:spPr>
          <a:xfrm>
            <a:off x="0" y="0"/>
            <a:ext cx="12192000" cy="6858000"/>
          </a:xfrm>
          <a:prstGeom prst="frame">
            <a:avLst>
              <a:gd name="adj1" fmla="val 16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D17C5EC3-BAB1-4E94-B5F2-1CF0A0B33EA8}"/>
              </a:ext>
            </a:extLst>
          </p:cNvPr>
          <p:cNvPicPr>
            <a:picLocks noChangeAspect="1"/>
          </p:cNvPicPr>
          <p:nvPr/>
        </p:nvPicPr>
        <p:blipFill rotWithShape="1">
          <a:blip r:embed="rId4">
            <a:extLst>
              <a:ext uri="{28A0092B-C50C-407E-A947-70E740481C1C}">
                <a14:useLocalDpi xmlns:a14="http://schemas.microsoft.com/office/drawing/2010/main" val="0"/>
              </a:ext>
            </a:extLst>
          </a:blip>
          <a:srcRect l="-598" t="35381" r="598" b="37170"/>
          <a:stretch/>
        </p:blipFill>
        <p:spPr>
          <a:xfrm>
            <a:off x="267286" y="6286918"/>
            <a:ext cx="11713698" cy="362301"/>
          </a:xfrm>
          <a:prstGeom prst="rect">
            <a:avLst/>
          </a:prstGeom>
        </p:spPr>
      </p:pic>
      <p:pic>
        <p:nvPicPr>
          <p:cNvPr id="5" name="Picture 4">
            <a:extLst>
              <a:ext uri="{FF2B5EF4-FFF2-40B4-BE49-F238E27FC236}">
                <a16:creationId xmlns:a16="http://schemas.microsoft.com/office/drawing/2014/main" id="{08BE2521-7930-4CAB-9989-4105558C9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4564" y="1321008"/>
            <a:ext cx="4591436" cy="4015490"/>
          </a:xfrm>
          <a:prstGeom prst="rect">
            <a:avLst/>
          </a:prstGeom>
        </p:spPr>
      </p:pic>
    </p:spTree>
    <p:extLst>
      <p:ext uri="{BB962C8B-B14F-4D97-AF65-F5344CB8AC3E}">
        <p14:creationId xmlns:p14="http://schemas.microsoft.com/office/powerpoint/2010/main" val="413520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51" y="348816"/>
            <a:ext cx="9691089" cy="1077218"/>
          </a:xfrm>
          <a:prstGeom prst="rect">
            <a:avLst/>
          </a:prstGeom>
          <a:ln w="28575">
            <a:solidFill>
              <a:schemeClr val="tx1"/>
            </a:solidFill>
          </a:ln>
        </p:spPr>
        <p:txBody>
          <a:bodyPr wrap="square">
            <a:spAutoFit/>
          </a:bodyPr>
          <a:lstStyle/>
          <a:p>
            <a:pPr algn="ctr"/>
            <a:r>
              <a:rPr lang="bn-IN" sz="40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 </a:t>
            </a:r>
            <a:r>
              <a:rPr lang="bn-IN" sz="2400" b="1" dirty="0">
                <a:latin typeface="NikoshBAN" panose="02000000000000000000" pitchFamily="2" charset="0"/>
                <a:cs typeface="NikoshBAN" panose="02000000000000000000" pitchFamily="2" charset="0"/>
              </a:rPr>
              <a:t>ই-সেবা (</a:t>
            </a:r>
            <a:r>
              <a:rPr lang="en-US" sz="2400" b="1" dirty="0" err="1">
                <a:latin typeface="NikoshBAN" pitchFamily="2" charset="0"/>
                <a:cs typeface="NikoshBAN" pitchFamily="2" charset="0"/>
              </a:rPr>
              <a:t>আয়কর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রিটার্ন</a:t>
            </a:r>
            <a:r>
              <a:rPr lang="bn-IN" sz="2400" b="1" dirty="0">
                <a:latin typeface="NikoshBAN" pitchFamily="2" charset="0"/>
                <a:cs typeface="NikoshBAN" pitchFamily="2" charset="0"/>
              </a:rPr>
              <a:t> </a:t>
            </a:r>
            <a:r>
              <a:rPr lang="en-US" sz="2400" b="1" dirty="0">
                <a:latin typeface="NikoshBAN" pitchFamily="2" charset="0"/>
                <a:cs typeface="NikoshBAN" pitchFamily="2" charset="0"/>
              </a:rPr>
              <a:t>ও </a:t>
            </a:r>
            <a:r>
              <a:rPr lang="en-US" sz="2400" b="1" dirty="0" err="1">
                <a:latin typeface="NikoshBAN" pitchFamily="2" charset="0"/>
                <a:cs typeface="NikoshBAN" pitchFamily="2" charset="0"/>
              </a:rPr>
              <a:t>বিল</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পরিশোধ</a:t>
            </a:r>
            <a:r>
              <a:rPr lang="bn-IN" sz="2400" b="1" dirty="0">
                <a:latin typeface="NikoshBAN" pitchFamily="2" charset="0"/>
                <a:cs typeface="NikoshBAN" pitchFamily="2" charset="0"/>
              </a:rPr>
              <a:t>)</a:t>
            </a:r>
            <a:endParaRPr lang="en-US" sz="2400" b="1" dirty="0">
              <a:latin typeface="NikoshBAN" panose="02000000000000000000" pitchFamily="2" charset="0"/>
              <a:cs typeface="NikoshBAN" panose="02000000000000000000" pitchFamily="2" charset="0"/>
            </a:endParaRPr>
          </a:p>
          <a:p>
            <a:pPr algn="ctr"/>
            <a:endParaRPr lang="en-US" sz="2400" b="1" dirty="0">
              <a:latin typeface="NikoshBAN" panose="02000000000000000000" pitchFamily="2" charset="0"/>
              <a:cs typeface="NikoshBAN" panose="02000000000000000000" pitchFamily="2" charset="0"/>
            </a:endParaRPr>
          </a:p>
        </p:txBody>
      </p:sp>
      <p:sp>
        <p:nvSpPr>
          <p:cNvPr id="6" name="Rectangle 5"/>
          <p:cNvSpPr/>
          <p:nvPr/>
        </p:nvSpPr>
        <p:spPr>
          <a:xfrm>
            <a:off x="6756991" y="5773626"/>
            <a:ext cx="5084488" cy="523220"/>
          </a:xfrm>
          <a:prstGeom prst="rect">
            <a:avLst/>
          </a:prstGeom>
          <a:ln w="28575">
            <a:solidFill>
              <a:schemeClr val="tx1"/>
            </a:solidFill>
          </a:ln>
        </p:spPr>
        <p:txBody>
          <a:bodyPr wrap="square">
            <a:spAutoFit/>
          </a:bodyPr>
          <a:lstStyle/>
          <a:p>
            <a:pPr algn="ctr"/>
            <a:r>
              <a:rPr lang="bn-IN" sz="2800">
                <a:latin typeface="NikoshBAN" pitchFamily="2" charset="0"/>
                <a:cs typeface="NikoshBAN" pitchFamily="2" charset="0"/>
              </a:rPr>
              <a:t>অনলাইনে</a:t>
            </a:r>
            <a:r>
              <a:rPr lang="en-US" sz="2800">
                <a:latin typeface="NikoshBAN" pitchFamily="2" charset="0"/>
                <a:cs typeface="NikoshBAN" pitchFamily="2" charset="0"/>
              </a:rPr>
              <a:t> পরি</a:t>
            </a:r>
            <a:r>
              <a:rPr lang="bn-IN" sz="2800">
                <a:latin typeface="NikoshBAN" pitchFamily="2" charset="0"/>
                <a:cs typeface="NikoshBAN" pitchFamily="2" charset="0"/>
              </a:rPr>
              <a:t>ষে</a:t>
            </a:r>
            <a:r>
              <a:rPr lang="en-US" sz="2800">
                <a:latin typeface="NikoshBAN" pitchFamily="2" charset="0"/>
                <a:cs typeface="NikoshBAN" pitchFamily="2" charset="0"/>
              </a:rPr>
              <a:t>বার বিল প্রদান।</a:t>
            </a:r>
            <a:endParaRPr lang="en-US" sz="2800" dirty="0">
              <a:latin typeface="NikoshBAN" pitchFamily="2" charset="0"/>
              <a:cs typeface="NikoshBAN" pitchFamily="2" charset="0"/>
            </a:endParaRPr>
          </a:p>
        </p:txBody>
      </p:sp>
      <p:sp>
        <p:nvSpPr>
          <p:cNvPr id="7" name="Rectangle 6"/>
          <p:cNvSpPr/>
          <p:nvPr/>
        </p:nvSpPr>
        <p:spPr>
          <a:xfrm>
            <a:off x="329784" y="5773626"/>
            <a:ext cx="5834533" cy="400110"/>
          </a:xfrm>
          <a:prstGeom prst="rect">
            <a:avLst/>
          </a:prstGeom>
          <a:ln w="28575">
            <a:solidFill>
              <a:schemeClr val="tx1"/>
            </a:solidFill>
          </a:ln>
        </p:spPr>
        <p:txBody>
          <a:bodyPr wrap="square">
            <a:spAutoFit/>
          </a:bodyPr>
          <a:lstStyle/>
          <a:p>
            <a:pPr algn="ctr"/>
            <a:r>
              <a:rPr lang="bn-IN" sz="2000" b="1" dirty="0">
                <a:latin typeface="NikoshBAN" panose="02000000000000000000" pitchFamily="2" charset="0"/>
                <a:cs typeface="NikoshBAN" panose="02000000000000000000" pitchFamily="2" charset="0"/>
              </a:rPr>
              <a:t> ই-সেবা (</a:t>
            </a:r>
            <a:r>
              <a:rPr lang="en-US" sz="2000" b="1" dirty="0" err="1">
                <a:latin typeface="NikoshBAN" pitchFamily="2" charset="0"/>
                <a:cs typeface="NikoshBAN" pitchFamily="2" charset="0"/>
              </a:rPr>
              <a:t>আয়কর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রিটার্ন</a:t>
            </a:r>
            <a:r>
              <a:rPr lang="bn-IN" sz="2000" b="1" dirty="0">
                <a:latin typeface="NikoshBAN" pitchFamily="2" charset="0"/>
                <a:cs typeface="NikoshBAN" pitchFamily="2" charset="0"/>
              </a:rPr>
              <a:t> </a:t>
            </a:r>
            <a:r>
              <a:rPr lang="en-US" sz="2000" b="1" dirty="0">
                <a:latin typeface="NikoshBAN" pitchFamily="2" charset="0"/>
                <a:cs typeface="NikoshBAN" pitchFamily="2" charset="0"/>
              </a:rPr>
              <a:t>ও </a:t>
            </a:r>
            <a:r>
              <a:rPr lang="en-US" sz="2000" b="1" dirty="0" err="1">
                <a:latin typeface="NikoshBAN" pitchFamily="2" charset="0"/>
                <a:cs typeface="NikoshBAN" pitchFamily="2" charset="0"/>
              </a:rPr>
              <a:t>বিল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পরিশোধ</a:t>
            </a:r>
            <a:r>
              <a:rPr lang="bn-IN" sz="2000" b="1" dirty="0">
                <a:latin typeface="NikoshBAN" pitchFamily="2" charset="0"/>
                <a:cs typeface="NikoshBAN" pitchFamily="2" charset="0"/>
              </a:rPr>
              <a:t>)</a:t>
            </a:r>
            <a:endParaRPr lang="en-US" sz="2000" b="1" dirty="0">
              <a:latin typeface="NikoshBAN" pitchFamily="2" charset="0"/>
              <a:cs typeface="NikoshBAN" pitchFamily="2" charset="0"/>
            </a:endParaRPr>
          </a:p>
        </p:txBody>
      </p:sp>
      <p:pic>
        <p:nvPicPr>
          <p:cNvPr id="8" name="Picture 7" descr="মম.PNG"/>
          <p:cNvPicPr>
            <a:picLocks noChangeAspect="1"/>
          </p:cNvPicPr>
          <p:nvPr/>
        </p:nvPicPr>
        <p:blipFill>
          <a:blip r:embed="rId2" cstate="print"/>
          <a:stretch>
            <a:fillRect/>
          </a:stretch>
        </p:blipFill>
        <p:spPr>
          <a:xfrm>
            <a:off x="329784" y="1774850"/>
            <a:ext cx="5441429" cy="3724504"/>
          </a:xfrm>
          <a:prstGeom prst="rect">
            <a:avLst/>
          </a:prstGeom>
          <a:ln w="76200">
            <a:solidFill>
              <a:schemeClr val="tx1"/>
            </a:solidFill>
          </a:ln>
        </p:spPr>
      </p:pic>
      <p:sp>
        <p:nvSpPr>
          <p:cNvPr id="4" name="Frame 3">
            <a:extLst>
              <a:ext uri="{FF2B5EF4-FFF2-40B4-BE49-F238E27FC236}">
                <a16:creationId xmlns:a16="http://schemas.microsoft.com/office/drawing/2014/main" id="{442A95B5-8D9D-48D4-9D46-0A5260B10E2D}"/>
              </a:ext>
            </a:extLst>
          </p:cNvPr>
          <p:cNvSpPr/>
          <p:nvPr/>
        </p:nvSpPr>
        <p:spPr>
          <a:xfrm>
            <a:off x="0" y="0"/>
            <a:ext cx="12192000" cy="6858000"/>
          </a:xfrm>
          <a:prstGeom prst="frame">
            <a:avLst>
              <a:gd name="adj1" fmla="val 162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B25F54C5-72B7-4B72-956B-BEDF70D76303}"/>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296846"/>
            <a:ext cx="11713698" cy="352374"/>
          </a:xfrm>
          <a:prstGeom prst="rect">
            <a:avLst/>
          </a:prstGeom>
        </p:spPr>
      </p:pic>
      <p:pic>
        <p:nvPicPr>
          <p:cNvPr id="2050" name="Picture 2" descr="BASIC Bank Limited">
            <a:extLst>
              <a:ext uri="{FF2B5EF4-FFF2-40B4-BE49-F238E27FC236}">
                <a16:creationId xmlns:a16="http://schemas.microsoft.com/office/drawing/2014/main" id="{F3C2458A-6B79-4C22-B810-9FD20660E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899" y="1663908"/>
            <a:ext cx="5084488" cy="383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2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20" y="323557"/>
            <a:ext cx="3798277" cy="1367131"/>
          </a:xfrm>
        </p:spPr>
        <p:txBody>
          <a:bodyPr>
            <a:normAutofit/>
          </a:bodyPr>
          <a:lstStyle/>
          <a:p>
            <a:pPr algn="ctr"/>
            <a:r>
              <a:rPr lang="bn-IN" sz="4400" b="1" dirty="0">
                <a:solidFill>
                  <a:schemeClr val="tx1"/>
                </a:solidFill>
                <a:latin typeface="NikoshBAN" panose="02000000000000000000" pitchFamily="2" charset="0"/>
                <a:cs typeface="NikoshBAN" panose="02000000000000000000" pitchFamily="2" charset="0"/>
              </a:rPr>
              <a:t>জোড়ায় কাজ</a:t>
            </a:r>
            <a:endParaRPr lang="en-US" sz="4400" b="1" dirty="0">
              <a:solidFill>
                <a:schemeClr val="tx1"/>
              </a:solidFill>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pic>
        <p:nvPicPr>
          <p:cNvPr id="6" name="Picture 5">
            <a:extLst>
              <a:ext uri="{FF2B5EF4-FFF2-40B4-BE49-F238E27FC236}">
                <a16:creationId xmlns:a16="http://schemas.microsoft.com/office/drawing/2014/main" id="{3AAFC762-BD2D-47D6-A41B-27C1FAA23D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6759" y="1491512"/>
            <a:ext cx="2102998" cy="1830586"/>
          </a:xfrm>
          <a:prstGeom prst="rect">
            <a:avLst/>
          </a:prstGeom>
          <a:ln w="76200">
            <a:solidFill>
              <a:schemeClr val="tx1"/>
            </a:solidFill>
          </a:ln>
        </p:spPr>
      </p:pic>
      <p:sp>
        <p:nvSpPr>
          <p:cNvPr id="8" name="TextBox 7">
            <a:extLst>
              <a:ext uri="{FF2B5EF4-FFF2-40B4-BE49-F238E27FC236}">
                <a16:creationId xmlns:a16="http://schemas.microsoft.com/office/drawing/2014/main" id="{71F0F68A-5361-435F-91C6-5F41E4196B12}"/>
              </a:ext>
            </a:extLst>
          </p:cNvPr>
          <p:cNvSpPr txBox="1"/>
          <p:nvPr/>
        </p:nvSpPr>
        <p:spPr>
          <a:xfrm>
            <a:off x="745588" y="4097016"/>
            <a:ext cx="10213144" cy="646331"/>
          </a:xfrm>
          <a:prstGeom prst="rect">
            <a:avLst/>
          </a:prstGeom>
          <a:noFill/>
        </p:spPr>
        <p:txBody>
          <a:bodyPr wrap="square">
            <a:spAutoFit/>
          </a:bodyPr>
          <a:lstStyle/>
          <a:p>
            <a:pPr marL="457200" indent="-457200">
              <a:buFont typeface="Wingdings" panose="05000000000000000000" pitchFamily="2" charset="2"/>
              <a:buChar char="q"/>
            </a:pPr>
            <a:r>
              <a:rPr lang="en-US" sz="3600" b="1"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যেকোন</a:t>
            </a:r>
            <a:r>
              <a:rPr lang="en-US" sz="36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দুইটি</a:t>
            </a:r>
            <a:r>
              <a:rPr lang="en-US" sz="36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ই-</a:t>
            </a:r>
            <a:r>
              <a:rPr lang="bn-IN" sz="36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সার্ভিস</a:t>
            </a:r>
            <a:r>
              <a:rPr lang="en-US" sz="36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কার্যক্রম</a:t>
            </a:r>
            <a:r>
              <a:rPr lang="bn-IN" sz="36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বর্ণনা কর</a:t>
            </a:r>
            <a:r>
              <a:rPr lang="en-US" sz="36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p>
        </p:txBody>
      </p:sp>
      <p:sp>
        <p:nvSpPr>
          <p:cNvPr id="5" name="Frame 4">
            <a:extLst>
              <a:ext uri="{FF2B5EF4-FFF2-40B4-BE49-F238E27FC236}">
                <a16:creationId xmlns:a16="http://schemas.microsoft.com/office/drawing/2014/main" id="{FC7373C9-6300-45E5-ADBC-2FA3BE3EE8F2}"/>
              </a:ext>
            </a:extLst>
          </p:cNvPr>
          <p:cNvSpPr/>
          <p:nvPr/>
        </p:nvSpPr>
        <p:spPr>
          <a:xfrm>
            <a:off x="9548734" y="719528"/>
            <a:ext cx="1708879" cy="509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৫ </a:t>
            </a:r>
            <a:r>
              <a:rPr lang="en-US" dirty="0" err="1">
                <a:solidFill>
                  <a:schemeClr val="tx1"/>
                </a:solidFill>
              </a:rPr>
              <a:t>মিনিট</a:t>
            </a:r>
            <a:endParaRPr lang="en-US" dirty="0">
              <a:solidFill>
                <a:schemeClr val="tx1"/>
              </a:solidFill>
            </a:endParaRPr>
          </a:p>
        </p:txBody>
      </p:sp>
    </p:spTree>
    <p:extLst>
      <p:ext uri="{BB962C8B-B14F-4D97-AF65-F5344CB8AC3E}">
        <p14:creationId xmlns:p14="http://schemas.microsoft.com/office/powerpoint/2010/main" val="721203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5335" y="304065"/>
            <a:ext cx="3452770" cy="707886"/>
          </a:xfrm>
          <a:prstGeom prst="rect">
            <a:avLst/>
          </a:prstGeom>
          <a:ln w="38100">
            <a:solidFill>
              <a:schemeClr val="tx1"/>
            </a:solidFill>
          </a:ln>
        </p:spPr>
        <p:txBody>
          <a:bodyPr wrap="square">
            <a:spAutoFit/>
          </a:bodyPr>
          <a:lstStyle/>
          <a:p>
            <a:pPr algn="ctr"/>
            <a:r>
              <a:rPr lang="en-US" sz="4000" b="1" dirty="0"/>
              <a:t>ই-</a:t>
            </a:r>
            <a:r>
              <a:rPr lang="en-US" sz="4000" b="1" dirty="0" err="1"/>
              <a:t>পুর্জি</a:t>
            </a:r>
            <a:endParaRPr lang="en-US" sz="4000" b="1" dirty="0"/>
          </a:p>
        </p:txBody>
      </p:sp>
      <p:pic>
        <p:nvPicPr>
          <p:cNvPr id="5" name="Picture 4">
            <a:extLst>
              <a:ext uri="{FF2B5EF4-FFF2-40B4-BE49-F238E27FC236}">
                <a16:creationId xmlns:a16="http://schemas.microsoft.com/office/drawing/2014/main" id="{3C8EEA76-6C10-4F57-8BD8-C41612BFB091}"/>
              </a:ext>
            </a:extLst>
          </p:cNvPr>
          <p:cNvPicPr>
            <a:picLocks noChangeAspect="1"/>
          </p:cNvPicPr>
          <p:nvPr/>
        </p:nvPicPr>
        <p:blipFill rotWithShape="1">
          <a:blip r:embed="rId2">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sp>
        <p:nvSpPr>
          <p:cNvPr id="6" name="Frame 5">
            <a:extLst>
              <a:ext uri="{FF2B5EF4-FFF2-40B4-BE49-F238E27FC236}">
                <a16:creationId xmlns:a16="http://schemas.microsoft.com/office/drawing/2014/main" id="{3B2FC8E1-EAC0-4213-B8CE-D31DABADBC00}"/>
              </a:ext>
            </a:extLst>
          </p:cNvPr>
          <p:cNvSpPr/>
          <p:nvPr/>
        </p:nvSpPr>
        <p:spPr>
          <a:xfrm>
            <a:off x="0" y="0"/>
            <a:ext cx="12295163" cy="6858000"/>
          </a:xfrm>
          <a:prstGeom prst="frame">
            <a:avLst>
              <a:gd name="adj1" fmla="val 101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8" name="Picture 2" descr="Comjagat Technologies is the first webcast provider in Bangladesh to  provide live webcasting through its webcast sites. Anyone can watch the  live video streaming from mobile or computer. This site is also contain IT  magazine, blog post, IT news.">
            <a:extLst>
              <a:ext uri="{FF2B5EF4-FFF2-40B4-BE49-F238E27FC236}">
                <a16:creationId xmlns:a16="http://schemas.microsoft.com/office/drawing/2014/main" id="{35DEFC3B-8363-43E4-9E21-0CAEAA128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244" y="1514008"/>
            <a:ext cx="4317166" cy="38374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কৃষিতে বাংলাদেশের ঈর্ষণীয় সাফল্য">
            <a:extLst>
              <a:ext uri="{FF2B5EF4-FFF2-40B4-BE49-F238E27FC236}">
                <a16:creationId xmlns:a16="http://schemas.microsoft.com/office/drawing/2014/main" id="{BD437A55-D979-4795-A362-CDF1DD752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494" y="1514008"/>
            <a:ext cx="4542021" cy="3837481"/>
          </a:xfrm>
          <a:prstGeom prst="rect">
            <a:avLst/>
          </a:prstGeom>
          <a:noFill/>
          <a:extLst>
            <a:ext uri="{909E8E84-426E-40DD-AFC4-6F175D3DCCD1}">
              <a14:hiddenFill xmlns:a14="http://schemas.microsoft.com/office/drawing/2010/main">
                <a:solidFill>
                  <a:srgbClr val="FFFFFF"/>
                </a:solidFill>
              </a14:hiddenFill>
            </a:ext>
          </a:extLst>
        </p:spPr>
      </p:pic>
      <p:sp>
        <p:nvSpPr>
          <p:cNvPr id="7" name="Frame 6">
            <a:extLst>
              <a:ext uri="{FF2B5EF4-FFF2-40B4-BE49-F238E27FC236}">
                <a16:creationId xmlns:a16="http://schemas.microsoft.com/office/drawing/2014/main" id="{1667F158-F4F3-423D-8CAA-039C3CC3324B}"/>
              </a:ext>
            </a:extLst>
          </p:cNvPr>
          <p:cNvSpPr/>
          <p:nvPr/>
        </p:nvSpPr>
        <p:spPr>
          <a:xfrm>
            <a:off x="2548328" y="5577497"/>
            <a:ext cx="6175947" cy="707886"/>
          </a:xfrm>
          <a:prstGeom prst="frame">
            <a:avLst>
              <a:gd name="adj1" fmla="val 19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a:rPr>
              <a:t>কৃষিতে</a:t>
            </a:r>
            <a:r>
              <a:rPr lang="en-US" sz="4000" b="1" dirty="0">
                <a:solidFill>
                  <a:schemeClr val="tx1"/>
                </a:solidFill>
                <a:latin typeface="NikoshBAN" panose="02000000000000000000"/>
              </a:rPr>
              <a:t> ই-</a:t>
            </a:r>
            <a:r>
              <a:rPr lang="en-US" sz="4000" b="1" dirty="0" err="1">
                <a:solidFill>
                  <a:schemeClr val="tx1"/>
                </a:solidFill>
                <a:latin typeface="NikoshBAN" panose="02000000000000000000"/>
              </a:rPr>
              <a:t>সেবা</a:t>
            </a:r>
            <a:endParaRPr lang="en-US" sz="4000" b="1" dirty="0">
              <a:solidFill>
                <a:schemeClr val="tx1"/>
              </a:solidFill>
              <a:latin typeface="NikoshBAN" panose="02000000000000000000"/>
            </a:endParaRPr>
          </a:p>
        </p:txBody>
      </p:sp>
    </p:spTree>
    <p:extLst>
      <p:ext uri="{BB962C8B-B14F-4D97-AF65-F5344CB8AC3E}">
        <p14:creationId xmlns:p14="http://schemas.microsoft.com/office/powerpoint/2010/main" val="30954211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04860"/>
            <a:ext cx="9591220" cy="707886"/>
          </a:xfrm>
          <a:prstGeom prst="rect">
            <a:avLst/>
          </a:prstGeom>
          <a:noFill/>
          <a:ln w="38100">
            <a:solidFill>
              <a:schemeClr val="tx1"/>
            </a:solidFill>
          </a:ln>
        </p:spPr>
        <p:txBody>
          <a:bodyPr wrap="square" rtlCol="0">
            <a:spAutoFit/>
          </a:bodyPr>
          <a:lstStyle/>
          <a:p>
            <a:pPr algn="ctr"/>
            <a:r>
              <a:rPr lang="en-US" sz="3200" b="1" dirty="0">
                <a:ln w="0"/>
                <a:solidFill>
                  <a:srgbClr val="0070C0"/>
                </a:solidFill>
                <a:latin typeface="NikoshBAN" pitchFamily="2" charset="0"/>
                <a:cs typeface="NikoshBAN" pitchFamily="2" charset="0"/>
              </a:rPr>
              <a:t>খ.</a:t>
            </a:r>
            <a:r>
              <a:rPr lang="bn-IN" sz="3200" b="1" dirty="0">
                <a:ln w="0"/>
                <a:solidFill>
                  <a:srgbClr val="0070C0"/>
                </a:solidFill>
                <a:latin typeface="NikoshBAN" pitchFamily="2" charset="0"/>
                <a:cs typeface="NikoshBAN" pitchFamily="2" charset="0"/>
              </a:rPr>
              <a:t> ইলেকট্রনিক মানি ট্রান্সফার সিস্টেম (এমটিএস</a:t>
            </a:r>
            <a:r>
              <a:rPr lang="bn-IN" sz="4000" b="1" dirty="0">
                <a:ln w="0"/>
                <a:solidFill>
                  <a:srgbClr val="0070C0"/>
                </a:solidFill>
                <a:latin typeface="NikoshBAN" pitchFamily="2" charset="0"/>
                <a:cs typeface="NikoshBAN" pitchFamily="2" charset="0"/>
              </a:rPr>
              <a:t>)</a:t>
            </a:r>
            <a:endParaRPr lang="en-US" sz="4000" b="1" dirty="0">
              <a:ln w="0"/>
              <a:solidFill>
                <a:srgbClr val="0070C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85" y="1660928"/>
            <a:ext cx="5177151" cy="3349984"/>
          </a:xfrm>
          <a:prstGeom prst="rect">
            <a:avLst/>
          </a:prstGeom>
          <a:ln w="76200">
            <a:solidFill>
              <a:schemeClr val="tx1"/>
            </a:solidFill>
          </a:ln>
        </p:spPr>
      </p:pic>
      <p:sp>
        <p:nvSpPr>
          <p:cNvPr id="4" name="Rectangle 3"/>
          <p:cNvSpPr/>
          <p:nvPr/>
        </p:nvSpPr>
        <p:spPr>
          <a:xfrm>
            <a:off x="409903" y="5396626"/>
            <a:ext cx="11493063" cy="954107"/>
          </a:xfrm>
          <a:prstGeom prst="rect">
            <a:avLst/>
          </a:prstGeom>
          <a:ln w="28575">
            <a:solidFill>
              <a:schemeClr val="tx1"/>
            </a:solidFill>
          </a:ln>
        </p:spPr>
        <p:txBody>
          <a:bodyPr wrap="square">
            <a:spAutoFit/>
          </a:bodyPr>
          <a:lstStyle/>
          <a:p>
            <a:pPr algn="ctr"/>
            <a:r>
              <a:rPr lang="bn-IN" sz="2800" dirty="0">
                <a:latin typeface="NikoshBAN" panose="02000000000000000000" pitchFamily="2" charset="0"/>
                <a:cs typeface="NikoshBAN" panose="02000000000000000000" pitchFamily="2" charset="0"/>
              </a:rPr>
              <a:t>ডাক বিভাগের ইলেকট্রনিক মানি ট্রান্সফার সিস্টেমকে এমটিএস বলে।</a:t>
            </a:r>
          </a:p>
          <a:p>
            <a:pPr algn="ctr"/>
            <a:r>
              <a:rPr lang="bn-IN" sz="2800" dirty="0">
                <a:latin typeface="NikoshBAN" panose="02000000000000000000" pitchFamily="2" charset="0"/>
                <a:cs typeface="NikoshBAN" panose="02000000000000000000" pitchFamily="2" charset="0"/>
              </a:rPr>
              <a:t>এমটিএসে এক মিনিটের মধ্যে ৫০ হাজার টাকা পর্যন্ত পাঠানো যায়।</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120" y="1659546"/>
            <a:ext cx="5129784" cy="3351366"/>
          </a:xfrm>
          <a:prstGeom prst="rect">
            <a:avLst/>
          </a:prstGeom>
          <a:ln w="57150">
            <a:solidFill>
              <a:schemeClr val="tx1"/>
            </a:solidFill>
          </a:ln>
        </p:spPr>
      </p:pic>
      <p:pic>
        <p:nvPicPr>
          <p:cNvPr id="6" name="Picture 5">
            <a:extLst>
              <a:ext uri="{FF2B5EF4-FFF2-40B4-BE49-F238E27FC236}">
                <a16:creationId xmlns:a16="http://schemas.microsoft.com/office/drawing/2014/main" id="{AEF8A9A1-D847-4092-B090-A7FBFD0AE982}"/>
              </a:ext>
            </a:extLst>
          </p:cNvPr>
          <p:cNvPicPr>
            <a:picLocks noChangeAspect="1"/>
          </p:cNvPicPr>
          <p:nvPr/>
        </p:nvPicPr>
        <p:blipFill rotWithShape="1">
          <a:blip r:embed="rId4">
            <a:extLst>
              <a:ext uri="{28A0092B-C50C-407E-A947-70E740481C1C}">
                <a14:useLocalDpi xmlns:a14="http://schemas.microsoft.com/office/drawing/2010/main" val="0"/>
              </a:ext>
            </a:extLst>
          </a:blip>
          <a:srcRect l="-598" t="35381" r="598" b="37170"/>
          <a:stretch/>
        </p:blipFill>
        <p:spPr>
          <a:xfrm>
            <a:off x="289034" y="6350733"/>
            <a:ext cx="11691950" cy="298486"/>
          </a:xfrm>
          <a:prstGeom prst="rect">
            <a:avLst/>
          </a:prstGeom>
        </p:spPr>
      </p:pic>
      <p:sp>
        <p:nvSpPr>
          <p:cNvPr id="7" name="Frame 6">
            <a:extLst>
              <a:ext uri="{FF2B5EF4-FFF2-40B4-BE49-F238E27FC236}">
                <a16:creationId xmlns:a16="http://schemas.microsoft.com/office/drawing/2014/main" id="{0A176978-29DA-4FC9-BB49-0C74E15CECA9}"/>
              </a:ext>
            </a:extLst>
          </p:cNvPr>
          <p:cNvSpPr/>
          <p:nvPr/>
        </p:nvSpPr>
        <p:spPr>
          <a:xfrm>
            <a:off x="0" y="0"/>
            <a:ext cx="12192000" cy="6858000"/>
          </a:xfrm>
          <a:prstGeom prst="frame">
            <a:avLst>
              <a:gd name="adj1" fmla="val 1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49919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04860"/>
            <a:ext cx="9591220" cy="707886"/>
          </a:xfrm>
          <a:prstGeom prst="rect">
            <a:avLst/>
          </a:prstGeom>
          <a:noFill/>
          <a:ln w="38100">
            <a:solidFill>
              <a:schemeClr val="tx1"/>
            </a:solidFill>
          </a:ln>
        </p:spPr>
        <p:txBody>
          <a:bodyPr wrap="square" rtlCol="0">
            <a:spAutoFit/>
          </a:bodyPr>
          <a:lstStyle/>
          <a:p>
            <a:pPr algn="ctr"/>
            <a:r>
              <a:rPr lang="en-US" sz="3200" b="1" dirty="0">
                <a:ln w="0"/>
                <a:solidFill>
                  <a:srgbClr val="0070C0"/>
                </a:solidFill>
                <a:latin typeface="NikoshBAN" pitchFamily="2" charset="0"/>
                <a:cs typeface="NikoshBAN" pitchFamily="2" charset="0"/>
              </a:rPr>
              <a:t>খ.</a:t>
            </a:r>
            <a:r>
              <a:rPr lang="bn-IN" sz="3200" b="1" dirty="0">
                <a:ln w="0"/>
                <a:solidFill>
                  <a:srgbClr val="0070C0"/>
                </a:solidFill>
                <a:latin typeface="NikoshBAN" pitchFamily="2" charset="0"/>
                <a:cs typeface="NikoshBAN" pitchFamily="2" charset="0"/>
              </a:rPr>
              <a:t> ইলেকট্রনিক মানি ট্রান্সফার সিস্টেম (এমটিএস</a:t>
            </a:r>
            <a:r>
              <a:rPr lang="bn-IN" sz="4000" b="1" dirty="0">
                <a:ln w="0"/>
                <a:solidFill>
                  <a:srgbClr val="0070C0"/>
                </a:solidFill>
                <a:latin typeface="NikoshBAN" pitchFamily="2" charset="0"/>
                <a:cs typeface="NikoshBAN" pitchFamily="2" charset="0"/>
              </a:rPr>
              <a:t>)</a:t>
            </a:r>
            <a:endParaRPr lang="en-US" sz="4000" b="1" dirty="0">
              <a:ln w="0"/>
              <a:solidFill>
                <a:srgbClr val="0070C0"/>
              </a:solidFill>
              <a:latin typeface="NikoshBAN" pitchFamily="2" charset="0"/>
              <a:cs typeface="NikoshBAN" pitchFamily="2" charset="0"/>
            </a:endParaRPr>
          </a:p>
        </p:txBody>
      </p:sp>
      <p:pic>
        <p:nvPicPr>
          <p:cNvPr id="6" name="Picture 5">
            <a:extLst>
              <a:ext uri="{FF2B5EF4-FFF2-40B4-BE49-F238E27FC236}">
                <a16:creationId xmlns:a16="http://schemas.microsoft.com/office/drawing/2014/main" id="{AEF8A9A1-D847-4092-B090-A7FBFD0AE982}"/>
              </a:ext>
            </a:extLst>
          </p:cNvPr>
          <p:cNvPicPr>
            <a:picLocks noChangeAspect="1"/>
          </p:cNvPicPr>
          <p:nvPr/>
        </p:nvPicPr>
        <p:blipFill rotWithShape="1">
          <a:blip r:embed="rId2">
            <a:extLst>
              <a:ext uri="{28A0092B-C50C-407E-A947-70E740481C1C}">
                <a14:useLocalDpi xmlns:a14="http://schemas.microsoft.com/office/drawing/2010/main" val="0"/>
              </a:ext>
            </a:extLst>
          </a:blip>
          <a:srcRect l="-598" t="35381" r="598" b="37170"/>
          <a:stretch/>
        </p:blipFill>
        <p:spPr>
          <a:xfrm>
            <a:off x="289034" y="6350733"/>
            <a:ext cx="11691950" cy="298486"/>
          </a:xfrm>
          <a:prstGeom prst="rect">
            <a:avLst/>
          </a:prstGeom>
        </p:spPr>
      </p:pic>
      <p:sp>
        <p:nvSpPr>
          <p:cNvPr id="7" name="Frame 6">
            <a:extLst>
              <a:ext uri="{FF2B5EF4-FFF2-40B4-BE49-F238E27FC236}">
                <a16:creationId xmlns:a16="http://schemas.microsoft.com/office/drawing/2014/main" id="{0A176978-29DA-4FC9-BB49-0C74E15CECA9}"/>
              </a:ext>
            </a:extLst>
          </p:cNvPr>
          <p:cNvSpPr/>
          <p:nvPr/>
        </p:nvSpPr>
        <p:spPr>
          <a:xfrm>
            <a:off x="0" y="0"/>
            <a:ext cx="12192000" cy="6858000"/>
          </a:xfrm>
          <a:prstGeom prst="frame">
            <a:avLst>
              <a:gd name="adj1" fmla="val 1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3212D8B1-719A-4C1C-A68A-18ABAE2C3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21" y="1543633"/>
            <a:ext cx="10163331" cy="4598319"/>
          </a:xfrm>
          <a:prstGeom prst="rect">
            <a:avLst/>
          </a:prstGeom>
        </p:spPr>
      </p:pic>
    </p:spTree>
    <p:extLst>
      <p:ext uri="{BB962C8B-B14F-4D97-AF65-F5344CB8AC3E}">
        <p14:creationId xmlns:p14="http://schemas.microsoft.com/office/powerpoint/2010/main" val="21726765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4442" y="466028"/>
            <a:ext cx="3054907" cy="707886"/>
          </a:xfrm>
          <a:prstGeom prst="rect">
            <a:avLst/>
          </a:prstGeom>
          <a:solidFill>
            <a:schemeClr val="tx2">
              <a:lumMod val="50000"/>
            </a:schemeClr>
          </a:solidFill>
          <a:ln w="28575">
            <a:solidFill>
              <a:schemeClr val="tx1"/>
            </a:solidFill>
          </a:ln>
        </p:spPr>
        <p:txBody>
          <a:bodyPr wrap="square">
            <a:spAutoFit/>
          </a:bodyPr>
          <a:lstStyle/>
          <a:p>
            <a:pPr algn="ctr"/>
            <a:r>
              <a:rPr lang="en-US" sz="4000" b="1" dirty="0">
                <a:solidFill>
                  <a:srgbClr val="0070C0"/>
                </a:solidFill>
                <a:latin typeface="NikoshBAN" pitchFamily="2" charset="0"/>
                <a:cs typeface="NikoshBAN" pitchFamily="2" charset="0"/>
              </a:rPr>
              <a:t>গ. </a:t>
            </a:r>
            <a:r>
              <a:rPr lang="bn-IN" sz="4000" b="1" dirty="0">
                <a:solidFill>
                  <a:srgbClr val="0070C0"/>
                </a:solidFill>
                <a:latin typeface="NikoshBAN" pitchFamily="2" charset="0"/>
                <a:cs typeface="NikoshBAN" pitchFamily="2" charset="0"/>
              </a:rPr>
              <a:t>ই-পর্চা </a:t>
            </a:r>
            <a:endParaRPr lang="en-US" sz="4000" b="1" dirty="0">
              <a:solidFill>
                <a:srgbClr val="0070C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776" y="1524000"/>
            <a:ext cx="3740412" cy="3742943"/>
          </a:xfrm>
          <a:prstGeom prst="rect">
            <a:avLst/>
          </a:prstGeom>
          <a:ln w="76200">
            <a:solidFill>
              <a:schemeClr val="tx1"/>
            </a:solidFill>
          </a:ln>
        </p:spPr>
      </p:pic>
      <p:sp>
        <p:nvSpPr>
          <p:cNvPr id="5" name="Rectangle 4"/>
          <p:cNvSpPr/>
          <p:nvPr/>
        </p:nvSpPr>
        <p:spPr>
          <a:xfrm>
            <a:off x="356632" y="5617029"/>
            <a:ext cx="11450528" cy="523220"/>
          </a:xfrm>
          <a:prstGeom prst="rect">
            <a:avLst/>
          </a:prstGeom>
          <a:ln w="28575">
            <a:solidFill>
              <a:schemeClr val="tx1"/>
            </a:solidFill>
          </a:ln>
        </p:spPr>
        <p:txBody>
          <a:bodyPr wrap="square">
            <a:spAutoFit/>
          </a:bodyPr>
          <a:lstStyle/>
          <a:p>
            <a:pPr algn="ctr"/>
            <a:r>
              <a:rPr lang="bn-IN" sz="2800" dirty="0">
                <a:latin typeface="NikoshBAN" panose="02000000000000000000" pitchFamily="2" charset="0"/>
                <a:cs typeface="NikoshBAN" panose="02000000000000000000" pitchFamily="2" charset="0"/>
              </a:rPr>
              <a:t>দেশের সব জমির রেকর্ডের অনুলিপি অনলাইনে সংগ্রহ করাকে ই-পর্চা বলে।</a:t>
            </a:r>
          </a:p>
        </p:txBody>
      </p:sp>
      <p:grpSp>
        <p:nvGrpSpPr>
          <p:cNvPr id="11" name="Group 10"/>
          <p:cNvGrpSpPr/>
          <p:nvPr/>
        </p:nvGrpSpPr>
        <p:grpSpPr>
          <a:xfrm>
            <a:off x="8363711" y="1524000"/>
            <a:ext cx="3443449" cy="3742943"/>
            <a:chOff x="8766715" y="1731265"/>
            <a:chExt cx="3043736" cy="3535678"/>
          </a:xfrm>
        </p:grpSpPr>
        <p:pic>
          <p:nvPicPr>
            <p:cNvPr id="9" name="Picture 8" descr="download (8).jpg"/>
            <p:cNvPicPr>
              <a:picLocks noChangeAspect="1"/>
            </p:cNvPicPr>
            <p:nvPr/>
          </p:nvPicPr>
          <p:blipFill>
            <a:blip r:embed="rId3" cstate="print"/>
            <a:stretch>
              <a:fillRect/>
            </a:stretch>
          </p:blipFill>
          <p:spPr>
            <a:xfrm>
              <a:off x="8766715" y="3092436"/>
              <a:ext cx="3043736" cy="2174507"/>
            </a:xfrm>
            <a:prstGeom prst="rect">
              <a:avLst/>
            </a:prstGeom>
            <a:ln w="76200">
              <a:solidFill>
                <a:schemeClr val="tx1"/>
              </a:solidFill>
            </a:ln>
          </p:spPr>
        </p:pic>
        <p:pic>
          <p:nvPicPr>
            <p:cNvPr id="10" name="Picture 9" descr="image-66679-1559416820.jpg"/>
            <p:cNvPicPr>
              <a:picLocks noChangeAspect="1"/>
            </p:cNvPicPr>
            <p:nvPr/>
          </p:nvPicPr>
          <p:blipFill>
            <a:blip r:embed="rId4" cstate="print"/>
            <a:stretch>
              <a:fillRect/>
            </a:stretch>
          </p:blipFill>
          <p:spPr>
            <a:xfrm>
              <a:off x="8766715" y="1731265"/>
              <a:ext cx="3043736" cy="1334588"/>
            </a:xfrm>
            <a:prstGeom prst="rect">
              <a:avLst/>
            </a:prstGeom>
            <a:ln w="76200">
              <a:solidFill>
                <a:schemeClr val="tx1"/>
              </a:solidFill>
            </a:ln>
          </p:spPr>
        </p:pic>
      </p:grpSp>
      <p:pic>
        <p:nvPicPr>
          <p:cNvPr id="8" name="Picture 7" descr="ict-academy-bd.3.jpg"/>
          <p:cNvPicPr>
            <a:picLocks noChangeAspect="1"/>
          </p:cNvPicPr>
          <p:nvPr/>
        </p:nvPicPr>
        <p:blipFill>
          <a:blip r:embed="rId5" cstate="print"/>
          <a:stretch>
            <a:fillRect/>
          </a:stretch>
        </p:blipFill>
        <p:spPr>
          <a:xfrm>
            <a:off x="356632" y="1524000"/>
            <a:ext cx="3627621" cy="3742943"/>
          </a:xfrm>
          <a:prstGeom prst="rect">
            <a:avLst/>
          </a:prstGeom>
          <a:solidFill>
            <a:schemeClr val="bg1"/>
          </a:solidFill>
          <a:ln w="76200">
            <a:solidFill>
              <a:schemeClr val="tx1"/>
            </a:solidFill>
          </a:ln>
        </p:spPr>
      </p:pic>
      <p:sp>
        <p:nvSpPr>
          <p:cNvPr id="4" name="Frame 3">
            <a:extLst>
              <a:ext uri="{FF2B5EF4-FFF2-40B4-BE49-F238E27FC236}">
                <a16:creationId xmlns:a16="http://schemas.microsoft.com/office/drawing/2014/main" id="{3B0B7442-92ED-4B23-BD89-1BF36A0CA2B0}"/>
              </a:ext>
            </a:extLst>
          </p:cNvPr>
          <p:cNvSpPr/>
          <p:nvPr/>
        </p:nvSpPr>
        <p:spPr>
          <a:xfrm>
            <a:off x="0" y="0"/>
            <a:ext cx="12192000" cy="6858000"/>
          </a:xfrm>
          <a:prstGeom prst="frame">
            <a:avLst>
              <a:gd name="adj1" fmla="val 203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A9C68F71-8545-4464-8431-DBA72C333101}"/>
              </a:ext>
            </a:extLst>
          </p:cNvPr>
          <p:cNvPicPr>
            <a:picLocks noChangeAspect="1"/>
          </p:cNvPicPr>
          <p:nvPr/>
        </p:nvPicPr>
        <p:blipFill rotWithShape="1">
          <a:blip r:embed="rId6">
            <a:extLst>
              <a:ext uri="{28A0092B-C50C-407E-A947-70E740481C1C}">
                <a14:useLocalDpi xmlns:a14="http://schemas.microsoft.com/office/drawing/2010/main" val="0"/>
              </a:ext>
            </a:extLst>
          </a:blip>
          <a:srcRect l="-598" t="35381" r="598" b="37170"/>
          <a:stretch/>
        </p:blipFill>
        <p:spPr>
          <a:xfrm>
            <a:off x="267286" y="6298136"/>
            <a:ext cx="11713698" cy="351084"/>
          </a:xfrm>
          <a:prstGeom prst="rect">
            <a:avLst/>
          </a:prstGeom>
        </p:spPr>
      </p:pic>
    </p:spTree>
    <p:extLst>
      <p:ext uri="{BB962C8B-B14F-4D97-AF65-F5344CB8AC3E}">
        <p14:creationId xmlns:p14="http://schemas.microsoft.com/office/powerpoint/2010/main" val="13623449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1" y="318254"/>
            <a:ext cx="4628271" cy="707886"/>
          </a:xfrm>
          <a:prstGeom prst="rect">
            <a:avLst/>
          </a:prstGeom>
          <a:solidFill>
            <a:schemeClr val="accent2">
              <a:lumMod val="40000"/>
              <a:lumOff val="60000"/>
            </a:schemeClr>
          </a:solidFill>
          <a:ln w="28575">
            <a:solidFill>
              <a:schemeClr val="tx1"/>
            </a:solidFill>
          </a:ln>
        </p:spPr>
        <p:txBody>
          <a:bodyPr wrap="square">
            <a:spAutoFit/>
          </a:bodyPr>
          <a:lstStyle/>
          <a:p>
            <a:pPr algn="ctr"/>
            <a:r>
              <a:rPr lang="bn-IN" sz="4000" b="1" dirty="0">
                <a:latin typeface="NikoshBAN" panose="02000000000000000000" pitchFamily="2" charset="0"/>
                <a:cs typeface="NikoshBAN" panose="02000000000000000000" pitchFamily="2" charset="0"/>
              </a:rPr>
              <a:t> </a:t>
            </a:r>
            <a:r>
              <a:rPr lang="bn-IN" sz="2400" dirty="0">
                <a:latin typeface="NikoshBAN" pitchFamily="2" charset="0"/>
                <a:cs typeface="NikoshBAN" pitchFamily="2" charset="0"/>
              </a:rPr>
              <a:t>ঘ</a:t>
            </a:r>
            <a:r>
              <a:rPr lang="en-US" sz="2400" dirty="0">
                <a:latin typeface="NikoshBAN" pitchFamily="2" charset="0"/>
                <a:cs typeface="NikoshBAN" pitchFamily="2" charset="0"/>
              </a:rPr>
              <a:t>.</a:t>
            </a:r>
            <a:r>
              <a:rPr lang="bn-IN" sz="2400" dirty="0">
                <a:latin typeface="NikoshBAN" panose="02000000000000000000" pitchFamily="2" charset="0"/>
                <a:cs typeface="NikoshBAN" panose="02000000000000000000" pitchFamily="2" charset="0"/>
              </a:rPr>
              <a:t> ই-স্বাস্থ্যসেবা (টেলিমেডিসিন)</a:t>
            </a:r>
            <a:endParaRPr lang="en-US" sz="24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1" y="1392684"/>
            <a:ext cx="3483511" cy="3410167"/>
          </a:xfrm>
          <a:prstGeom prst="rect">
            <a:avLst/>
          </a:prstGeom>
          <a:ln w="76200">
            <a:solidFill>
              <a:schemeClr val="tx1"/>
            </a:solidFill>
          </a:ln>
        </p:spPr>
      </p:pic>
      <p:sp>
        <p:nvSpPr>
          <p:cNvPr id="5" name="Rectangle 4"/>
          <p:cNvSpPr/>
          <p:nvPr/>
        </p:nvSpPr>
        <p:spPr>
          <a:xfrm>
            <a:off x="488731" y="5169396"/>
            <a:ext cx="11386176" cy="1015663"/>
          </a:xfrm>
          <a:prstGeom prst="rect">
            <a:avLst/>
          </a:prstGeom>
          <a:ln w="28575">
            <a:solidFill>
              <a:schemeClr val="tx1"/>
            </a:solidFill>
          </a:ln>
        </p:spPr>
        <p:txBody>
          <a:bodyPr wrap="square">
            <a:spAutoFit/>
          </a:bodyPr>
          <a:lstStyle/>
          <a:p>
            <a:pPr algn="ctr"/>
            <a:r>
              <a:rPr lang="bn-IN" sz="4000" b="1" dirty="0">
                <a:latin typeface="NikoshBAN" panose="02000000000000000000" pitchFamily="2" charset="0"/>
                <a:cs typeface="NikoshBAN" panose="02000000000000000000" pitchFamily="2" charset="0"/>
              </a:rPr>
              <a:t>  </a:t>
            </a:r>
            <a:r>
              <a:rPr lang="bn-IN" sz="2000" b="1" dirty="0">
                <a:latin typeface="NikoshBAN" panose="02000000000000000000" pitchFamily="2" charset="0"/>
                <a:cs typeface="NikoshBAN" panose="02000000000000000000" pitchFamily="2" charset="0"/>
              </a:rPr>
              <a:t>বর্তমানে ই-সেবার ক্ষেত্রে টেলিমেডিসিন গুরুত্বপূর্ণ ভূমিকা রাখছে। টেলিমেডিসিন সেবা প্রদানের জন্য দেশে ৬০ জন চিকিৎসক প্যানেল রয়েছে। </a:t>
            </a:r>
            <a:endParaRPr lang="en-US" sz="2000" b="1" dirty="0">
              <a:latin typeface="NikoshBAN" pitchFamily="2" charset="0"/>
              <a:cs typeface="NikoshBAN" pitchFamily="2" charset="0"/>
            </a:endParaRPr>
          </a:p>
        </p:txBody>
      </p:sp>
      <p:pic>
        <p:nvPicPr>
          <p:cNvPr id="7" name="Picture 6" descr="231542Kalerkantho_18-05-31-16.jpg"/>
          <p:cNvPicPr>
            <a:picLocks noChangeAspect="1"/>
          </p:cNvPicPr>
          <p:nvPr/>
        </p:nvPicPr>
        <p:blipFill>
          <a:blip r:embed="rId3" cstate="print"/>
          <a:stretch>
            <a:fillRect/>
          </a:stretch>
        </p:blipFill>
        <p:spPr>
          <a:xfrm>
            <a:off x="4242816" y="1392683"/>
            <a:ext cx="3667643" cy="3410167"/>
          </a:xfrm>
          <a:prstGeom prst="rect">
            <a:avLst/>
          </a:prstGeom>
          <a:ln w="76200">
            <a:solidFill>
              <a:schemeClr val="tx1"/>
            </a:solidFill>
          </a:ln>
        </p:spPr>
      </p:pic>
      <p:pic>
        <p:nvPicPr>
          <p:cNvPr id="8" name="Picture 7" descr="17510066_403.jpg"/>
          <p:cNvPicPr>
            <a:picLocks noChangeAspect="1"/>
          </p:cNvPicPr>
          <p:nvPr/>
        </p:nvPicPr>
        <p:blipFill>
          <a:blip r:embed="rId4" cstate="print"/>
          <a:stretch>
            <a:fillRect/>
          </a:stretch>
        </p:blipFill>
        <p:spPr>
          <a:xfrm>
            <a:off x="8181033" y="1392683"/>
            <a:ext cx="3693874" cy="3410167"/>
          </a:xfrm>
          <a:prstGeom prst="rect">
            <a:avLst/>
          </a:prstGeom>
          <a:ln w="76200">
            <a:solidFill>
              <a:schemeClr val="tx1"/>
            </a:solidFill>
          </a:ln>
        </p:spPr>
      </p:pic>
      <p:sp>
        <p:nvSpPr>
          <p:cNvPr id="3" name="Frame 2">
            <a:extLst>
              <a:ext uri="{FF2B5EF4-FFF2-40B4-BE49-F238E27FC236}">
                <a16:creationId xmlns:a16="http://schemas.microsoft.com/office/drawing/2014/main" id="{1B051821-4486-4C4C-8A1D-C005FAC2C5FB}"/>
              </a:ext>
            </a:extLst>
          </p:cNvPr>
          <p:cNvSpPr/>
          <p:nvPr/>
        </p:nvSpPr>
        <p:spPr>
          <a:xfrm>
            <a:off x="-19363" y="0"/>
            <a:ext cx="12192000" cy="6858000"/>
          </a:xfrm>
          <a:prstGeom prst="frame">
            <a:avLst>
              <a:gd name="adj1" fmla="val 16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D44A2E0B-65F0-4700-9656-5DB667A4345E}"/>
              </a:ext>
            </a:extLst>
          </p:cNvPr>
          <p:cNvSpPr/>
          <p:nvPr/>
        </p:nvSpPr>
        <p:spPr>
          <a:xfrm>
            <a:off x="135988" y="147712"/>
            <a:ext cx="11920024" cy="6562578"/>
          </a:xfrm>
          <a:prstGeom prst="frame">
            <a:avLst>
              <a:gd name="adj1" fmla="val 71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B55753B-4993-43B8-856D-B4B8A1EF7ECF}"/>
              </a:ext>
            </a:extLst>
          </p:cNvPr>
          <p:cNvPicPr>
            <a:picLocks noChangeAspect="1"/>
          </p:cNvPicPr>
          <p:nvPr/>
        </p:nvPicPr>
        <p:blipFill rotWithShape="1">
          <a:blip r:embed="rId5">
            <a:extLst>
              <a:ext uri="{28A0092B-C50C-407E-A947-70E740481C1C}">
                <a14:useLocalDpi xmlns:a14="http://schemas.microsoft.com/office/drawing/2010/main" val="0"/>
              </a:ext>
            </a:extLst>
          </a:blip>
          <a:srcRect l="-598" t="35381" r="598" b="37170"/>
          <a:stretch/>
        </p:blipFill>
        <p:spPr>
          <a:xfrm>
            <a:off x="267286" y="6332770"/>
            <a:ext cx="11713698" cy="316449"/>
          </a:xfrm>
          <a:prstGeom prst="rect">
            <a:avLst/>
          </a:prstGeom>
        </p:spPr>
      </p:pic>
    </p:spTree>
    <p:extLst>
      <p:ext uri="{BB962C8B-B14F-4D97-AF65-F5344CB8AC3E}">
        <p14:creationId xmlns:p14="http://schemas.microsoft.com/office/powerpoint/2010/main" val="14835084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846" y="346642"/>
            <a:ext cx="6752492" cy="954107"/>
          </a:xfrm>
          <a:prstGeom prst="rect">
            <a:avLst/>
          </a:prstGeom>
          <a:solidFill>
            <a:schemeClr val="accent4">
              <a:lumMod val="40000"/>
              <a:lumOff val="60000"/>
            </a:schemeClr>
          </a:solidFill>
          <a:ln w="28575">
            <a:solidFill>
              <a:schemeClr val="tx1"/>
            </a:solidFill>
          </a:ln>
        </p:spPr>
        <p:txBody>
          <a:bodyPr wrap="square">
            <a:spAutoFit/>
          </a:bodyPr>
          <a:lstStyle/>
          <a:p>
            <a:pPr algn="ctr"/>
            <a:r>
              <a:rPr lang="bn-IN" sz="2800" b="1" dirty="0">
                <a:solidFill>
                  <a:srgbClr val="0070C0"/>
                </a:solidFill>
                <a:latin typeface="NikoshBAN" pitchFamily="2" charset="0"/>
                <a:cs typeface="NikoshBAN" pitchFamily="2" charset="0"/>
              </a:rPr>
              <a:t>রেলওয়ের ই-টিকেটিং ও মোবাইল টিকেটিং  </a:t>
            </a:r>
            <a:endParaRPr lang="en-US" sz="2800" b="1" dirty="0">
              <a:solidFill>
                <a:srgbClr val="0070C0"/>
              </a:solidFill>
              <a:latin typeface="NikoshBAN" pitchFamily="2" charset="0"/>
              <a:cs typeface="NikoshBAN" pitchFamily="2" charset="0"/>
            </a:endParaRPr>
          </a:p>
        </p:txBody>
      </p:sp>
      <p:sp>
        <p:nvSpPr>
          <p:cNvPr id="9" name="Rectangle 8"/>
          <p:cNvSpPr/>
          <p:nvPr/>
        </p:nvSpPr>
        <p:spPr>
          <a:xfrm>
            <a:off x="551793" y="5467139"/>
            <a:ext cx="11209283" cy="830997"/>
          </a:xfrm>
          <a:prstGeom prst="rect">
            <a:avLst/>
          </a:prstGeom>
          <a:ln w="28575">
            <a:solidFill>
              <a:schemeClr val="tx1"/>
            </a:solidFill>
          </a:ln>
        </p:spPr>
        <p:txBody>
          <a:bodyPr wrap="square">
            <a:spAutoFit/>
          </a:bodyPr>
          <a:lstStyle/>
          <a:p>
            <a:pPr algn="ctr"/>
            <a:r>
              <a:rPr lang="bn-IN" sz="2400" b="1" dirty="0">
                <a:latin typeface="NikoshBAN" pitchFamily="2" charset="0"/>
                <a:cs typeface="NikoshBAN" pitchFamily="2" charset="0"/>
              </a:rPr>
              <a:t>বাংলাদেশ রেলওয়ের টিকেট এখন মোবাইল ফোনেও কাটা যায়।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বাস</a:t>
            </a:r>
            <a:r>
              <a:rPr lang="en-US" sz="2400" b="1" dirty="0">
                <a:latin typeface="NikoshBAN" pitchFamily="2" charset="0"/>
                <a:cs typeface="NikoshBAN" pitchFamily="2" charset="0"/>
              </a:rPr>
              <a:t> ও </a:t>
            </a:r>
            <a:r>
              <a:rPr lang="en-US" sz="2400" b="1" dirty="0" err="1">
                <a:latin typeface="NikoshBAN" pitchFamily="2" charset="0"/>
                <a:cs typeface="NikoshBAN" pitchFamily="2" charset="0"/>
              </a:rPr>
              <a:t>বিমানের</a:t>
            </a:r>
            <a:endParaRPr lang="en-US" sz="2400" b="1" dirty="0">
              <a:latin typeface="NikoshBAN" pitchFamily="2" charset="0"/>
              <a:cs typeface="NikoshBAN" pitchFamily="2" charset="0"/>
            </a:endParaRPr>
          </a:p>
          <a:p>
            <a:pPr algn="ctr"/>
            <a:r>
              <a:rPr lang="en-US" sz="2400" b="1" dirty="0" err="1">
                <a:latin typeface="NikoshBAN" pitchFamily="2" charset="0"/>
                <a:cs typeface="NikoshBAN" pitchFamily="2" charset="0"/>
              </a:rPr>
              <a:t>টিকেট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যায়</a:t>
            </a:r>
            <a:r>
              <a:rPr lang="en-US" sz="2400" b="1" dirty="0">
                <a:latin typeface="NikoshBAN" pitchFamily="2" charset="0"/>
                <a:cs typeface="NikoshBAN" pitchFamily="2" charset="0"/>
              </a:rPr>
              <a:t> ।</a:t>
            </a:r>
          </a:p>
        </p:txBody>
      </p:sp>
      <p:sp>
        <p:nvSpPr>
          <p:cNvPr id="3" name="Frame 2">
            <a:extLst>
              <a:ext uri="{FF2B5EF4-FFF2-40B4-BE49-F238E27FC236}">
                <a16:creationId xmlns:a16="http://schemas.microsoft.com/office/drawing/2014/main" id="{C10933F8-03AA-4A9F-9D45-D49C54F341D9}"/>
              </a:ext>
            </a:extLst>
          </p:cNvPr>
          <p:cNvSpPr/>
          <p:nvPr/>
        </p:nvSpPr>
        <p:spPr>
          <a:xfrm>
            <a:off x="0" y="0"/>
            <a:ext cx="12192000" cy="6858000"/>
          </a:xfrm>
          <a:prstGeom prst="frame">
            <a:avLst>
              <a:gd name="adj1" fmla="val 16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35575DFF-217C-4331-8ECD-AB4E5DF08E33}"/>
              </a:ext>
            </a:extLst>
          </p:cNvPr>
          <p:cNvSpPr/>
          <p:nvPr/>
        </p:nvSpPr>
        <p:spPr>
          <a:xfrm>
            <a:off x="150056" y="175846"/>
            <a:ext cx="11891890" cy="6506308"/>
          </a:xfrm>
          <a:prstGeom prst="frame">
            <a:avLst>
              <a:gd name="adj1" fmla="val 82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980964C0-A191-40AE-BDA0-60B407F9919E}"/>
              </a:ext>
            </a:extLst>
          </p:cNvPr>
          <p:cNvPicPr>
            <a:picLocks noChangeAspect="1"/>
          </p:cNvPicPr>
          <p:nvPr/>
        </p:nvPicPr>
        <p:blipFill rotWithShape="1">
          <a:blip r:embed="rId2">
            <a:extLst>
              <a:ext uri="{28A0092B-C50C-407E-A947-70E740481C1C}">
                <a14:useLocalDpi xmlns:a14="http://schemas.microsoft.com/office/drawing/2010/main" val="0"/>
              </a:ext>
            </a:extLst>
          </a:blip>
          <a:srcRect l="-598" t="35381" r="598" b="37170"/>
          <a:stretch/>
        </p:blipFill>
        <p:spPr>
          <a:xfrm>
            <a:off x="267286" y="6298136"/>
            <a:ext cx="11713698" cy="351084"/>
          </a:xfrm>
          <a:prstGeom prst="rect">
            <a:avLst/>
          </a:prstGeom>
        </p:spPr>
      </p:pic>
      <p:pic>
        <p:nvPicPr>
          <p:cNvPr id="3074" name="Picture 2" descr="ট্রেনের টিকিট অনলাইনে কাটার নতুন নিয়ম || How To Buy Train Ticket From  Online in Bangladesh - YouTube">
            <a:extLst>
              <a:ext uri="{FF2B5EF4-FFF2-40B4-BE49-F238E27FC236}">
                <a16:creationId xmlns:a16="http://schemas.microsoft.com/office/drawing/2014/main" id="{54E7AF52-F9BC-4A3D-BA3B-B09F3D238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68" y="1471546"/>
            <a:ext cx="4766872" cy="38197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42F796F-1ABE-46DD-B6E8-C3B3630D1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721" y="1471545"/>
            <a:ext cx="4542020" cy="3644510"/>
          </a:xfrm>
          <a:prstGeom prst="rect">
            <a:avLst/>
          </a:prstGeom>
        </p:spPr>
      </p:pic>
    </p:spTree>
    <p:extLst>
      <p:ext uri="{BB962C8B-B14F-4D97-AF65-F5344CB8AC3E}">
        <p14:creationId xmlns:p14="http://schemas.microsoft.com/office/powerpoint/2010/main" val="97174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87DF16-2F47-4221-A7D0-59D92DF6AA11}"/>
              </a:ext>
            </a:extLst>
          </p:cNvPr>
          <p:cNvGrpSpPr/>
          <p:nvPr/>
        </p:nvGrpSpPr>
        <p:grpSpPr>
          <a:xfrm>
            <a:off x="1524" y="33130"/>
            <a:ext cx="12192000" cy="6824870"/>
            <a:chOff x="0" y="33130"/>
            <a:chExt cx="12192000" cy="6824870"/>
          </a:xfrm>
        </p:grpSpPr>
        <p:sp>
          <p:nvSpPr>
            <p:cNvPr id="8" name="Frame 7">
              <a:extLst>
                <a:ext uri="{FF2B5EF4-FFF2-40B4-BE49-F238E27FC236}">
                  <a16:creationId xmlns:a16="http://schemas.microsoft.com/office/drawing/2014/main" id="{6B090089-A164-4026-B948-E274A25EF6C2}"/>
                </a:ext>
              </a:extLst>
            </p:cNvPr>
            <p:cNvSpPr/>
            <p:nvPr/>
          </p:nvSpPr>
          <p:spPr>
            <a:xfrm>
              <a:off x="0" y="33130"/>
              <a:ext cx="12192000" cy="6824870"/>
            </a:xfrm>
            <a:prstGeom prst="frame">
              <a:avLst>
                <a:gd name="adj1" fmla="val 655"/>
              </a:avLst>
            </a:prstGeom>
            <a:solidFill>
              <a:srgbClr val="C00000"/>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8E4270F2-FFD5-481A-9375-F3DC29CDDE8C}"/>
                </a:ext>
              </a:extLst>
            </p:cNvPr>
            <p:cNvPicPr>
              <a:picLocks noChangeAspect="1"/>
            </p:cNvPicPr>
            <p:nvPr/>
          </p:nvPicPr>
          <p:blipFill rotWithShape="1">
            <a:blip r:embed="rId3">
              <a:extLst>
                <a:ext uri="{28A0092B-C50C-407E-A947-70E740481C1C}">
                  <a14:useLocalDpi xmlns:a14="http://schemas.microsoft.com/office/drawing/2010/main" val="0"/>
                </a:ext>
              </a:extLst>
            </a:blip>
            <a:srcRect l="22120" t="7960" r="23697" b="8457"/>
            <a:stretch/>
          </p:blipFill>
          <p:spPr>
            <a:xfrm rot="16200000">
              <a:off x="10553114" y="77527"/>
              <a:ext cx="1524000" cy="1524002"/>
            </a:xfrm>
            <a:prstGeom prst="rect">
              <a:avLst/>
            </a:prstGeom>
          </p:spPr>
        </p:pic>
        <p:pic>
          <p:nvPicPr>
            <p:cNvPr id="11" name="Picture 10">
              <a:extLst>
                <a:ext uri="{FF2B5EF4-FFF2-40B4-BE49-F238E27FC236}">
                  <a16:creationId xmlns:a16="http://schemas.microsoft.com/office/drawing/2014/main" id="{03496BC4-1A72-437E-A803-EC34EBCF389F}"/>
                </a:ext>
              </a:extLst>
            </p:cNvPr>
            <p:cNvPicPr>
              <a:picLocks noChangeAspect="1"/>
            </p:cNvPicPr>
            <p:nvPr/>
          </p:nvPicPr>
          <p:blipFill rotWithShape="1">
            <a:blip r:embed="rId3">
              <a:extLst>
                <a:ext uri="{28A0092B-C50C-407E-A947-70E740481C1C}">
                  <a14:useLocalDpi xmlns:a14="http://schemas.microsoft.com/office/drawing/2010/main" val="0"/>
                </a:ext>
              </a:extLst>
            </a:blip>
            <a:srcRect l="22120" t="7960" r="23697" b="8457"/>
            <a:stretch/>
          </p:blipFill>
          <p:spPr>
            <a:xfrm>
              <a:off x="10629900" y="5256470"/>
              <a:ext cx="1524000" cy="1524002"/>
            </a:xfrm>
            <a:prstGeom prst="rect">
              <a:avLst/>
            </a:prstGeom>
          </p:spPr>
        </p:pic>
        <p:pic>
          <p:nvPicPr>
            <p:cNvPr id="12" name="Picture 11">
              <a:extLst>
                <a:ext uri="{FF2B5EF4-FFF2-40B4-BE49-F238E27FC236}">
                  <a16:creationId xmlns:a16="http://schemas.microsoft.com/office/drawing/2014/main" id="{D89E9BF8-0F88-4644-9D97-39FBC20D7134}"/>
                </a:ext>
              </a:extLst>
            </p:cNvPr>
            <p:cNvPicPr>
              <a:picLocks noChangeAspect="1"/>
            </p:cNvPicPr>
            <p:nvPr/>
          </p:nvPicPr>
          <p:blipFill rotWithShape="1">
            <a:blip r:embed="rId3">
              <a:extLst>
                <a:ext uri="{28A0092B-C50C-407E-A947-70E740481C1C}">
                  <a14:useLocalDpi xmlns:a14="http://schemas.microsoft.com/office/drawing/2010/main" val="0"/>
                </a:ext>
              </a:extLst>
            </a:blip>
            <a:srcRect l="22120" t="7960" r="23697" b="8457"/>
            <a:stretch/>
          </p:blipFill>
          <p:spPr>
            <a:xfrm rot="5400000">
              <a:off x="108463" y="5300869"/>
              <a:ext cx="1524000" cy="1524002"/>
            </a:xfrm>
            <a:prstGeom prst="rect">
              <a:avLst/>
            </a:prstGeom>
          </p:spPr>
        </p:pic>
        <p:pic>
          <p:nvPicPr>
            <p:cNvPr id="13" name="Picture 12">
              <a:extLst>
                <a:ext uri="{FF2B5EF4-FFF2-40B4-BE49-F238E27FC236}">
                  <a16:creationId xmlns:a16="http://schemas.microsoft.com/office/drawing/2014/main" id="{F9A043FD-6FA8-4C0F-AEF5-FCC63A36EC82}"/>
                </a:ext>
              </a:extLst>
            </p:cNvPr>
            <p:cNvPicPr>
              <a:picLocks noChangeAspect="1"/>
            </p:cNvPicPr>
            <p:nvPr/>
          </p:nvPicPr>
          <p:blipFill rotWithShape="1">
            <a:blip r:embed="rId3">
              <a:extLst>
                <a:ext uri="{28A0092B-C50C-407E-A947-70E740481C1C}">
                  <a14:useLocalDpi xmlns:a14="http://schemas.microsoft.com/office/drawing/2010/main" val="0"/>
                </a:ext>
              </a:extLst>
            </a:blip>
            <a:srcRect l="22120" t="7960" r="26406" b="8457"/>
            <a:stretch/>
          </p:blipFill>
          <p:spPr>
            <a:xfrm rot="5400000" flipH="1">
              <a:off x="127335" y="118982"/>
              <a:ext cx="1436134" cy="1499928"/>
            </a:xfrm>
            <a:prstGeom prst="rect">
              <a:avLst/>
            </a:prstGeom>
          </p:spPr>
        </p:pic>
        <p:pic>
          <p:nvPicPr>
            <p:cNvPr id="18" name="Picture 17">
              <a:extLst>
                <a:ext uri="{FF2B5EF4-FFF2-40B4-BE49-F238E27FC236}">
                  <a16:creationId xmlns:a16="http://schemas.microsoft.com/office/drawing/2014/main" id="{EBF9764B-C6A8-4E9B-8810-99449011F990}"/>
                </a:ext>
              </a:extLst>
            </p:cNvPr>
            <p:cNvPicPr>
              <a:picLocks noChangeAspect="1"/>
            </p:cNvPicPr>
            <p:nvPr/>
          </p:nvPicPr>
          <p:blipFill rotWithShape="1">
            <a:blip r:embed="rId4">
              <a:extLst>
                <a:ext uri="{28A0092B-C50C-407E-A947-70E740481C1C}">
                  <a14:useLocalDpi xmlns:a14="http://schemas.microsoft.com/office/drawing/2010/main" val="0"/>
                </a:ext>
              </a:extLst>
            </a:blip>
            <a:srcRect t="25296"/>
            <a:stretch/>
          </p:blipFill>
          <p:spPr>
            <a:xfrm>
              <a:off x="106190" y="6339837"/>
              <a:ext cx="11268222" cy="473765"/>
            </a:xfrm>
            <a:prstGeom prst="rect">
              <a:avLst/>
            </a:prstGeom>
          </p:spPr>
        </p:pic>
        <p:sp>
          <p:nvSpPr>
            <p:cNvPr id="20" name="Oval 19">
              <a:extLst>
                <a:ext uri="{FF2B5EF4-FFF2-40B4-BE49-F238E27FC236}">
                  <a16:creationId xmlns:a16="http://schemas.microsoft.com/office/drawing/2014/main" id="{428F72AA-D4E3-48B1-B4BE-DCE134EE5DF6}"/>
                </a:ext>
              </a:extLst>
            </p:cNvPr>
            <p:cNvSpPr/>
            <p:nvPr/>
          </p:nvSpPr>
          <p:spPr>
            <a:xfrm>
              <a:off x="4365215" y="284868"/>
              <a:ext cx="3284551" cy="7888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2"/>
                  </a:solidFill>
                  <a:latin typeface="NikoshBAN" panose="02000000000000000000"/>
                </a:rPr>
                <a:t>পরিচিতি</a:t>
              </a:r>
              <a:endParaRPr lang="en-US" sz="3600" dirty="0">
                <a:solidFill>
                  <a:schemeClr val="tx2"/>
                </a:solidFill>
              </a:endParaRPr>
            </a:p>
          </p:txBody>
        </p:sp>
        <p:sp>
          <p:nvSpPr>
            <p:cNvPr id="23" name="Rounded Rectangle 10">
              <a:extLst>
                <a:ext uri="{FF2B5EF4-FFF2-40B4-BE49-F238E27FC236}">
                  <a16:creationId xmlns:a16="http://schemas.microsoft.com/office/drawing/2014/main" id="{A3A08C67-9382-4EC9-BAE1-E88F7891D809}"/>
                </a:ext>
              </a:extLst>
            </p:cNvPr>
            <p:cNvSpPr/>
            <p:nvPr/>
          </p:nvSpPr>
          <p:spPr>
            <a:xfrm>
              <a:off x="546392" y="1908763"/>
              <a:ext cx="4827465" cy="4266908"/>
            </a:xfrm>
            <a:prstGeom prst="roundRect">
              <a:avLst>
                <a:gd name="adj" fmla="val 5484"/>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bn-BD" sz="2400" b="1" u="sng" dirty="0">
                <a:solidFill>
                  <a:schemeClr val="tx1"/>
                </a:solidFill>
                <a:latin typeface="NikoshBAN"/>
                <a:cs typeface="NikoshBAN" pitchFamily="2" charset="0"/>
              </a:endParaRPr>
            </a:p>
            <a:p>
              <a:pPr algn="ctr"/>
              <a:endParaRPr lang="bn-BD" sz="2400" u="sng" dirty="0">
                <a:solidFill>
                  <a:schemeClr val="tx1"/>
                </a:solidFill>
                <a:latin typeface="NikoshBAN"/>
                <a:cs typeface="NikoshBAN" pitchFamily="2" charset="0"/>
              </a:endParaRPr>
            </a:p>
            <a:p>
              <a:pPr algn="ctr"/>
              <a:endParaRPr lang="bn-BD" sz="2400" u="sng" dirty="0">
                <a:solidFill>
                  <a:schemeClr val="tx1"/>
                </a:solidFill>
                <a:latin typeface="NikoshBAN"/>
                <a:cs typeface="NikoshBAN" pitchFamily="2" charset="0"/>
              </a:endParaRPr>
            </a:p>
            <a:p>
              <a:pPr algn="ctr"/>
              <a:endParaRPr lang="bn-BD" sz="2400" u="sng" dirty="0">
                <a:solidFill>
                  <a:schemeClr val="tx1"/>
                </a:solidFill>
                <a:latin typeface="NikoshBAN"/>
                <a:cs typeface="NikoshBAN" pitchFamily="2" charset="0"/>
              </a:endParaRPr>
            </a:p>
            <a:p>
              <a:pPr algn="ctr"/>
              <a:endParaRPr lang="bn-BD" sz="3200" u="sng" dirty="0">
                <a:solidFill>
                  <a:schemeClr val="tx1"/>
                </a:solidFill>
                <a:latin typeface="NikoshBAN"/>
                <a:cs typeface="NikoshBAN" pitchFamily="2" charset="0"/>
              </a:endParaRPr>
            </a:p>
            <a:p>
              <a:pPr algn="ctr"/>
              <a:endParaRPr lang="bn-BD" sz="2000" u="sng" dirty="0">
                <a:solidFill>
                  <a:schemeClr val="tx1"/>
                </a:solidFill>
                <a:latin typeface="NikoshBAN"/>
                <a:cs typeface="NikoshBAN" pitchFamily="2" charset="0"/>
              </a:endParaRPr>
            </a:p>
            <a:p>
              <a:pPr algn="ctr"/>
              <a:endParaRPr lang="bn-BD" sz="2000" u="sng" dirty="0">
                <a:solidFill>
                  <a:schemeClr val="tx1"/>
                </a:solidFill>
                <a:latin typeface="NikoshBAN"/>
                <a:cs typeface="NikoshBAN" pitchFamily="2" charset="0"/>
              </a:endParaRPr>
            </a:p>
            <a:p>
              <a:pPr algn="ctr">
                <a:spcAft>
                  <a:spcPts val="600"/>
                </a:spcAft>
              </a:pPr>
              <a:r>
                <a:rPr lang="en-US" sz="2800" b="1" u="sng" dirty="0" err="1">
                  <a:solidFill>
                    <a:srgbClr val="002060"/>
                  </a:solidFill>
                  <a:latin typeface="NikoshBAN"/>
                  <a:cs typeface="NikoshBAN" pitchFamily="2" charset="0"/>
                </a:rPr>
                <a:t>শাহানাজ</a:t>
              </a:r>
              <a:r>
                <a:rPr lang="en-US" sz="2800" b="1" u="sng" dirty="0">
                  <a:solidFill>
                    <a:srgbClr val="002060"/>
                  </a:solidFill>
                  <a:latin typeface="NikoshBAN"/>
                  <a:cs typeface="NikoshBAN" pitchFamily="2" charset="0"/>
                </a:rPr>
                <a:t> </a:t>
              </a:r>
              <a:r>
                <a:rPr lang="en-US" sz="2800" b="1" u="sng" dirty="0" err="1">
                  <a:solidFill>
                    <a:srgbClr val="002060"/>
                  </a:solidFill>
                  <a:latin typeface="NikoshBAN"/>
                  <a:cs typeface="NikoshBAN" pitchFamily="2" charset="0"/>
                </a:rPr>
                <a:t>বেগম</a:t>
              </a:r>
              <a:endParaRPr lang="en-US" sz="2800" b="1" u="sng" dirty="0">
                <a:solidFill>
                  <a:srgbClr val="002060"/>
                </a:solidFill>
                <a:latin typeface="NikoshBAN"/>
                <a:cs typeface="NikoshBAN" pitchFamily="2" charset="0"/>
              </a:endParaRPr>
            </a:p>
            <a:p>
              <a:pPr algn="ctr">
                <a:spcAft>
                  <a:spcPts val="600"/>
                </a:spcAft>
              </a:pPr>
              <a:r>
                <a:rPr lang="en-US" sz="2000" b="1" u="sng" dirty="0" err="1">
                  <a:solidFill>
                    <a:srgbClr val="002060"/>
                  </a:solidFill>
                  <a:latin typeface="NikoshBAN"/>
                  <a:cs typeface="NikoshBAN" pitchFamily="2" charset="0"/>
                </a:rPr>
                <a:t>সহকারি</a:t>
              </a:r>
              <a:r>
                <a:rPr lang="en-US" sz="2000" b="1" u="sng" dirty="0">
                  <a:solidFill>
                    <a:srgbClr val="002060"/>
                  </a:solidFill>
                  <a:latin typeface="NikoshBAN"/>
                  <a:cs typeface="NikoshBAN" pitchFamily="2" charset="0"/>
                </a:rPr>
                <a:t> </a:t>
              </a:r>
              <a:r>
                <a:rPr lang="en-US" sz="2000" b="1" u="sng" dirty="0" err="1">
                  <a:solidFill>
                    <a:srgbClr val="002060"/>
                  </a:solidFill>
                  <a:latin typeface="NikoshBAN"/>
                  <a:cs typeface="NikoshBAN" pitchFamily="2" charset="0"/>
                </a:rPr>
                <a:t>শিক্ষক</a:t>
              </a:r>
              <a:endParaRPr lang="en-US" sz="2000" b="1" u="sng" dirty="0">
                <a:solidFill>
                  <a:srgbClr val="002060"/>
                </a:solidFill>
                <a:latin typeface="NikoshBAN"/>
                <a:cs typeface="NikoshBAN" pitchFamily="2" charset="0"/>
              </a:endParaRPr>
            </a:p>
            <a:p>
              <a:pPr algn="ctr">
                <a:spcAft>
                  <a:spcPts val="600"/>
                </a:spcAft>
              </a:pPr>
              <a:r>
                <a:rPr lang="en-US" sz="2000" b="1" u="sng" dirty="0" err="1">
                  <a:solidFill>
                    <a:srgbClr val="002060"/>
                  </a:solidFill>
                  <a:latin typeface="NikoshBAN"/>
                  <a:cs typeface="NikoshBAN" pitchFamily="2" charset="0"/>
                </a:rPr>
                <a:t>হাজী</a:t>
              </a:r>
              <a:r>
                <a:rPr lang="en-US" sz="2000" b="1" u="sng" dirty="0">
                  <a:solidFill>
                    <a:srgbClr val="002060"/>
                  </a:solidFill>
                  <a:latin typeface="NikoshBAN"/>
                  <a:cs typeface="NikoshBAN" pitchFamily="2" charset="0"/>
                </a:rPr>
                <a:t> </a:t>
              </a:r>
              <a:r>
                <a:rPr lang="en-US" sz="2000" b="1" u="sng" dirty="0" err="1">
                  <a:solidFill>
                    <a:srgbClr val="002060"/>
                  </a:solidFill>
                  <a:latin typeface="NikoshBAN"/>
                  <a:cs typeface="NikoshBAN" pitchFamily="2" charset="0"/>
                </a:rPr>
                <a:t>হেলাল</a:t>
              </a:r>
              <a:r>
                <a:rPr lang="en-US" sz="2000" b="1" u="sng" dirty="0">
                  <a:solidFill>
                    <a:srgbClr val="002060"/>
                  </a:solidFill>
                  <a:latin typeface="NikoshBAN"/>
                  <a:cs typeface="NikoshBAN" pitchFamily="2" charset="0"/>
                </a:rPr>
                <a:t> </a:t>
              </a:r>
              <a:r>
                <a:rPr lang="en-US" sz="2000" b="1" u="sng" dirty="0" err="1">
                  <a:solidFill>
                    <a:srgbClr val="002060"/>
                  </a:solidFill>
                  <a:latin typeface="NikoshBAN"/>
                  <a:cs typeface="NikoshBAN" pitchFamily="2" charset="0"/>
                </a:rPr>
                <a:t>উদ্দিন</a:t>
              </a:r>
              <a:r>
                <a:rPr lang="en-US" sz="2000" b="1" u="sng" dirty="0">
                  <a:solidFill>
                    <a:srgbClr val="002060"/>
                  </a:solidFill>
                  <a:latin typeface="NikoshBAN"/>
                  <a:cs typeface="NikoshBAN" pitchFamily="2" charset="0"/>
                </a:rPr>
                <a:t> </a:t>
              </a:r>
              <a:r>
                <a:rPr lang="en-US" sz="2000" b="1" u="sng" dirty="0" err="1">
                  <a:solidFill>
                    <a:srgbClr val="002060"/>
                  </a:solidFill>
                  <a:latin typeface="NikoshBAN"/>
                  <a:cs typeface="NikoshBAN" pitchFamily="2" charset="0"/>
                </a:rPr>
                <a:t>বালিকা</a:t>
              </a:r>
              <a:r>
                <a:rPr lang="en-US" sz="2000" b="1" u="sng" dirty="0">
                  <a:solidFill>
                    <a:srgbClr val="002060"/>
                  </a:solidFill>
                  <a:latin typeface="NikoshBAN"/>
                  <a:cs typeface="NikoshBAN" pitchFamily="2" charset="0"/>
                </a:rPr>
                <a:t> </a:t>
              </a:r>
              <a:r>
                <a:rPr lang="en-US" sz="2000" b="1" u="sng" dirty="0" err="1">
                  <a:solidFill>
                    <a:srgbClr val="002060"/>
                  </a:solidFill>
                  <a:latin typeface="NikoshBAN"/>
                  <a:cs typeface="NikoshBAN" pitchFamily="2" charset="0"/>
                </a:rPr>
                <a:t>উচ্চ</a:t>
              </a:r>
              <a:r>
                <a:rPr lang="en-US" sz="2000" b="1" u="sng" dirty="0">
                  <a:solidFill>
                    <a:srgbClr val="002060"/>
                  </a:solidFill>
                  <a:latin typeface="NikoshBAN"/>
                  <a:cs typeface="NikoshBAN" pitchFamily="2" charset="0"/>
                </a:rPr>
                <a:t> </a:t>
              </a:r>
              <a:r>
                <a:rPr lang="en-US" sz="2000" b="1" u="sng" dirty="0" err="1">
                  <a:solidFill>
                    <a:srgbClr val="002060"/>
                  </a:solidFill>
                  <a:latin typeface="NikoshBAN"/>
                  <a:cs typeface="NikoshBAN" pitchFamily="2" charset="0"/>
                </a:rPr>
                <a:t>বিদ্যালয়</a:t>
              </a:r>
              <a:endParaRPr lang="en-US" sz="2000" b="1" u="sng" dirty="0">
                <a:solidFill>
                  <a:srgbClr val="002060"/>
                </a:solidFill>
                <a:latin typeface="NikoshBAN"/>
                <a:cs typeface="NikoshBAN" pitchFamily="2" charset="0"/>
              </a:endParaRPr>
            </a:p>
            <a:p>
              <a:pPr algn="ctr">
                <a:spcAft>
                  <a:spcPts val="600"/>
                </a:spcAft>
              </a:pPr>
              <a:r>
                <a:rPr lang="en-US" sz="2000" b="1" u="sng" dirty="0" err="1">
                  <a:solidFill>
                    <a:srgbClr val="002060"/>
                  </a:solidFill>
                  <a:latin typeface="NikoshBAN"/>
                  <a:cs typeface="NikoshBAN" pitchFamily="2" charset="0"/>
                </a:rPr>
                <a:t>তারাকান্দা,ময়মনসিংহ</a:t>
              </a:r>
              <a:r>
                <a:rPr lang="en-US" sz="2000" b="1" u="sng" dirty="0">
                  <a:solidFill>
                    <a:srgbClr val="002060"/>
                  </a:solidFill>
                  <a:latin typeface="NikoshBAN"/>
                  <a:cs typeface="NikoshBAN" pitchFamily="2" charset="0"/>
                </a:rPr>
                <a:t>।</a:t>
              </a:r>
            </a:p>
            <a:p>
              <a:pPr algn="ctr">
                <a:spcAft>
                  <a:spcPts val="600"/>
                </a:spcAft>
              </a:pPr>
              <a:r>
                <a:rPr lang="en-US" sz="2000" b="1" u="sng" dirty="0">
                  <a:solidFill>
                    <a:srgbClr val="002060"/>
                  </a:solidFill>
                  <a:latin typeface="NikoshBAN"/>
                  <a:cs typeface="NikoshBAN" pitchFamily="2" charset="0"/>
                </a:rPr>
                <a:t>E-mail:-sbegumict2015@gmail.com  </a:t>
              </a:r>
            </a:p>
            <a:p>
              <a:pPr algn="ctr"/>
              <a:endParaRPr lang="bn-IN" sz="2000" u="sng" dirty="0">
                <a:solidFill>
                  <a:schemeClr val="tx1"/>
                </a:solidFill>
                <a:latin typeface="NikoshBAN" pitchFamily="2" charset="0"/>
                <a:cs typeface="NikoshBAN" pitchFamily="2" charset="0"/>
              </a:endParaRPr>
            </a:p>
            <a:p>
              <a:pPr algn="ctr"/>
              <a:br>
                <a:rPr lang="bn-BD" sz="2000" dirty="0">
                  <a:solidFill>
                    <a:schemeClr val="tx1"/>
                  </a:solidFill>
                  <a:latin typeface="NikoshBAN" panose="02000000000000000000" pitchFamily="2" charset="0"/>
                  <a:cs typeface="NikoshBAN" panose="02000000000000000000" pitchFamily="2" charset="0"/>
                </a:rPr>
              </a:br>
              <a:endParaRPr lang="en-US" sz="2000" dirty="0">
                <a:solidFill>
                  <a:schemeClr val="tx1"/>
                </a:solidFill>
                <a:latin typeface="NikoshBAN" panose="02000000000000000000" pitchFamily="2" charset="0"/>
                <a:cs typeface="NikoshBAN" panose="02000000000000000000" pitchFamily="2" charset="0"/>
              </a:endParaRPr>
            </a:p>
          </p:txBody>
        </p:sp>
        <p:pic>
          <p:nvPicPr>
            <p:cNvPr id="24" name="Picture 2" descr="C:\Users\Lotus\Pictures\ICT4E.jpg">
              <a:extLst>
                <a:ext uri="{FF2B5EF4-FFF2-40B4-BE49-F238E27FC236}">
                  <a16:creationId xmlns:a16="http://schemas.microsoft.com/office/drawing/2014/main" id="{C245686D-0C41-4D85-A2EA-5459DE885133}"/>
                </a:ext>
              </a:extLst>
            </p:cNvPr>
            <p:cNvPicPr>
              <a:picLocks noChangeAspect="1" noChangeArrowheads="1"/>
            </p:cNvPicPr>
            <p:nvPr/>
          </p:nvPicPr>
          <p:blipFill>
            <a:blip r:embed="rId5"/>
            <a:srcRect/>
            <a:stretch>
              <a:fillRect/>
            </a:stretch>
          </p:blipFill>
          <p:spPr bwMode="auto">
            <a:xfrm>
              <a:off x="1938585" y="2037147"/>
              <a:ext cx="1819421" cy="1700463"/>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7" name="Rectangle 26">
              <a:extLst>
                <a:ext uri="{FF2B5EF4-FFF2-40B4-BE49-F238E27FC236}">
                  <a16:creationId xmlns:a16="http://schemas.microsoft.com/office/drawing/2014/main" id="{E10DDB23-D64C-4848-A5E5-84829E52C978}"/>
                </a:ext>
              </a:extLst>
            </p:cNvPr>
            <p:cNvSpPr/>
            <p:nvPr/>
          </p:nvSpPr>
          <p:spPr>
            <a:xfrm>
              <a:off x="546391" y="1117356"/>
              <a:ext cx="4701127" cy="685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NikoshBAN" panose="02000000000000000000"/>
                </a:rPr>
                <a:t>শিক্ষক</a:t>
              </a:r>
              <a:r>
                <a:rPr lang="en-US" sz="2400" dirty="0">
                  <a:latin typeface="NikoshBAN" panose="02000000000000000000"/>
                </a:rPr>
                <a:t> </a:t>
              </a:r>
              <a:r>
                <a:rPr lang="en-US" sz="2400" dirty="0" err="1">
                  <a:latin typeface="NikoshBAN" panose="02000000000000000000"/>
                </a:rPr>
                <a:t>পরিচিতি</a:t>
              </a:r>
              <a:endParaRPr lang="en-US" sz="2400" dirty="0">
                <a:latin typeface="NikoshBAN" panose="02000000000000000000"/>
              </a:endParaRPr>
            </a:p>
          </p:txBody>
        </p:sp>
        <p:sp>
          <p:nvSpPr>
            <p:cNvPr id="28" name="Rectangle 27">
              <a:extLst>
                <a:ext uri="{FF2B5EF4-FFF2-40B4-BE49-F238E27FC236}">
                  <a16:creationId xmlns:a16="http://schemas.microsoft.com/office/drawing/2014/main" id="{30E925C7-6138-4279-82E9-42A041EFC425}"/>
                </a:ext>
              </a:extLst>
            </p:cNvPr>
            <p:cNvSpPr/>
            <p:nvPr/>
          </p:nvSpPr>
          <p:spPr>
            <a:xfrm>
              <a:off x="6915463" y="1064444"/>
              <a:ext cx="4610038" cy="7888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NikoshBAN" panose="02000000000000000000"/>
                </a:rPr>
                <a:t>পাঠ</a:t>
              </a:r>
              <a:r>
                <a:rPr lang="en-US" sz="2400" dirty="0">
                  <a:latin typeface="NikoshBAN" panose="02000000000000000000"/>
                </a:rPr>
                <a:t>  </a:t>
              </a:r>
              <a:r>
                <a:rPr lang="en-US" sz="2400" dirty="0" err="1">
                  <a:latin typeface="NikoshBAN" panose="02000000000000000000"/>
                </a:rPr>
                <a:t>পরিচিতি</a:t>
              </a:r>
              <a:endParaRPr lang="en-US" sz="2400" dirty="0">
                <a:latin typeface="NikoshBAN" panose="02000000000000000000"/>
              </a:endParaRPr>
            </a:p>
          </p:txBody>
        </p:sp>
        <p:sp>
          <p:nvSpPr>
            <p:cNvPr id="29" name="Rectangle: Rounded Corners 28">
              <a:extLst>
                <a:ext uri="{FF2B5EF4-FFF2-40B4-BE49-F238E27FC236}">
                  <a16:creationId xmlns:a16="http://schemas.microsoft.com/office/drawing/2014/main" id="{CD2E2A54-B50A-41DE-8861-40B4F63481FD}"/>
                </a:ext>
              </a:extLst>
            </p:cNvPr>
            <p:cNvSpPr/>
            <p:nvPr/>
          </p:nvSpPr>
          <p:spPr>
            <a:xfrm>
              <a:off x="6818144" y="2017432"/>
              <a:ext cx="4864331" cy="4216796"/>
            </a:xfrm>
            <a:prstGeom prst="roundRect">
              <a:avLst>
                <a:gd name="adj" fmla="val 6729"/>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p>
            <a:p>
              <a:pPr algn="ctr"/>
              <a:endParaRPr lang="en-US" sz="2800" dirty="0"/>
            </a:p>
            <a:p>
              <a:pPr algn="ctr"/>
              <a:endParaRPr lang="en-US" sz="2800" dirty="0"/>
            </a:p>
            <a:p>
              <a:pPr algn="ctr"/>
              <a:endParaRPr lang="en-US" sz="2800" dirty="0"/>
            </a:p>
            <a:p>
              <a:pPr>
                <a:lnSpc>
                  <a:spcPct val="150000"/>
                </a:lnSpc>
              </a:pPr>
              <a:r>
                <a:rPr lang="en-US" sz="2800" b="1" dirty="0" err="1">
                  <a:solidFill>
                    <a:srgbClr val="002060"/>
                  </a:solidFill>
                  <a:latin typeface="NikoshBAN" panose="02000000000000000000"/>
                </a:rPr>
                <a:t>শ্রেণীঃ-নবম</a:t>
              </a:r>
              <a:r>
                <a:rPr lang="en-US" sz="2800" b="1" dirty="0">
                  <a:solidFill>
                    <a:srgbClr val="002060"/>
                  </a:solidFill>
                  <a:latin typeface="NikoshBAN" panose="02000000000000000000"/>
                </a:rPr>
                <a:t> </a:t>
              </a:r>
            </a:p>
            <a:p>
              <a:pPr>
                <a:lnSpc>
                  <a:spcPct val="150000"/>
                </a:lnSpc>
              </a:pPr>
              <a:r>
                <a:rPr lang="en-US" sz="2400" b="1" dirty="0" err="1">
                  <a:solidFill>
                    <a:srgbClr val="002060"/>
                  </a:solidFill>
                  <a:latin typeface="NikoshBAN" panose="02000000000000000000"/>
                </a:rPr>
                <a:t>বিষয়ঃ-তথ্য</a:t>
              </a:r>
              <a:r>
                <a:rPr lang="en-US" sz="2400" b="1" dirty="0">
                  <a:solidFill>
                    <a:srgbClr val="002060"/>
                  </a:solidFill>
                  <a:latin typeface="NikoshBAN" panose="02000000000000000000"/>
                </a:rPr>
                <a:t> ও </a:t>
              </a:r>
              <a:r>
                <a:rPr lang="en-US" sz="2400" b="1" dirty="0" err="1">
                  <a:solidFill>
                    <a:srgbClr val="002060"/>
                  </a:solidFill>
                  <a:latin typeface="NikoshBAN" panose="02000000000000000000"/>
                </a:rPr>
                <a:t>যোগাযোগ</a:t>
              </a:r>
              <a:r>
                <a:rPr lang="en-US" sz="2400" b="1" dirty="0">
                  <a:solidFill>
                    <a:srgbClr val="002060"/>
                  </a:solidFill>
                  <a:latin typeface="NikoshBAN" panose="02000000000000000000"/>
                </a:rPr>
                <a:t> </a:t>
              </a:r>
              <a:r>
                <a:rPr lang="en-US" sz="2400" b="1" dirty="0" err="1">
                  <a:solidFill>
                    <a:srgbClr val="002060"/>
                  </a:solidFill>
                  <a:latin typeface="NikoshBAN" panose="02000000000000000000"/>
                </a:rPr>
                <a:t>প্রযুক্তি</a:t>
              </a:r>
              <a:r>
                <a:rPr lang="en-US" sz="2400" b="1" dirty="0">
                  <a:solidFill>
                    <a:srgbClr val="002060"/>
                  </a:solidFill>
                  <a:latin typeface="NikoshBAN" panose="02000000000000000000"/>
                </a:rPr>
                <a:t> </a:t>
              </a:r>
            </a:p>
            <a:p>
              <a:pPr>
                <a:lnSpc>
                  <a:spcPct val="150000"/>
                </a:lnSpc>
              </a:pPr>
              <a:r>
                <a:rPr lang="en-US" sz="2400" b="1" dirty="0">
                  <a:solidFill>
                    <a:srgbClr val="002060"/>
                  </a:solidFill>
                  <a:latin typeface="NikoshBAN" panose="02000000000000000000"/>
                </a:rPr>
                <a:t>অধ্যায়ঃ-২য়  </a:t>
              </a:r>
            </a:p>
            <a:p>
              <a:pPr>
                <a:lnSpc>
                  <a:spcPct val="150000"/>
                </a:lnSpc>
              </a:pPr>
              <a:r>
                <a:rPr lang="en-US" sz="2400" b="1" dirty="0">
                  <a:solidFill>
                    <a:srgbClr val="002060"/>
                  </a:solidFill>
                  <a:latin typeface="NikoshBAN" panose="02000000000000000000"/>
                </a:rPr>
                <a:t>সময়ঃ-৫০মিনিট </a:t>
              </a:r>
            </a:p>
            <a:p>
              <a:pPr>
                <a:lnSpc>
                  <a:spcPct val="150000"/>
                </a:lnSpc>
              </a:pPr>
              <a:r>
                <a:rPr lang="en-US" sz="2400" b="1" dirty="0">
                  <a:solidFill>
                    <a:srgbClr val="002060"/>
                  </a:solidFill>
                  <a:latin typeface="NikoshBAN" panose="02000000000000000000"/>
                </a:rPr>
                <a:t>তারিখঃ-২/১০/২০২১ </a:t>
              </a:r>
            </a:p>
          </p:txBody>
        </p:sp>
        <p:pic>
          <p:nvPicPr>
            <p:cNvPr id="16" name="Picture 15">
              <a:extLst>
                <a:ext uri="{FF2B5EF4-FFF2-40B4-BE49-F238E27FC236}">
                  <a16:creationId xmlns:a16="http://schemas.microsoft.com/office/drawing/2014/main" id="{FAEC2353-AE25-466C-92BC-B4C4568E5D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2249" y="2149115"/>
              <a:ext cx="1364342" cy="1525537"/>
            </a:xfrm>
            <a:prstGeom prst="rect">
              <a:avLst/>
            </a:prstGeom>
          </p:spPr>
        </p:pic>
        <p:pic>
          <p:nvPicPr>
            <p:cNvPr id="17" name="Picture 16">
              <a:extLst>
                <a:ext uri="{FF2B5EF4-FFF2-40B4-BE49-F238E27FC236}">
                  <a16:creationId xmlns:a16="http://schemas.microsoft.com/office/drawing/2014/main" id="{0D53FA4A-14EB-4D73-A1D6-83FCC872E6D2}"/>
                </a:ext>
              </a:extLst>
            </p:cNvPr>
            <p:cNvPicPr>
              <a:picLocks noChangeAspect="1"/>
            </p:cNvPicPr>
            <p:nvPr/>
          </p:nvPicPr>
          <p:blipFill rotWithShape="1">
            <a:blip r:embed="rId7">
              <a:extLst>
                <a:ext uri="{28A0092B-C50C-407E-A947-70E740481C1C}">
                  <a14:useLocalDpi xmlns:a14="http://schemas.microsoft.com/office/drawing/2010/main" val="0"/>
                </a:ext>
              </a:extLst>
            </a:blip>
            <a:srcRect l="17500"/>
            <a:stretch/>
          </p:blipFill>
          <p:spPr>
            <a:xfrm>
              <a:off x="5682037" y="1117356"/>
              <a:ext cx="925246" cy="5211214"/>
            </a:xfrm>
            <a:prstGeom prst="rect">
              <a:avLst/>
            </a:prstGeom>
          </p:spPr>
        </p:pic>
      </p:grpSp>
    </p:spTree>
    <p:extLst>
      <p:ext uri="{BB962C8B-B14F-4D97-AF65-F5344CB8AC3E}">
        <p14:creationId xmlns:p14="http://schemas.microsoft.com/office/powerpoint/2010/main" val="597111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sp>
        <p:nvSpPr>
          <p:cNvPr id="7" name="TextBox 6">
            <a:extLst>
              <a:ext uri="{FF2B5EF4-FFF2-40B4-BE49-F238E27FC236}">
                <a16:creationId xmlns:a16="http://schemas.microsoft.com/office/drawing/2014/main" id="{E7C40B4D-00C6-46BC-9DBF-9F9442749D9B}"/>
              </a:ext>
            </a:extLst>
          </p:cNvPr>
          <p:cNvSpPr txBox="1"/>
          <p:nvPr/>
        </p:nvSpPr>
        <p:spPr>
          <a:xfrm>
            <a:off x="4234376" y="559489"/>
            <a:ext cx="3348111"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bn-IN" sz="4000" dirty="0">
                <a:solidFill>
                  <a:schemeClr val="tx1"/>
                </a:solidFill>
                <a:latin typeface="NikoshBAN" panose="02000000000000000000" pitchFamily="2" charset="0"/>
                <a:cs typeface="NikoshBAN" panose="02000000000000000000" pitchFamily="2" charset="0"/>
              </a:rPr>
              <a:t>দলগত কাজ</a:t>
            </a:r>
            <a:endParaRPr lang="en-US" sz="4000" dirty="0">
              <a:solidFill>
                <a:schemeClr val="tx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CC4091B6-853F-4950-9FD7-C9BD44CEB739}"/>
              </a:ext>
            </a:extLst>
          </p:cNvPr>
          <p:cNvSpPr txBox="1"/>
          <p:nvPr/>
        </p:nvSpPr>
        <p:spPr>
          <a:xfrm>
            <a:off x="422031" y="2941395"/>
            <a:ext cx="10972800" cy="954107"/>
          </a:xfrm>
          <a:prstGeom prst="rect">
            <a:avLst/>
          </a:prstGeom>
          <a:noFill/>
        </p:spPr>
        <p:txBody>
          <a:bodyPr wrap="square">
            <a:spAutoFit/>
          </a:bodyPr>
          <a:lstStyle/>
          <a:p>
            <a:pPr>
              <a:buFont typeface="Wingdings" panose="05000000000000000000" pitchFamily="2" charset="2"/>
              <a:buChar char="q"/>
            </a:pPr>
            <a:r>
              <a:rPr lang="en-US" sz="2800" b="1" dirty="0" err="1">
                <a:latin typeface="NikoshBAN" panose="02000000000000000000" pitchFamily="2" charset="0"/>
                <a:cs typeface="NikoshBAN" panose="02000000000000000000" pitchFamily="2" charset="0"/>
              </a:rPr>
              <a:t>সরকারি</a:t>
            </a:r>
            <a:r>
              <a:rPr lang="en-US" sz="2800" b="1" dirty="0">
                <a:latin typeface="NikoshBAN" panose="02000000000000000000" pitchFamily="2" charset="0"/>
                <a:cs typeface="NikoshBAN" panose="02000000000000000000" pitchFamily="2" charset="0"/>
              </a:rPr>
              <a:t> ও </a:t>
            </a:r>
            <a:r>
              <a:rPr lang="en-US" sz="2800" b="1" dirty="0" err="1">
                <a:latin typeface="NikoshBAN" panose="02000000000000000000" pitchFamily="2" charset="0"/>
                <a:cs typeface="NikoshBAN" panose="02000000000000000000" pitchFamily="2" charset="0"/>
              </a:rPr>
              <a:t>বেসরকারি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কর্মকান্ডে</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আইসিটি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প্রয়োগের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ফলে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সেবার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ক্ষেত্রে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ধরণের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পরিবর্তন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এসেছে</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a:t>
            </a:r>
            <a:r>
              <a:rPr lang="bn-IN"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ব্যাখ্যা</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কর</a:t>
            </a:r>
            <a:r>
              <a:rPr lang="en-US" sz="2800" b="1" dirty="0">
                <a:latin typeface="NikoshBAN" panose="02000000000000000000" pitchFamily="2" charset="0"/>
                <a:cs typeface="NikoshBAN" panose="02000000000000000000" pitchFamily="2" charset="0"/>
              </a:rPr>
              <a:t>।</a:t>
            </a:r>
          </a:p>
        </p:txBody>
      </p:sp>
      <p:sp>
        <p:nvSpPr>
          <p:cNvPr id="11" name="TextBox 10">
            <a:extLst>
              <a:ext uri="{FF2B5EF4-FFF2-40B4-BE49-F238E27FC236}">
                <a16:creationId xmlns:a16="http://schemas.microsoft.com/office/drawing/2014/main" id="{FAA3CE65-7AE0-448C-AAA6-3DBCAF4A9176}"/>
              </a:ext>
            </a:extLst>
          </p:cNvPr>
          <p:cNvSpPr txBox="1"/>
          <p:nvPr/>
        </p:nvSpPr>
        <p:spPr>
          <a:xfrm>
            <a:off x="9889588" y="1536950"/>
            <a:ext cx="1800664" cy="369332"/>
          </a:xfrm>
          <a:prstGeom prst="rect">
            <a:avLst/>
          </a:prstGeom>
          <a:noFill/>
        </p:spPr>
        <p:txBody>
          <a:bodyPr wrap="square">
            <a:spAutoFit/>
          </a:bodyPr>
          <a:lstStyle/>
          <a:p>
            <a:r>
              <a:rPr lang="bn-IN" sz="1800" b="1" dirty="0">
                <a:latin typeface="NikoshBAN" pitchFamily="2" charset="0"/>
                <a:cs typeface="NikoshBAN" pitchFamily="2" charset="0"/>
              </a:rPr>
              <a:t>সময়</a:t>
            </a:r>
            <a:r>
              <a:rPr lang="en-US" sz="1800" b="1" dirty="0">
                <a:latin typeface="NikoshBAN" pitchFamily="2" charset="0"/>
                <a:cs typeface="NikoshBAN" pitchFamily="2" charset="0"/>
              </a:rPr>
              <a:t>: ১০</a:t>
            </a:r>
            <a:r>
              <a:rPr lang="bn-IN" sz="1800" b="1" dirty="0">
                <a:latin typeface="NikoshBAN" pitchFamily="2" charset="0"/>
                <a:cs typeface="NikoshBAN" pitchFamily="2" charset="0"/>
              </a:rPr>
              <a:t>মিনিট</a:t>
            </a:r>
            <a:r>
              <a:rPr lang="bn-BD" sz="1800" b="1" dirty="0">
                <a:latin typeface="NikoshBAN" pitchFamily="2" charset="0"/>
                <a:cs typeface="NikoshBAN" pitchFamily="2" charset="0"/>
              </a:rPr>
              <a:t> </a:t>
            </a:r>
            <a:endParaRPr lang="en-US" sz="1600" b="1" dirty="0"/>
          </a:p>
        </p:txBody>
      </p:sp>
      <p:sp>
        <p:nvSpPr>
          <p:cNvPr id="6" name="Title 5">
            <a:extLst>
              <a:ext uri="{FF2B5EF4-FFF2-40B4-BE49-F238E27FC236}">
                <a16:creationId xmlns:a16="http://schemas.microsoft.com/office/drawing/2014/main" id="{31134007-621A-4263-8AEF-B0E93429791A}"/>
              </a:ext>
            </a:extLst>
          </p:cNvPr>
          <p:cNvSpPr>
            <a:spLocks noGrp="1"/>
          </p:cNvSpPr>
          <p:nvPr>
            <p:ph type="title"/>
          </p:nvPr>
        </p:nvSpPr>
        <p:spPr>
          <a:xfrm>
            <a:off x="838200" y="308854"/>
            <a:ext cx="10515600" cy="1325563"/>
          </a:xfrm>
        </p:spPr>
        <p:txBody>
          <a:bodyPr/>
          <a:lstStyle/>
          <a:p>
            <a:endParaRPr lang="en-US" dirty="0"/>
          </a:p>
        </p:txBody>
      </p:sp>
    </p:spTree>
    <p:extLst>
      <p:ext uri="{BB962C8B-B14F-4D97-AF65-F5344CB8AC3E}">
        <p14:creationId xmlns:p14="http://schemas.microsoft.com/office/powerpoint/2010/main" val="429701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73135" y="237488"/>
            <a:ext cx="2688848" cy="74021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5400" b="1" dirty="0">
                <a:latin typeface="NikoshBAN" panose="02000000000000000000"/>
              </a:rPr>
              <a:t> </a:t>
            </a:r>
            <a:r>
              <a:rPr lang="en-US" sz="5400" b="1" dirty="0" err="1">
                <a:latin typeface="NikoshBAN" panose="02000000000000000000"/>
              </a:rPr>
              <a:t>মূল্যায়ন</a:t>
            </a:r>
            <a:r>
              <a:rPr lang="en-US" sz="5400" b="1" dirty="0">
                <a:latin typeface="NikoshBAN" panose="02000000000000000000"/>
              </a:rPr>
              <a:t> </a:t>
            </a: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121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12542" y="98474"/>
            <a:ext cx="11971606" cy="6654019"/>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39150" y="6161322"/>
            <a:ext cx="11713698" cy="509000"/>
          </a:xfrm>
          <a:prstGeom prst="rect">
            <a:avLst/>
          </a:prstGeom>
        </p:spPr>
      </p:pic>
      <p:sp>
        <p:nvSpPr>
          <p:cNvPr id="6" name="TextBox 5">
            <a:extLst>
              <a:ext uri="{FF2B5EF4-FFF2-40B4-BE49-F238E27FC236}">
                <a16:creationId xmlns:a16="http://schemas.microsoft.com/office/drawing/2014/main" id="{2B137866-769A-487F-B3D5-5B69D4A180E2}"/>
              </a:ext>
            </a:extLst>
          </p:cNvPr>
          <p:cNvSpPr txBox="1"/>
          <p:nvPr/>
        </p:nvSpPr>
        <p:spPr>
          <a:xfrm>
            <a:off x="239150" y="977706"/>
            <a:ext cx="11713698" cy="5262979"/>
          </a:xfrm>
          <a:prstGeom prst="rect">
            <a:avLst/>
          </a:prstGeom>
          <a:noFill/>
          <a:ln w="3175">
            <a:noFill/>
          </a:ln>
          <a:scene3d>
            <a:camera prst="orthographicFront"/>
            <a:lightRig rig="threePt" dir="t"/>
          </a:scene3d>
          <a:sp3d>
            <a:bevelT prst="angle"/>
          </a:sp3d>
        </p:spPr>
        <p:txBody>
          <a:bodyPr wrap="square" rtlCol="0">
            <a:spAutoFit/>
          </a:bodyPr>
          <a:lstStyle/>
          <a:p>
            <a:pPr marL="457200" indent="-457200">
              <a:lnSpc>
                <a:spcPct val="150000"/>
              </a:lnSpc>
              <a:buFont typeface="Wingdings" panose="05000000000000000000" pitchFamily="2" charset="2"/>
              <a:buChar char="v"/>
            </a:pPr>
            <a:r>
              <a:rPr lang="en-US" sz="3200" dirty="0">
                <a:latin typeface="NikoshBAN" pitchFamily="2" charset="0"/>
                <a:cs typeface="NikoshBAN" pitchFamily="2" charset="0"/>
              </a:rPr>
              <a:t>ই-</a:t>
            </a:r>
            <a:r>
              <a:rPr lang="bn-IN" sz="3200" dirty="0">
                <a:latin typeface="NikoshBAN" pitchFamily="2" charset="0"/>
                <a:cs typeface="NikoshBAN" pitchFamily="2" charset="0"/>
              </a:rPr>
              <a:t>সার্ভি</a:t>
            </a:r>
            <a:r>
              <a:rPr lang="en-US" sz="3200" dirty="0" err="1">
                <a:latin typeface="NikoshBAN" pitchFamily="2" charset="0"/>
                <a:cs typeface="NikoshBAN" pitchFamily="2" charset="0"/>
              </a:rPr>
              <a:t>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প্রধান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বৈশিষ্ট্য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কি</a:t>
            </a:r>
            <a:r>
              <a:rPr lang="en-US" sz="3200" dirty="0">
                <a:latin typeface="NikoshBAN" pitchFamily="2" charset="0"/>
                <a:cs typeface="NikoshBAN" pitchFamily="2" charset="0"/>
              </a:rPr>
              <a:t>?</a:t>
            </a:r>
          </a:p>
          <a:p>
            <a:pPr marL="457200" indent="-457200">
              <a:lnSpc>
                <a:spcPct val="150000"/>
              </a:lnSpc>
              <a:buFont typeface="Wingdings" panose="05000000000000000000" pitchFamily="2" charset="2"/>
              <a:buChar char="v"/>
            </a:pPr>
            <a:r>
              <a:rPr lang="en-US" sz="3200" dirty="0" err="1">
                <a:latin typeface="NikoshBAN" pitchFamily="2" charset="0"/>
                <a:cs typeface="NikoshBAN" pitchFamily="2" charset="0"/>
              </a:rPr>
              <a:t>শিক্ষা</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ক্ষেত্রে</a:t>
            </a:r>
            <a:r>
              <a:rPr lang="en-US" sz="3200" dirty="0">
                <a:latin typeface="NikoshBAN" pitchFamily="2" charset="0"/>
                <a:cs typeface="NikoshBAN" pitchFamily="2" charset="0"/>
              </a:rPr>
              <a:t> ২টি ই-</a:t>
            </a:r>
            <a:r>
              <a:rPr lang="en-US" sz="3200" dirty="0" err="1">
                <a:latin typeface="NikoshBAN" pitchFamily="2" charset="0"/>
                <a:cs typeface="NikoshBAN" pitchFamily="2" charset="0"/>
              </a:rPr>
              <a:t>সার্ভিসের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a:t>
            </a:r>
            <a:r>
              <a:rPr lang="en-US" sz="3200" dirty="0">
                <a:latin typeface="NikoshBAN" pitchFamily="2" charset="0"/>
                <a:cs typeface="NikoshBAN" pitchFamily="2" charset="0"/>
              </a:rPr>
              <a:t>?</a:t>
            </a:r>
          </a:p>
          <a:p>
            <a:pPr marL="457200" indent="-457200">
              <a:buFont typeface="Wingdings" panose="05000000000000000000" pitchFamily="2" charset="2"/>
              <a:buChar char="v"/>
            </a:pPr>
            <a:r>
              <a:rPr lang="bn-IN" sz="3200" dirty="0">
                <a:latin typeface="NikoshBAN" panose="02000000000000000000" pitchFamily="2" charset="0"/>
                <a:cs typeface="NikoshBAN" panose="02000000000000000000" pitchFamily="2" charset="0"/>
              </a:rPr>
              <a:t>কোন প্রযুক্তির মাধ্যমে ২৪ ঘণ্টা ব্যাংকিং সুবিধা পাওয়া যায়?</a:t>
            </a:r>
          </a:p>
          <a:p>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ক) </a:t>
            </a:r>
            <a:r>
              <a:rPr lang="en-US" sz="2800" dirty="0">
                <a:latin typeface="NikoshBAN" pitchFamily="2" charset="0"/>
                <a:cs typeface="NikoshBAN" pitchFamily="2" charset="0"/>
              </a:rPr>
              <a:t>EVM</a:t>
            </a:r>
            <a:r>
              <a:rPr lang="bn-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  খ) </a:t>
            </a:r>
            <a:r>
              <a:rPr lang="en-US" sz="2800" dirty="0">
                <a:latin typeface="NikoshBAN" pitchFamily="2" charset="0"/>
                <a:cs typeface="NikoshBAN" pitchFamily="2" charset="0"/>
              </a:rPr>
              <a:t>ATM</a:t>
            </a:r>
            <a:endParaRPr lang="bn-IN" sz="2800" dirty="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গ) </a:t>
            </a:r>
            <a:r>
              <a:rPr lang="en-US" sz="2800" dirty="0">
                <a:latin typeface="NikoshBAN" pitchFamily="2" charset="0"/>
                <a:cs typeface="NikoshBAN" pitchFamily="2" charset="0"/>
              </a:rPr>
              <a:t>PVM                                            </a:t>
            </a:r>
            <a:r>
              <a:rPr lang="bn-IN" sz="2800" dirty="0">
                <a:latin typeface="NikoshBAN" panose="02000000000000000000" pitchFamily="2" charset="0"/>
                <a:cs typeface="NikoshBAN" panose="02000000000000000000" pitchFamily="2" charset="0"/>
              </a:rPr>
              <a:t>ঘ) </a:t>
            </a:r>
            <a:r>
              <a:rPr lang="en-US" sz="2800" dirty="0">
                <a:latin typeface="NikoshBAN" pitchFamily="2" charset="0"/>
                <a:cs typeface="NikoshBAN" pitchFamily="2" charset="0"/>
              </a:rPr>
              <a:t>Fast Track</a:t>
            </a:r>
          </a:p>
          <a:p>
            <a:pPr marL="457200" indent="-457200">
              <a:buFont typeface="Wingdings" panose="05000000000000000000" pitchFamily="2" charset="2"/>
              <a:buChar char="v"/>
            </a:pPr>
            <a:r>
              <a:rPr lang="bn-IN" sz="2800" b="1" dirty="0">
                <a:latin typeface="NikoshBAN" panose="02000000000000000000" pitchFamily="2" charset="0"/>
                <a:cs typeface="NikoshBAN" panose="02000000000000000000" pitchFamily="2" charset="0"/>
              </a:rPr>
              <a:t>বর্তমান পরিসেবাসমূহের বিল পরিশোধ এর সহজ মাধ্যমে হলো -</a:t>
            </a:r>
            <a:br>
              <a:rPr lang="bn-IN" sz="2800" b="1" dirty="0">
                <a:latin typeface="NikoshBAN" panose="02000000000000000000" pitchFamily="2" charset="0"/>
                <a:cs typeface="NikoshBAN" panose="02000000000000000000" pitchFamily="2" charset="0"/>
              </a:rPr>
            </a:br>
            <a:r>
              <a:rPr lang="en-US" sz="2800" b="1"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i</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মোবাইল   </a:t>
            </a:r>
            <a:r>
              <a:rPr lang="en-US" sz="2400" dirty="0">
                <a:latin typeface="NikoshBAN" pitchFamily="2" charset="0"/>
                <a:cs typeface="NikoshBAN" pitchFamily="2" charset="0"/>
              </a:rPr>
              <a:t>ii. </a:t>
            </a:r>
            <a:r>
              <a:rPr lang="bn-IN" sz="2400" dirty="0">
                <a:latin typeface="NikoshBAN" panose="02000000000000000000" pitchFamily="2" charset="0"/>
                <a:cs typeface="NikoshBAN" panose="02000000000000000000" pitchFamily="2" charset="0"/>
              </a:rPr>
              <a:t>অনলাইন        </a:t>
            </a:r>
            <a:r>
              <a:rPr lang="en-US" sz="2400" dirty="0">
                <a:latin typeface="NikoshBAN" pitchFamily="2" charset="0"/>
                <a:cs typeface="NikoshBAN" pitchFamily="2" charset="0"/>
              </a:rPr>
              <a:t>iii. </a:t>
            </a:r>
            <a:r>
              <a:rPr lang="bn-IN" sz="2400" dirty="0">
                <a:latin typeface="NikoshBAN" panose="02000000000000000000" pitchFamily="2" charset="0"/>
                <a:cs typeface="NikoshBAN" panose="02000000000000000000" pitchFamily="2" charset="0"/>
              </a:rPr>
              <a:t>ব্যাংক</a:t>
            </a:r>
            <a:br>
              <a:rPr lang="bn-IN" sz="2400" dirty="0">
                <a:latin typeface="NikoshBAN" panose="02000000000000000000" pitchFamily="2" charset="0"/>
                <a:cs typeface="NikoshBAN" panose="02000000000000000000" pitchFamily="2" charset="0"/>
              </a:rPr>
            </a:br>
            <a:endParaRPr lang="en-US" sz="2400" dirty="0">
              <a:latin typeface="NikoshBAN" panose="02000000000000000000" pitchFamily="2" charset="0"/>
              <a:cs typeface="NikoshBAN" panose="02000000000000000000" pitchFamily="2" charset="0"/>
            </a:endParaRPr>
          </a:p>
          <a:p>
            <a:r>
              <a:rPr lang="en-US" sz="2400" b="1" dirty="0">
                <a:latin typeface="NikoshBAN" panose="02000000000000000000" pitchFamily="2" charset="0"/>
                <a:cs typeface="NikoshBAN" panose="02000000000000000000" pitchFamily="2" charset="0"/>
              </a:rPr>
              <a:t>       </a:t>
            </a:r>
            <a:r>
              <a:rPr lang="bn-IN" sz="2400" b="1" dirty="0">
                <a:latin typeface="NikoshBAN" panose="02000000000000000000" pitchFamily="2" charset="0"/>
                <a:cs typeface="NikoshBAN" panose="02000000000000000000" pitchFamily="2" charset="0"/>
              </a:rPr>
              <a:t>নিচের কোনটি সঠিক?</a:t>
            </a:r>
            <a:br>
              <a:rPr lang="bn-IN" sz="2400" b="1" dirty="0">
                <a:latin typeface="NikoshBAN" panose="02000000000000000000" pitchFamily="2" charset="0"/>
                <a:cs typeface="NikoshBAN" panose="02000000000000000000" pitchFamily="2" charset="0"/>
              </a:rPr>
            </a:br>
            <a:r>
              <a:rPr lang="en-US" sz="2400" b="1"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ক) </a:t>
            </a:r>
            <a:r>
              <a:rPr lang="en-US" sz="2400" dirty="0" err="1">
                <a:latin typeface="NikoshBAN" panose="02000000000000000000" pitchFamily="2" charset="0"/>
                <a:cs typeface="NikoshBAN" panose="02000000000000000000" pitchFamily="2" charset="0"/>
              </a:rPr>
              <a:t>i</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ও </a:t>
            </a:r>
            <a:r>
              <a:rPr lang="en-US" sz="2400" dirty="0">
                <a:latin typeface="NikoshBAN" pitchFamily="2" charset="0"/>
                <a:cs typeface="NikoshBAN" pitchFamily="2" charset="0"/>
              </a:rPr>
              <a:t>ii</a:t>
            </a:r>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খ) </a:t>
            </a:r>
            <a:r>
              <a:rPr lang="en-US" sz="2400" dirty="0" err="1">
                <a:latin typeface="NikoshBAN" panose="02000000000000000000" pitchFamily="2" charset="0"/>
                <a:cs typeface="NikoshBAN" panose="02000000000000000000" pitchFamily="2" charset="0"/>
              </a:rPr>
              <a:t>i</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ও </a:t>
            </a:r>
            <a:r>
              <a:rPr lang="en-US" sz="2400" dirty="0">
                <a:latin typeface="NikoshBAN" pitchFamily="2" charset="0"/>
                <a:cs typeface="NikoshBAN" pitchFamily="2" charset="0"/>
              </a:rPr>
              <a:t>iii</a:t>
            </a:r>
            <a:br>
              <a:rPr lang="en-US" sz="2400" dirty="0">
                <a:latin typeface="NikoshBAN" pitchFamily="2" charset="0"/>
                <a:cs typeface="NikoshBAN" pitchFamily="2" charset="0"/>
              </a:rPr>
            </a:br>
            <a:r>
              <a:rPr lang="en-US" sz="2400" dirty="0">
                <a:latin typeface="NikoshBAN" pitchFamily="2" charset="0"/>
                <a:cs typeface="NikoshBAN" pitchFamily="2" charset="0"/>
              </a:rPr>
              <a:t>                  </a:t>
            </a:r>
            <a:r>
              <a:rPr lang="bn-IN" sz="2400" dirty="0">
                <a:latin typeface="NikoshBAN" panose="02000000000000000000" pitchFamily="2" charset="0"/>
                <a:cs typeface="NikoshBAN" panose="02000000000000000000" pitchFamily="2" charset="0"/>
              </a:rPr>
              <a:t>গ) </a:t>
            </a:r>
            <a:r>
              <a:rPr lang="en-US" sz="2400" dirty="0">
                <a:latin typeface="NikoshBAN" pitchFamily="2" charset="0"/>
                <a:cs typeface="NikoshBAN" pitchFamily="2" charset="0"/>
              </a:rPr>
              <a:t>ii </a:t>
            </a:r>
            <a:r>
              <a:rPr lang="bn-IN" sz="2400" dirty="0">
                <a:latin typeface="NikoshBAN" panose="02000000000000000000" pitchFamily="2" charset="0"/>
                <a:cs typeface="NikoshBAN" panose="02000000000000000000" pitchFamily="2" charset="0"/>
              </a:rPr>
              <a:t>ও </a:t>
            </a:r>
            <a:r>
              <a:rPr lang="en-US" sz="2400" dirty="0">
                <a:latin typeface="NikoshBAN" pitchFamily="2" charset="0"/>
                <a:cs typeface="NikoshBAN" pitchFamily="2" charset="0"/>
              </a:rPr>
              <a:t>iii</a:t>
            </a:r>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r>
              <a:rPr lang="el-GR" sz="2400" dirty="0">
                <a:latin typeface="-apple-system"/>
                <a:cs typeface="NikoshBAN" panose="02000000000000000000" pitchFamily="2" charset="0"/>
              </a:rPr>
              <a:t> </a:t>
            </a:r>
            <a:r>
              <a:rPr lang="bn-IN" sz="2400" dirty="0">
                <a:latin typeface="NikoshBAN" panose="02000000000000000000" pitchFamily="2" charset="0"/>
                <a:cs typeface="NikoshBAN" panose="02000000000000000000" pitchFamily="2" charset="0"/>
              </a:rPr>
              <a:t>ঘ) </a:t>
            </a:r>
            <a:r>
              <a:rPr lang="en-US" sz="2400" dirty="0" err="1">
                <a:latin typeface="NikoshBAN" panose="02000000000000000000" pitchFamily="2" charset="0"/>
                <a:cs typeface="NikoshBAN" panose="02000000000000000000" pitchFamily="2" charset="0"/>
              </a:rPr>
              <a:t>i</a:t>
            </a:r>
            <a:r>
              <a:rPr lang="en-US" sz="2400" dirty="0">
                <a:latin typeface="NikoshBAN" panose="02000000000000000000" pitchFamily="2" charset="0"/>
                <a:cs typeface="NikoshBAN" panose="02000000000000000000" pitchFamily="2" charset="0"/>
              </a:rPr>
              <a:t> , ii </a:t>
            </a:r>
            <a:r>
              <a:rPr lang="bn-IN" sz="2400" dirty="0">
                <a:latin typeface="NikoshBAN" panose="02000000000000000000" pitchFamily="2" charset="0"/>
                <a:cs typeface="NikoshBAN" panose="02000000000000000000" pitchFamily="2" charset="0"/>
              </a:rPr>
              <a:t>ও </a:t>
            </a:r>
            <a:r>
              <a:rPr lang="en-US" sz="2400" dirty="0">
                <a:latin typeface="NikoshBAN" pitchFamily="2" charset="0"/>
                <a:cs typeface="NikoshBAN" pitchFamily="2" charset="0"/>
              </a:rPr>
              <a:t>iii</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094369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20" y="844062"/>
            <a:ext cx="4692535" cy="846626"/>
          </a:xfrm>
        </p:spPr>
        <p:txBody>
          <a:bodyPr>
            <a:normAutofit/>
          </a:bodyPr>
          <a:lstStyle/>
          <a:p>
            <a:pPr algn="ctr"/>
            <a:r>
              <a:rPr lang="bn-IN" sz="5400" b="1" dirty="0">
                <a:solidFill>
                  <a:schemeClr val="tx1"/>
                </a:solidFill>
                <a:latin typeface="NikoshBAN" panose="02000000000000000000" pitchFamily="2" charset="0"/>
                <a:cs typeface="NikoshBAN" panose="02000000000000000000" pitchFamily="2" charset="0"/>
              </a:rPr>
              <a:t>বাড়ির কাজ</a:t>
            </a:r>
            <a:endParaRPr lang="en-US" sz="5400" b="1" dirty="0">
              <a:solidFill>
                <a:schemeClr val="tx1"/>
              </a:solidFill>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sp>
        <p:nvSpPr>
          <p:cNvPr id="7" name="TextBox 6">
            <a:extLst>
              <a:ext uri="{FF2B5EF4-FFF2-40B4-BE49-F238E27FC236}">
                <a16:creationId xmlns:a16="http://schemas.microsoft.com/office/drawing/2014/main" id="{99EBAD7B-DAD4-4C5D-8A7D-F2D3D5F54D1E}"/>
              </a:ext>
            </a:extLst>
          </p:cNvPr>
          <p:cNvSpPr txBox="1"/>
          <p:nvPr/>
        </p:nvSpPr>
        <p:spPr>
          <a:xfrm>
            <a:off x="502653" y="3055950"/>
            <a:ext cx="11242963" cy="1323439"/>
          </a:xfrm>
          <a:prstGeom prst="rect">
            <a:avLst/>
          </a:prstGeom>
          <a:noFill/>
        </p:spPr>
        <p:txBody>
          <a:bodyPr wrap="square">
            <a:spAutoFit/>
          </a:bodyPr>
          <a:lstStyle/>
          <a:p>
            <a:pPr marL="571500" indent="-571500" algn="ctr">
              <a:buFont typeface="Wingdings" panose="05000000000000000000" pitchFamily="2" charset="2"/>
              <a:buChar char="q"/>
            </a:pPr>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বর্তমানে</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ডিজিটাল বাংলাদেশ</a:t>
            </a:r>
            <a:r>
              <a:rPr lang="bn-IN"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বাস্তবায়নে </a:t>
            </a:r>
            <a:r>
              <a:rPr lang="en-US"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bn-IN"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সার্ভিস</a:t>
            </a:r>
            <a:r>
              <a:rPr lang="en-US"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কার্যক্রম</a:t>
            </a:r>
            <a:r>
              <a:rPr lang="en-US"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ভূমিকা</a:t>
            </a:r>
            <a:r>
              <a:rPr lang="en-US"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রাখছে</a:t>
            </a:r>
            <a:r>
              <a:rPr lang="en-US"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মতামত</a:t>
            </a:r>
            <a:r>
              <a:rPr lang="en-US"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দাও</a:t>
            </a:r>
            <a:r>
              <a:rPr lang="en-US" sz="40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0226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2940148" y="844062"/>
            <a:ext cx="4023360" cy="846626"/>
          </a:xfrm>
        </p:spPr>
        <p:txBody>
          <a:bodyPr>
            <a:normAutofit/>
          </a:bodyPr>
          <a:lstStyle/>
          <a:p>
            <a:pPr algn="ct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ধন্যবাদ</a:t>
            </a:r>
            <a:endParaRPr lang="en-US" sz="5400" b="1" dirty="0">
              <a:solidFill>
                <a:schemeClr val="tx1"/>
              </a:solidFill>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pic>
        <p:nvPicPr>
          <p:cNvPr id="1026" name="Picture 2" descr="ই-সার্ভিস | বাংলাদেশ | Powerd by: explore.com.bd">
            <a:extLst>
              <a:ext uri="{FF2B5EF4-FFF2-40B4-BE49-F238E27FC236}">
                <a16:creationId xmlns:a16="http://schemas.microsoft.com/office/drawing/2014/main" id="{C8BDA550-9809-4802-A9AE-7820D1F1F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043" y="2514599"/>
            <a:ext cx="3866857" cy="3210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ই-সার্ভিস | বাংলাদেশ | Powerd by: explore.com.bd">
            <a:extLst>
              <a:ext uri="{FF2B5EF4-FFF2-40B4-BE49-F238E27FC236}">
                <a16:creationId xmlns:a16="http://schemas.microsoft.com/office/drawing/2014/main" id="{5BFFC5E5-C58D-4F56-8B58-1DEA074C7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443" y="2666999"/>
            <a:ext cx="3866857" cy="321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31987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sp>
        <p:nvSpPr>
          <p:cNvPr id="9" name="TextBox 8">
            <a:extLst>
              <a:ext uri="{FF2B5EF4-FFF2-40B4-BE49-F238E27FC236}">
                <a16:creationId xmlns:a16="http://schemas.microsoft.com/office/drawing/2014/main" id="{E6D9E2F0-5A68-4C7D-A3A3-15A64B97F48D}"/>
              </a:ext>
            </a:extLst>
          </p:cNvPr>
          <p:cNvSpPr txBox="1"/>
          <p:nvPr/>
        </p:nvSpPr>
        <p:spPr>
          <a:xfrm>
            <a:off x="3291840" y="506437"/>
            <a:ext cx="6288258" cy="523220"/>
          </a:xfrm>
          <a:prstGeom prst="rect">
            <a:avLst/>
          </a:prstGeom>
          <a:noFill/>
        </p:spPr>
        <p:txBody>
          <a:bodyPr wrap="square">
            <a:spAutoFit/>
          </a:bodyPr>
          <a:lstStyle/>
          <a:p>
            <a:r>
              <a:rPr lang="en-US" sz="2400" b="1" dirty="0">
                <a:latin typeface="NikoshBAN" panose="02000000000000000000"/>
              </a:rPr>
              <a:t>                      </a:t>
            </a:r>
            <a:r>
              <a:rPr lang="en-US" sz="2800" b="1" dirty="0" err="1">
                <a:latin typeface="NikoshBAN" panose="02000000000000000000"/>
              </a:rPr>
              <a:t>নিচের</a:t>
            </a:r>
            <a:r>
              <a:rPr lang="en-US" sz="2800" b="1" dirty="0">
                <a:latin typeface="NikoshBAN" panose="02000000000000000000"/>
              </a:rPr>
              <a:t>  </a:t>
            </a:r>
            <a:r>
              <a:rPr lang="en-US" sz="2800" b="1" dirty="0" err="1">
                <a:latin typeface="NikoshBAN" panose="02000000000000000000"/>
              </a:rPr>
              <a:t>ছবি</a:t>
            </a:r>
            <a:r>
              <a:rPr lang="en-US" sz="2800" b="1" dirty="0">
                <a:latin typeface="NikoshBAN" panose="02000000000000000000"/>
              </a:rPr>
              <a:t> </a:t>
            </a:r>
            <a:r>
              <a:rPr lang="en-US" sz="2800" b="1" dirty="0" err="1">
                <a:latin typeface="NikoshBAN" panose="02000000000000000000"/>
              </a:rPr>
              <a:t>গুলো</a:t>
            </a:r>
            <a:r>
              <a:rPr lang="en-US" sz="2800" b="1" dirty="0">
                <a:latin typeface="NikoshBAN" panose="02000000000000000000"/>
              </a:rPr>
              <a:t> </a:t>
            </a:r>
            <a:r>
              <a:rPr lang="en-US" sz="2800" b="1" dirty="0" err="1">
                <a:latin typeface="NikoshBAN" panose="02000000000000000000"/>
              </a:rPr>
              <a:t>লক্ষ্য</a:t>
            </a:r>
            <a:r>
              <a:rPr lang="en-US" sz="2800" b="1" dirty="0">
                <a:latin typeface="NikoshBAN" panose="02000000000000000000"/>
              </a:rPr>
              <a:t>  </a:t>
            </a:r>
            <a:r>
              <a:rPr lang="en-US" sz="2800" b="1" dirty="0" err="1">
                <a:latin typeface="NikoshBAN" panose="02000000000000000000"/>
              </a:rPr>
              <a:t>কর</a:t>
            </a:r>
            <a:r>
              <a:rPr lang="en-US" sz="2800" b="1" dirty="0">
                <a:latin typeface="NikoshBAN" panose="02000000000000000000"/>
              </a:rPr>
              <a:t> </a:t>
            </a:r>
          </a:p>
        </p:txBody>
      </p:sp>
      <p:pic>
        <p:nvPicPr>
          <p:cNvPr id="7" name="Picture 6">
            <a:extLst>
              <a:ext uri="{FF2B5EF4-FFF2-40B4-BE49-F238E27FC236}">
                <a16:creationId xmlns:a16="http://schemas.microsoft.com/office/drawing/2014/main" id="{4061C073-5980-4939-9F02-791CF5C4F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69" y="1571625"/>
            <a:ext cx="4445391" cy="4094657"/>
          </a:xfrm>
          <a:prstGeom prst="rect">
            <a:avLst/>
          </a:prstGeom>
        </p:spPr>
      </p:pic>
      <p:pic>
        <p:nvPicPr>
          <p:cNvPr id="11" name="Picture 10">
            <a:extLst>
              <a:ext uri="{FF2B5EF4-FFF2-40B4-BE49-F238E27FC236}">
                <a16:creationId xmlns:a16="http://schemas.microsoft.com/office/drawing/2014/main" id="{3919ABAA-7CED-492A-A340-93F31B3E4F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731" y="1571625"/>
            <a:ext cx="4445391" cy="4094657"/>
          </a:xfrm>
          <a:prstGeom prst="rect">
            <a:avLst/>
          </a:prstGeom>
        </p:spPr>
      </p:pic>
      <p:sp>
        <p:nvSpPr>
          <p:cNvPr id="2" name="Frame 1">
            <a:extLst>
              <a:ext uri="{FF2B5EF4-FFF2-40B4-BE49-F238E27FC236}">
                <a16:creationId xmlns:a16="http://schemas.microsoft.com/office/drawing/2014/main" id="{1B3BE8AA-7F9C-4822-AAD5-4605A1B26248}"/>
              </a:ext>
            </a:extLst>
          </p:cNvPr>
          <p:cNvSpPr/>
          <p:nvPr/>
        </p:nvSpPr>
        <p:spPr>
          <a:xfrm>
            <a:off x="2611903" y="5792891"/>
            <a:ext cx="6968196" cy="415359"/>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NikoshBAN" panose="02000000000000000000"/>
              </a:rPr>
              <a:t>নগদ</a:t>
            </a:r>
            <a:r>
              <a:rPr lang="en-US" sz="2800" b="1" dirty="0">
                <a:solidFill>
                  <a:schemeClr val="tx1"/>
                </a:solidFill>
                <a:latin typeface="NikoshBAN" panose="02000000000000000000"/>
              </a:rPr>
              <a:t> </a:t>
            </a:r>
            <a:r>
              <a:rPr lang="en-US" sz="2800" b="1" dirty="0" err="1">
                <a:solidFill>
                  <a:schemeClr val="tx1"/>
                </a:solidFill>
                <a:latin typeface="NikoshBAN" panose="02000000000000000000"/>
              </a:rPr>
              <a:t>টাকা</a:t>
            </a:r>
            <a:r>
              <a:rPr lang="en-US" sz="2800" b="1" dirty="0">
                <a:solidFill>
                  <a:schemeClr val="tx1"/>
                </a:solidFill>
                <a:latin typeface="NikoshBAN" panose="02000000000000000000"/>
              </a:rPr>
              <a:t> </a:t>
            </a:r>
            <a:r>
              <a:rPr lang="en-US" sz="2800" b="1" dirty="0" err="1">
                <a:solidFill>
                  <a:schemeClr val="tx1"/>
                </a:solidFill>
                <a:latin typeface="NikoshBAN" panose="02000000000000000000"/>
              </a:rPr>
              <a:t>আদান</a:t>
            </a:r>
            <a:r>
              <a:rPr lang="en-US" sz="2800" b="1" dirty="0">
                <a:solidFill>
                  <a:schemeClr val="tx1"/>
                </a:solidFill>
                <a:latin typeface="NikoshBAN" panose="02000000000000000000"/>
              </a:rPr>
              <a:t> </a:t>
            </a:r>
            <a:r>
              <a:rPr lang="en-US" sz="2800" b="1" dirty="0" err="1">
                <a:solidFill>
                  <a:schemeClr val="tx1"/>
                </a:solidFill>
                <a:latin typeface="NikoshBAN" panose="02000000000000000000"/>
              </a:rPr>
              <a:t>প্রদান</a:t>
            </a:r>
            <a:endParaRPr lang="en-US" sz="2800" b="1" dirty="0">
              <a:solidFill>
                <a:schemeClr val="tx1"/>
              </a:solidFill>
              <a:latin typeface="NikoshBAN" panose="02000000000000000000"/>
            </a:endParaRPr>
          </a:p>
        </p:txBody>
      </p:sp>
    </p:spTree>
    <p:extLst>
      <p:ext uri="{BB962C8B-B14F-4D97-AF65-F5344CB8AC3E}">
        <p14:creationId xmlns:p14="http://schemas.microsoft.com/office/powerpoint/2010/main" val="2896287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20" y="844062"/>
            <a:ext cx="2785403" cy="846626"/>
          </a:xfrm>
        </p:spPr>
        <p:txBody>
          <a:bodyPr/>
          <a:lstStyle/>
          <a:p>
            <a:r>
              <a:rPr lang="en-US" dirty="0"/>
              <a:t> </a:t>
            </a: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sp>
        <p:nvSpPr>
          <p:cNvPr id="9" name="TextBox 8">
            <a:extLst>
              <a:ext uri="{FF2B5EF4-FFF2-40B4-BE49-F238E27FC236}">
                <a16:creationId xmlns:a16="http://schemas.microsoft.com/office/drawing/2014/main" id="{636DA6AE-FCB2-486F-BEA9-4CAB846E0061}"/>
              </a:ext>
            </a:extLst>
          </p:cNvPr>
          <p:cNvSpPr txBox="1"/>
          <p:nvPr/>
        </p:nvSpPr>
        <p:spPr>
          <a:xfrm>
            <a:off x="1998404" y="2112821"/>
            <a:ext cx="4487594" cy="1077218"/>
          </a:xfrm>
          <a:prstGeom prst="rect">
            <a:avLst/>
          </a:prstGeom>
          <a:noFill/>
        </p:spPr>
        <p:txBody>
          <a:bodyPr wrap="square">
            <a:spAutoFit/>
          </a:bodyPr>
          <a:lstStyle/>
          <a:p>
            <a:pPr algn="ctr"/>
            <a:r>
              <a:rPr lang="bn-IN" sz="3200" b="1" dirty="0">
                <a:solidFill>
                  <a:schemeClr val="bg1"/>
                </a:solidFill>
                <a:latin typeface="NikoshBAN" pitchFamily="2" charset="0"/>
                <a:cs typeface="NikoshBAN" pitchFamily="2" charset="0"/>
              </a:rPr>
              <a:t>আজকে</a:t>
            </a:r>
            <a:r>
              <a:rPr lang="en-US" sz="3200" b="1" dirty="0">
                <a:solidFill>
                  <a:schemeClr val="bg1"/>
                </a:solidFill>
                <a:latin typeface="NikoshBAN" pitchFamily="2" charset="0"/>
                <a:cs typeface="NikoshBAN" pitchFamily="2" charset="0"/>
              </a:rPr>
              <a:t>র </a:t>
            </a:r>
            <a:r>
              <a:rPr lang="en-US" sz="3200" b="1" dirty="0" err="1">
                <a:solidFill>
                  <a:schemeClr val="bg1"/>
                </a:solidFill>
                <a:latin typeface="NikoshBAN" pitchFamily="2" charset="0"/>
                <a:cs typeface="NikoshBAN" pitchFamily="2" charset="0"/>
              </a:rPr>
              <a:t>পাঠ</a:t>
            </a:r>
            <a:endParaRPr lang="bn-IN" sz="3200" b="1" dirty="0">
              <a:solidFill>
                <a:schemeClr val="bg1"/>
              </a:solidFill>
              <a:latin typeface="NikoshBAN" pitchFamily="2" charset="0"/>
              <a:cs typeface="NikoshBAN" pitchFamily="2" charset="0"/>
            </a:endParaRPr>
          </a:p>
          <a:p>
            <a:pPr algn="ctr"/>
            <a:r>
              <a:rPr lang="bn-BD" sz="3200" b="1" dirty="0">
                <a:solidFill>
                  <a:schemeClr val="bg1"/>
                </a:solidFill>
                <a:latin typeface="NikoshBAN" pitchFamily="2" charset="0"/>
                <a:cs typeface="NikoshBAN" pitchFamily="2" charset="0"/>
              </a:rPr>
              <a:t>ই-সার্ভিস ও বাংলাদেশ</a:t>
            </a:r>
            <a:endParaRPr lang="en-US" sz="3200" b="1" dirty="0">
              <a:solidFill>
                <a:schemeClr val="bg1"/>
              </a:solidFill>
              <a:latin typeface="NikoshBAN" pitchFamily="2" charset="0"/>
              <a:cs typeface="NikoshBAN" pitchFamily="2" charset="0"/>
            </a:endParaRPr>
          </a:p>
        </p:txBody>
      </p:sp>
      <p:pic>
        <p:nvPicPr>
          <p:cNvPr id="5" name="Picture 2" descr="Synesis IT - উদ্বোধন হলো “সেনা স্বাস্থ্য সেবা” নামে একটি... | Facebook">
            <a:extLst>
              <a:ext uri="{FF2B5EF4-FFF2-40B4-BE49-F238E27FC236}">
                <a16:creationId xmlns:a16="http://schemas.microsoft.com/office/drawing/2014/main" id="{7EEE726F-0327-4E58-8BBB-3C9E212FD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053" y="509927"/>
            <a:ext cx="4976207" cy="4421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01D6F4-FF28-4ED7-9817-30915752E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790" y="509927"/>
            <a:ext cx="4501661" cy="4421837"/>
          </a:xfrm>
          <a:prstGeom prst="rect">
            <a:avLst/>
          </a:prstGeom>
        </p:spPr>
      </p:pic>
      <p:sp>
        <p:nvSpPr>
          <p:cNvPr id="6" name="Frame 5">
            <a:extLst>
              <a:ext uri="{FF2B5EF4-FFF2-40B4-BE49-F238E27FC236}">
                <a16:creationId xmlns:a16="http://schemas.microsoft.com/office/drawing/2014/main" id="{E059D315-BABF-40FE-A85D-866E1E2EBEF6}"/>
              </a:ext>
            </a:extLst>
          </p:cNvPr>
          <p:cNvSpPr/>
          <p:nvPr/>
        </p:nvSpPr>
        <p:spPr>
          <a:xfrm>
            <a:off x="1304144" y="5353897"/>
            <a:ext cx="8514414" cy="50900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anose="02000000000000000000"/>
              </a:rPr>
              <a:t>অনলাইনে</a:t>
            </a:r>
            <a:r>
              <a:rPr lang="en-US" dirty="0">
                <a:solidFill>
                  <a:schemeClr val="tx1"/>
                </a:solidFill>
                <a:latin typeface="NikoshBAN" panose="02000000000000000000"/>
              </a:rPr>
              <a:t> </a:t>
            </a:r>
            <a:r>
              <a:rPr lang="en-US" dirty="0" err="1">
                <a:solidFill>
                  <a:schemeClr val="tx1"/>
                </a:solidFill>
                <a:latin typeface="NikoshBAN" panose="02000000000000000000"/>
              </a:rPr>
              <a:t>পরীক্ষার</a:t>
            </a:r>
            <a:r>
              <a:rPr lang="en-US" dirty="0">
                <a:solidFill>
                  <a:schemeClr val="tx1"/>
                </a:solidFill>
                <a:latin typeface="NikoshBAN" panose="02000000000000000000"/>
              </a:rPr>
              <a:t> </a:t>
            </a:r>
            <a:r>
              <a:rPr lang="en-US" dirty="0" err="1">
                <a:solidFill>
                  <a:schemeClr val="tx1"/>
                </a:solidFill>
                <a:latin typeface="NikoshBAN" panose="02000000000000000000"/>
              </a:rPr>
              <a:t>ফলাফল</a:t>
            </a:r>
            <a:r>
              <a:rPr lang="en-US" dirty="0">
                <a:solidFill>
                  <a:schemeClr val="tx1"/>
                </a:solidFill>
                <a:latin typeface="NikoshBAN" panose="02000000000000000000"/>
              </a:rPr>
              <a:t> ও </a:t>
            </a:r>
            <a:r>
              <a:rPr lang="en-US" dirty="0" err="1">
                <a:solidFill>
                  <a:schemeClr val="tx1"/>
                </a:solidFill>
                <a:latin typeface="NikoshBAN" panose="02000000000000000000"/>
              </a:rPr>
              <a:t>চিকিৎসা</a:t>
            </a:r>
            <a:r>
              <a:rPr lang="en-US" dirty="0">
                <a:solidFill>
                  <a:schemeClr val="tx1"/>
                </a:solidFill>
                <a:latin typeface="NikoshBAN" panose="02000000000000000000"/>
              </a:rPr>
              <a:t> </a:t>
            </a:r>
            <a:r>
              <a:rPr lang="en-US" dirty="0" err="1">
                <a:solidFill>
                  <a:schemeClr val="tx1"/>
                </a:solidFill>
                <a:latin typeface="NikoshBAN" panose="02000000000000000000"/>
              </a:rPr>
              <a:t>সেবা</a:t>
            </a:r>
            <a:r>
              <a:rPr lang="en-US" dirty="0">
                <a:solidFill>
                  <a:schemeClr val="tx1"/>
                </a:solidFill>
                <a:latin typeface="NikoshBAN" panose="02000000000000000000"/>
              </a:rPr>
              <a:t>   </a:t>
            </a:r>
          </a:p>
        </p:txBody>
      </p:sp>
    </p:spTree>
    <p:extLst>
      <p:ext uri="{BB962C8B-B14F-4D97-AF65-F5344CB8AC3E}">
        <p14:creationId xmlns:p14="http://schemas.microsoft.com/office/powerpoint/2010/main" val="3057784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20" y="844062"/>
            <a:ext cx="2785403" cy="846626"/>
          </a:xfrm>
        </p:spPr>
        <p:txBody>
          <a:bodyPr/>
          <a:lstStyle/>
          <a:p>
            <a:r>
              <a:rPr lang="en-US" dirty="0"/>
              <a:t> </a:t>
            </a: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pic>
        <p:nvPicPr>
          <p:cNvPr id="6" name="Picture 5">
            <a:extLst>
              <a:ext uri="{FF2B5EF4-FFF2-40B4-BE49-F238E27FC236}">
                <a16:creationId xmlns:a16="http://schemas.microsoft.com/office/drawing/2014/main" id="{D3C40794-4485-487D-986F-C502D0629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37" y="1087351"/>
            <a:ext cx="6462968" cy="5052869"/>
          </a:xfrm>
          <a:prstGeom prst="rect">
            <a:avLst/>
          </a:prstGeom>
        </p:spPr>
      </p:pic>
      <p:pic>
        <p:nvPicPr>
          <p:cNvPr id="1026" name="Picture 2" descr="ই-সার্ভিস | বাংলাদেশ | Powerd by: explore.com.bd">
            <a:extLst>
              <a:ext uri="{FF2B5EF4-FFF2-40B4-BE49-F238E27FC236}">
                <a16:creationId xmlns:a16="http://schemas.microsoft.com/office/drawing/2014/main" id="{6A5B72F0-A0EE-4F85-9394-D86256E8B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034" y="1420837"/>
            <a:ext cx="4487594" cy="3305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36DA6AE-FCB2-486F-BEA9-4CAB846E0061}"/>
              </a:ext>
            </a:extLst>
          </p:cNvPr>
          <p:cNvSpPr txBox="1"/>
          <p:nvPr/>
        </p:nvSpPr>
        <p:spPr>
          <a:xfrm>
            <a:off x="1998404" y="2112821"/>
            <a:ext cx="4487594" cy="1077218"/>
          </a:xfrm>
          <a:prstGeom prst="rect">
            <a:avLst/>
          </a:prstGeom>
          <a:noFill/>
        </p:spPr>
        <p:txBody>
          <a:bodyPr wrap="square">
            <a:spAutoFit/>
          </a:bodyPr>
          <a:lstStyle/>
          <a:p>
            <a:pPr algn="ctr"/>
            <a:r>
              <a:rPr lang="en-US" sz="3200" b="1" dirty="0" err="1">
                <a:solidFill>
                  <a:schemeClr val="bg1"/>
                </a:solidFill>
                <a:latin typeface="NikoshBAN" pitchFamily="2" charset="0"/>
                <a:cs typeface="NikoshBAN" pitchFamily="2" charset="0"/>
              </a:rPr>
              <a:t>আজকের</a:t>
            </a:r>
            <a:r>
              <a:rPr lang="en-US" sz="3200" b="1" dirty="0">
                <a:solidFill>
                  <a:schemeClr val="bg1"/>
                </a:solidFill>
                <a:latin typeface="NikoshBAN" pitchFamily="2" charset="0"/>
                <a:cs typeface="NikoshBAN" pitchFamily="2" charset="0"/>
              </a:rPr>
              <a:t> </a:t>
            </a:r>
            <a:r>
              <a:rPr lang="en-US" sz="3200" b="1" dirty="0" err="1">
                <a:solidFill>
                  <a:schemeClr val="bg1"/>
                </a:solidFill>
                <a:latin typeface="NikoshBAN" pitchFamily="2" charset="0"/>
                <a:cs typeface="NikoshBAN" pitchFamily="2" charset="0"/>
              </a:rPr>
              <a:t>পাঠ</a:t>
            </a:r>
            <a:r>
              <a:rPr lang="en-US" sz="3200" b="1" dirty="0">
                <a:solidFill>
                  <a:schemeClr val="bg1"/>
                </a:solidFill>
                <a:latin typeface="NikoshBAN" pitchFamily="2" charset="0"/>
                <a:cs typeface="NikoshBAN" pitchFamily="2" charset="0"/>
              </a:rPr>
              <a:t>  ই- </a:t>
            </a:r>
            <a:r>
              <a:rPr lang="en-US" sz="3200" b="1" dirty="0" err="1">
                <a:solidFill>
                  <a:schemeClr val="bg1"/>
                </a:solidFill>
                <a:latin typeface="NikoshBAN" pitchFamily="2" charset="0"/>
                <a:cs typeface="NikoshBAN" pitchFamily="2" charset="0"/>
              </a:rPr>
              <a:t>সার্ভিস</a:t>
            </a:r>
            <a:r>
              <a:rPr lang="en-US" sz="3200" b="1" dirty="0">
                <a:solidFill>
                  <a:schemeClr val="bg1"/>
                </a:solidFill>
                <a:latin typeface="NikoshBAN" pitchFamily="2" charset="0"/>
                <a:cs typeface="NikoshBAN" pitchFamily="2" charset="0"/>
              </a:rPr>
              <a:t> ও </a:t>
            </a:r>
            <a:r>
              <a:rPr lang="en-US" sz="3200" b="1" dirty="0" err="1">
                <a:solidFill>
                  <a:schemeClr val="bg1"/>
                </a:solidFill>
                <a:latin typeface="NikoshBAN" pitchFamily="2" charset="0"/>
                <a:cs typeface="NikoshBAN" pitchFamily="2" charset="0"/>
              </a:rPr>
              <a:t>বাংলাদেশ</a:t>
            </a:r>
            <a:endParaRPr lang="en-US" sz="32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4047646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20" y="844062"/>
            <a:ext cx="2785403" cy="846626"/>
          </a:xfrm>
        </p:spPr>
        <p:txBody>
          <a:bodyPr/>
          <a:lstStyle/>
          <a:p>
            <a:pPr algn="ctr"/>
            <a:r>
              <a:rPr lang="bn-IN" sz="4400" b="1">
                <a:latin typeface="NikoshBAN" panose="02000000000000000000" pitchFamily="2" charset="0"/>
                <a:cs typeface="NikoshBAN" panose="02000000000000000000" pitchFamily="2" charset="0"/>
              </a:rPr>
              <a:t>শিখনফল</a:t>
            </a:r>
            <a:endParaRPr lang="en-US" sz="4400" b="1" dirty="0">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sp>
        <p:nvSpPr>
          <p:cNvPr id="7" name="TextBox 6">
            <a:extLst>
              <a:ext uri="{FF2B5EF4-FFF2-40B4-BE49-F238E27FC236}">
                <a16:creationId xmlns:a16="http://schemas.microsoft.com/office/drawing/2014/main" id="{E274CFAB-B712-46E2-8A95-482C0615045A}"/>
              </a:ext>
            </a:extLst>
          </p:cNvPr>
          <p:cNvSpPr txBox="1"/>
          <p:nvPr/>
        </p:nvSpPr>
        <p:spPr>
          <a:xfrm>
            <a:off x="1118381" y="2493794"/>
            <a:ext cx="6541478" cy="584775"/>
          </a:xfrm>
          <a:prstGeom prst="rect">
            <a:avLst/>
          </a:prstGeom>
          <a:noFill/>
        </p:spPr>
        <p:txBody>
          <a:bodyPr wrap="square">
            <a:spAutoFit/>
          </a:bodyPr>
          <a:lstStyle/>
          <a:p>
            <a:r>
              <a:rPr lang="en-US" sz="1800" b="1" dirty="0">
                <a:ln w="1905"/>
                <a:effectLst>
                  <a:innerShdw blurRad="69850" dist="43180" dir="5400000">
                    <a:srgbClr val="000000">
                      <a:alpha val="65000"/>
                    </a:srgbClr>
                  </a:innerShdw>
                </a:effectLst>
                <a:latin typeface="NikoshBAN" pitchFamily="2" charset="0"/>
                <a:cs typeface="NikoshBAN" pitchFamily="2" charset="0"/>
              </a:rPr>
              <a:t>    </a:t>
            </a:r>
            <a:r>
              <a:rPr lang="bn-IN" sz="3200" b="1" dirty="0">
                <a:ln w="1905"/>
                <a:effectLst>
                  <a:innerShdw blurRad="69850" dist="43180" dir="5400000">
                    <a:srgbClr val="000000">
                      <a:alpha val="65000"/>
                    </a:srgbClr>
                  </a:innerShdw>
                </a:effectLst>
                <a:latin typeface="NikoshBAN" pitchFamily="2" charset="0"/>
                <a:cs typeface="NikoshBAN" pitchFamily="2" charset="0"/>
              </a:rPr>
              <a:t>এই পাঠ শেষে শিক্ষার্থীরা...</a:t>
            </a:r>
          </a:p>
        </p:txBody>
      </p:sp>
      <p:sp>
        <p:nvSpPr>
          <p:cNvPr id="6" name="Rectangle: Rounded Corners 5">
            <a:extLst>
              <a:ext uri="{FF2B5EF4-FFF2-40B4-BE49-F238E27FC236}">
                <a16:creationId xmlns:a16="http://schemas.microsoft.com/office/drawing/2014/main" id="{EAF07C11-4DB9-4979-AFF2-BEB6197E5424}"/>
              </a:ext>
            </a:extLst>
          </p:cNvPr>
          <p:cNvSpPr/>
          <p:nvPr/>
        </p:nvSpPr>
        <p:spPr>
          <a:xfrm>
            <a:off x="2025748" y="3339708"/>
            <a:ext cx="7976379" cy="623777"/>
          </a:xfrm>
          <a:prstGeom prst="roundRect">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tx1"/>
                </a:solidFill>
                <a:latin typeface="NikoshBAN" pitchFamily="2" charset="0"/>
                <a:cs typeface="NikoshBAN" pitchFamily="2" charset="0"/>
              </a:rPr>
              <a:t>       </a:t>
            </a:r>
            <a:r>
              <a:rPr lang="bn-IN" sz="2000" b="1" dirty="0">
                <a:solidFill>
                  <a:schemeClr val="tx1"/>
                </a:solidFill>
                <a:latin typeface="NikoshBAN" pitchFamily="2" charset="0"/>
                <a:cs typeface="NikoshBAN" pitchFamily="2" charset="0"/>
              </a:rPr>
              <a:t>ই-সার্ভি</a:t>
            </a:r>
            <a:r>
              <a:rPr lang="en-US" sz="2000" b="1" dirty="0">
                <a:solidFill>
                  <a:schemeClr val="tx1"/>
                </a:solidFill>
                <a:latin typeface="NikoshBAN" pitchFamily="2" charset="0"/>
                <a:cs typeface="NikoshBAN" pitchFamily="2" charset="0"/>
              </a:rPr>
              <a:t>স  </a:t>
            </a:r>
            <a:r>
              <a:rPr lang="en-US" sz="2000" b="1" dirty="0" err="1">
                <a:solidFill>
                  <a:schemeClr val="tx1"/>
                </a:solidFill>
                <a:latin typeface="NikoshBAN" pitchFamily="2" charset="0"/>
                <a:cs typeface="NikoshBAN" pitchFamily="2" charset="0"/>
              </a:rPr>
              <a:t>কী</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তা</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বলতে</a:t>
            </a:r>
            <a:r>
              <a:rPr lang="en-US" sz="2000" b="1" dirty="0">
                <a:solidFill>
                  <a:schemeClr val="tx1"/>
                </a:solidFill>
                <a:latin typeface="NikoshBAN" pitchFamily="2" charset="0"/>
                <a:cs typeface="NikoshBAN" pitchFamily="2" charset="0"/>
              </a:rPr>
              <a:t> </a:t>
            </a:r>
            <a:r>
              <a:rPr lang="bn-IN" sz="2000" b="1" dirty="0">
                <a:solidFill>
                  <a:schemeClr val="tx1"/>
                </a:solidFill>
                <a:latin typeface="NikoshBAN" pitchFamily="2" charset="0"/>
                <a:cs typeface="NikoshBAN" pitchFamily="2" charset="0"/>
              </a:rPr>
              <a:t>পারবে</a:t>
            </a:r>
            <a:r>
              <a:rPr lang="en-US" sz="2000" b="1" dirty="0">
                <a:solidFill>
                  <a:schemeClr val="tx1"/>
                </a:solidFill>
                <a:latin typeface="NikoshBAN" pitchFamily="2" charset="0"/>
                <a:cs typeface="NikoshBAN" pitchFamily="2" charset="0"/>
              </a:rPr>
              <a:t>;</a:t>
            </a:r>
            <a:endParaRPr lang="en-US" sz="2000" b="1" dirty="0"/>
          </a:p>
        </p:txBody>
      </p:sp>
      <p:sp>
        <p:nvSpPr>
          <p:cNvPr id="9" name="Rectangle: Rounded Corners 8">
            <a:extLst>
              <a:ext uri="{FF2B5EF4-FFF2-40B4-BE49-F238E27FC236}">
                <a16:creationId xmlns:a16="http://schemas.microsoft.com/office/drawing/2014/main" id="{2BC05D75-3675-46EF-88E1-223C2A0DC456}"/>
              </a:ext>
            </a:extLst>
          </p:cNvPr>
          <p:cNvSpPr/>
          <p:nvPr/>
        </p:nvSpPr>
        <p:spPr>
          <a:xfrm>
            <a:off x="2025748" y="4285849"/>
            <a:ext cx="7976379" cy="623776"/>
          </a:xfrm>
          <a:prstGeom prst="roundRect">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en-US" sz="2000" b="1" dirty="0">
                <a:ln w="0"/>
                <a:solidFill>
                  <a:schemeClr val="tx1"/>
                </a:solidFill>
                <a:effectLst/>
                <a:latin typeface="NikoshBAN" panose="02000000000000000000"/>
                <a:cs typeface="NikoshBAN" panose="02000000000000000000" pitchFamily="2" charset="0"/>
              </a:rPr>
              <a:t>       ই-</a:t>
            </a:r>
            <a:r>
              <a:rPr lang="en-US" altLang="en-US" sz="2000" b="1" dirty="0" err="1">
                <a:ln w="0"/>
                <a:solidFill>
                  <a:schemeClr val="tx1"/>
                </a:solidFill>
                <a:effectLst/>
                <a:latin typeface="NikoshBAN" panose="02000000000000000000"/>
                <a:cs typeface="NikoshBAN" panose="02000000000000000000" pitchFamily="2" charset="0"/>
              </a:rPr>
              <a:t>সার্ভিসের</a:t>
            </a:r>
            <a:r>
              <a:rPr lang="en-US" altLang="en-US" sz="2000" b="1" dirty="0">
                <a:ln w="0"/>
                <a:solidFill>
                  <a:schemeClr val="tx1"/>
                </a:solidFill>
                <a:effectLst/>
                <a:latin typeface="NikoshBAN" panose="02000000000000000000"/>
                <a:cs typeface="NikoshBAN" panose="02000000000000000000" pitchFamily="2" charset="0"/>
              </a:rPr>
              <a:t> </a:t>
            </a:r>
            <a:r>
              <a:rPr lang="en-US" altLang="en-US" sz="2000" b="1" dirty="0" err="1">
                <a:ln w="0"/>
                <a:solidFill>
                  <a:schemeClr val="tx1"/>
                </a:solidFill>
                <a:effectLst/>
                <a:latin typeface="NikoshBAN" panose="02000000000000000000"/>
                <a:cs typeface="NikoshBAN" panose="02000000000000000000" pitchFamily="2" charset="0"/>
              </a:rPr>
              <a:t>বৈশিষ্ট্য</a:t>
            </a:r>
            <a:r>
              <a:rPr lang="en-US" altLang="en-US" sz="2000" b="1" dirty="0">
                <a:ln w="0"/>
                <a:solidFill>
                  <a:schemeClr val="tx1"/>
                </a:solidFill>
                <a:effectLst/>
                <a:latin typeface="NikoshBAN" panose="02000000000000000000"/>
                <a:cs typeface="NikoshBAN" panose="02000000000000000000" pitchFamily="2" charset="0"/>
              </a:rPr>
              <a:t> </a:t>
            </a:r>
            <a:r>
              <a:rPr lang="en-US" altLang="en-US" sz="2000" b="1" dirty="0" err="1">
                <a:ln w="0"/>
                <a:solidFill>
                  <a:schemeClr val="tx1"/>
                </a:solidFill>
                <a:effectLst/>
                <a:latin typeface="NikoshBAN" panose="02000000000000000000"/>
                <a:cs typeface="NikoshBAN" panose="02000000000000000000" pitchFamily="2" charset="0"/>
              </a:rPr>
              <a:t>সমূহ</a:t>
            </a:r>
            <a:r>
              <a:rPr lang="en-US" altLang="en-US" sz="2000" b="1" dirty="0">
                <a:ln w="0"/>
                <a:solidFill>
                  <a:schemeClr val="tx1"/>
                </a:solidFill>
                <a:effectLst/>
                <a:latin typeface="NikoshBAN" panose="02000000000000000000"/>
                <a:cs typeface="NikoshBAN" panose="02000000000000000000" pitchFamily="2" charset="0"/>
              </a:rPr>
              <a:t> </a:t>
            </a:r>
            <a:r>
              <a:rPr lang="en-US" altLang="en-US" sz="2000" b="1" dirty="0" err="1">
                <a:ln w="0"/>
                <a:solidFill>
                  <a:schemeClr val="tx1"/>
                </a:solidFill>
                <a:effectLst/>
                <a:latin typeface="NikoshBAN" panose="02000000000000000000"/>
                <a:cs typeface="NikoshBAN" panose="02000000000000000000" pitchFamily="2" charset="0"/>
              </a:rPr>
              <a:t>বর্ণনা</a:t>
            </a:r>
            <a:r>
              <a:rPr lang="en-US" altLang="en-US" sz="2000" b="1" dirty="0">
                <a:ln w="0"/>
                <a:solidFill>
                  <a:schemeClr val="tx1"/>
                </a:solidFill>
                <a:effectLst/>
                <a:latin typeface="NikoshBAN" panose="02000000000000000000"/>
                <a:cs typeface="NikoshBAN" panose="02000000000000000000" pitchFamily="2" charset="0"/>
              </a:rPr>
              <a:t> </a:t>
            </a:r>
            <a:r>
              <a:rPr lang="en-US" sz="2000" b="1" dirty="0" err="1">
                <a:solidFill>
                  <a:schemeClr val="tx1"/>
                </a:solidFill>
                <a:effectLst/>
                <a:latin typeface="NikoshBAN" panose="02000000000000000000"/>
                <a:cs typeface="NikoshBAN" pitchFamily="2" charset="0"/>
              </a:rPr>
              <a:t>করতে</a:t>
            </a:r>
            <a:r>
              <a:rPr lang="en-US" sz="2000" b="1" dirty="0">
                <a:solidFill>
                  <a:schemeClr val="tx1"/>
                </a:solidFill>
                <a:effectLst/>
                <a:latin typeface="NikoshBAN" panose="02000000000000000000"/>
                <a:cs typeface="NikoshBAN" pitchFamily="2" charset="0"/>
              </a:rPr>
              <a:t> </a:t>
            </a:r>
            <a:r>
              <a:rPr lang="en-US" sz="2000" b="1" dirty="0" err="1">
                <a:solidFill>
                  <a:schemeClr val="tx1"/>
                </a:solidFill>
                <a:effectLst/>
                <a:latin typeface="NikoshBAN" panose="02000000000000000000"/>
                <a:cs typeface="NikoshBAN" pitchFamily="2" charset="0"/>
              </a:rPr>
              <a:t>পারবে</a:t>
            </a:r>
            <a:r>
              <a:rPr lang="en-US" sz="2000" b="1" dirty="0">
                <a:solidFill>
                  <a:schemeClr val="tx1"/>
                </a:solidFill>
                <a:effectLst/>
                <a:latin typeface="NikoshBAN" panose="02000000000000000000"/>
                <a:cs typeface="NikoshBAN" pitchFamily="2" charset="0"/>
              </a:rPr>
              <a:t>; </a:t>
            </a:r>
            <a:endParaRPr lang="en-US" sz="2000" b="1" dirty="0">
              <a:latin typeface="NikoshBAN" panose="02000000000000000000"/>
            </a:endParaRPr>
          </a:p>
        </p:txBody>
      </p:sp>
      <p:sp>
        <p:nvSpPr>
          <p:cNvPr id="11" name="Rectangle: Rounded Corners 10">
            <a:extLst>
              <a:ext uri="{FF2B5EF4-FFF2-40B4-BE49-F238E27FC236}">
                <a16:creationId xmlns:a16="http://schemas.microsoft.com/office/drawing/2014/main" id="{46D630C1-EBFC-4E22-A7DC-2AAE72AECB2A}"/>
              </a:ext>
            </a:extLst>
          </p:cNvPr>
          <p:cNvSpPr/>
          <p:nvPr/>
        </p:nvSpPr>
        <p:spPr>
          <a:xfrm>
            <a:off x="2025750" y="5231988"/>
            <a:ext cx="7976380" cy="623775"/>
          </a:xfrm>
          <a:prstGeom prst="roundRect">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বর্তমানে</a:t>
            </a:r>
            <a:r>
              <a:rPr lang="en-US" sz="2000" b="1" dirty="0">
                <a:solidFill>
                  <a:schemeClr val="tx1"/>
                </a:solidFill>
                <a:latin typeface="NikoshBAN" pitchFamily="2" charset="0"/>
                <a:cs typeface="NikoshBAN" pitchFamily="2" charset="0"/>
              </a:rPr>
              <a:t> </a:t>
            </a:r>
            <a:r>
              <a:rPr lang="bn-IN" sz="2000" b="1" dirty="0">
                <a:solidFill>
                  <a:schemeClr val="tx1"/>
                </a:solidFill>
                <a:latin typeface="NikoshBAN" pitchFamily="2" charset="0"/>
                <a:cs typeface="NikoshBAN" pitchFamily="2" charset="0"/>
              </a:rPr>
              <a:t>বাংলাদে</a:t>
            </a:r>
            <a:r>
              <a:rPr lang="en-US" sz="2000" b="1" dirty="0" err="1">
                <a:solidFill>
                  <a:schemeClr val="tx1"/>
                </a:solidFill>
                <a:latin typeface="NikoshBAN" pitchFamily="2" charset="0"/>
                <a:cs typeface="NikoshBAN" pitchFamily="2" charset="0"/>
              </a:rPr>
              <a:t>শে</a:t>
            </a:r>
            <a:r>
              <a:rPr lang="bn-IN"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চলমান</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কয়েকটি</a:t>
            </a:r>
            <a:r>
              <a:rPr lang="en-US" sz="2000" b="1" dirty="0">
                <a:solidFill>
                  <a:schemeClr val="tx1"/>
                </a:solidFill>
                <a:latin typeface="NikoshBAN" pitchFamily="2" charset="0"/>
                <a:cs typeface="NikoshBAN" pitchFamily="2" charset="0"/>
              </a:rPr>
              <a:t> ই-</a:t>
            </a:r>
            <a:r>
              <a:rPr lang="en-US" sz="2000" b="1" dirty="0" err="1">
                <a:solidFill>
                  <a:schemeClr val="tx1"/>
                </a:solidFill>
                <a:latin typeface="NikoshBAN" pitchFamily="2" charset="0"/>
                <a:cs typeface="NikoshBAN" pitchFamily="2" charset="0"/>
              </a:rPr>
              <a:t>সেবা</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কার্যক্রম</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ব্যাখ্যা</a:t>
            </a:r>
            <a:r>
              <a:rPr lang="en-US" sz="2000" b="1" dirty="0">
                <a:solidFill>
                  <a:schemeClr val="tx1"/>
                </a:solidFill>
                <a:latin typeface="NikoshBAN" pitchFamily="2" charset="0"/>
                <a:cs typeface="NikoshBAN" pitchFamily="2" charset="0"/>
              </a:rPr>
              <a:t> </a:t>
            </a:r>
            <a:r>
              <a:rPr lang="bn-IN" sz="2000" b="1" dirty="0">
                <a:solidFill>
                  <a:schemeClr val="tx1"/>
                </a:solidFill>
                <a:latin typeface="NikoshBAN" pitchFamily="2" charset="0"/>
                <a:cs typeface="NikoshBAN" pitchFamily="2" charset="0"/>
              </a:rPr>
              <a:t>করতে পারবে</a:t>
            </a:r>
            <a:r>
              <a:rPr lang="en-US" sz="2000" b="1" dirty="0">
                <a:solidFill>
                  <a:schemeClr val="tx1"/>
                </a:solidFill>
                <a:latin typeface="NikoshBAN" pitchFamily="2" charset="0"/>
                <a:cs typeface="NikoshBAN" pitchFamily="2" charset="0"/>
              </a:rPr>
              <a:t> ।</a:t>
            </a:r>
            <a:endParaRPr lang="en-US" sz="2000" b="1" dirty="0"/>
          </a:p>
        </p:txBody>
      </p:sp>
      <p:sp>
        <p:nvSpPr>
          <p:cNvPr id="8" name="Oval 7">
            <a:extLst>
              <a:ext uri="{FF2B5EF4-FFF2-40B4-BE49-F238E27FC236}">
                <a16:creationId xmlns:a16="http://schemas.microsoft.com/office/drawing/2014/main" id="{DBE17382-CB98-4228-98AB-330731DB46D9}"/>
              </a:ext>
            </a:extLst>
          </p:cNvPr>
          <p:cNvSpPr/>
          <p:nvPr/>
        </p:nvSpPr>
        <p:spPr>
          <a:xfrm>
            <a:off x="1491175" y="3339707"/>
            <a:ext cx="534574" cy="6237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১</a:t>
            </a:r>
          </a:p>
        </p:txBody>
      </p:sp>
      <p:sp>
        <p:nvSpPr>
          <p:cNvPr id="12" name="Oval 11">
            <a:extLst>
              <a:ext uri="{FF2B5EF4-FFF2-40B4-BE49-F238E27FC236}">
                <a16:creationId xmlns:a16="http://schemas.microsoft.com/office/drawing/2014/main" id="{D273BE35-DE2A-4B84-B492-1BF4D345EB2C}"/>
              </a:ext>
            </a:extLst>
          </p:cNvPr>
          <p:cNvSpPr/>
          <p:nvPr/>
        </p:nvSpPr>
        <p:spPr>
          <a:xfrm>
            <a:off x="1491175" y="4285849"/>
            <a:ext cx="534574" cy="6237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২</a:t>
            </a:r>
          </a:p>
        </p:txBody>
      </p:sp>
      <p:sp>
        <p:nvSpPr>
          <p:cNvPr id="13" name="Oval 12">
            <a:extLst>
              <a:ext uri="{FF2B5EF4-FFF2-40B4-BE49-F238E27FC236}">
                <a16:creationId xmlns:a16="http://schemas.microsoft.com/office/drawing/2014/main" id="{39C3D968-DE20-4A2B-B806-D23A07676036}"/>
              </a:ext>
            </a:extLst>
          </p:cNvPr>
          <p:cNvSpPr/>
          <p:nvPr/>
        </p:nvSpPr>
        <p:spPr>
          <a:xfrm rot="10800000" flipV="1">
            <a:off x="1491175" y="5194079"/>
            <a:ext cx="534574" cy="66168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4000" dirty="0"/>
              <a:t>৩</a:t>
            </a:r>
          </a:p>
        </p:txBody>
      </p:sp>
    </p:spTree>
    <p:extLst>
      <p:ext uri="{BB962C8B-B14F-4D97-AF65-F5344CB8AC3E}">
        <p14:creationId xmlns:p14="http://schemas.microsoft.com/office/powerpoint/2010/main" val="2558053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20" y="844062"/>
            <a:ext cx="2785403" cy="846626"/>
          </a:xfrm>
        </p:spPr>
        <p:txBody>
          <a:bodyPr/>
          <a:lstStyle/>
          <a:p>
            <a:r>
              <a:rPr lang="en-US" dirty="0"/>
              <a:t> </a:t>
            </a: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sp>
        <p:nvSpPr>
          <p:cNvPr id="7" name="TextBox 6">
            <a:extLst>
              <a:ext uri="{FF2B5EF4-FFF2-40B4-BE49-F238E27FC236}">
                <a16:creationId xmlns:a16="http://schemas.microsoft.com/office/drawing/2014/main" id="{516B7264-8EA6-4F46-AED9-3B1E9FAEF3D0}"/>
              </a:ext>
            </a:extLst>
          </p:cNvPr>
          <p:cNvSpPr txBox="1"/>
          <p:nvPr/>
        </p:nvSpPr>
        <p:spPr>
          <a:xfrm>
            <a:off x="3762531" y="365760"/>
            <a:ext cx="4796854" cy="646331"/>
          </a:xfrm>
          <a:prstGeom prst="rect">
            <a:avLst/>
          </a:prstGeom>
          <a:noFill/>
        </p:spPr>
        <p:txBody>
          <a:bodyPr wrap="square">
            <a:spAutoFit/>
          </a:bodyPr>
          <a:lstStyle/>
          <a:p>
            <a:pPr algn="ctr"/>
            <a:r>
              <a:rPr lang="en-US" sz="3600" b="1" dirty="0">
                <a:latin typeface="NikoshBAN" pitchFamily="2" charset="0"/>
                <a:cs typeface="NikoshBAN" pitchFamily="2" charset="0"/>
              </a:rPr>
              <a:t>ই-</a:t>
            </a:r>
            <a:r>
              <a:rPr lang="en-US" sz="3600" b="1" dirty="0" err="1">
                <a:latin typeface="NikoshBAN" pitchFamily="2" charset="0"/>
                <a:cs typeface="NikoshBAN" pitchFamily="2" charset="0"/>
              </a:rPr>
              <a:t>সার্ভিস</a:t>
            </a:r>
            <a:r>
              <a:rPr lang="en-US" sz="3600" b="1" dirty="0">
                <a:latin typeface="NikoshBAN" pitchFamily="2" charset="0"/>
                <a:cs typeface="NikoshBAN" pitchFamily="2" charset="0"/>
              </a:rPr>
              <a:t> ও </a:t>
            </a:r>
            <a:r>
              <a:rPr lang="en-US" sz="3600" b="1" dirty="0" err="1">
                <a:latin typeface="NikoshBAN" pitchFamily="2" charset="0"/>
                <a:cs typeface="NikoshBAN" pitchFamily="2" charset="0"/>
              </a:rPr>
              <a:t>বাংলাদেশ</a:t>
            </a:r>
            <a:endParaRPr lang="en-US" sz="36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997544CE-9F75-43E6-B6B7-B207F5A419AC}"/>
              </a:ext>
            </a:extLst>
          </p:cNvPr>
          <p:cNvSpPr txBox="1"/>
          <p:nvPr/>
        </p:nvSpPr>
        <p:spPr>
          <a:xfrm>
            <a:off x="567396" y="1490393"/>
            <a:ext cx="5059681" cy="4401205"/>
          </a:xfrm>
          <a:prstGeom prst="rect">
            <a:avLst/>
          </a:prstGeom>
          <a:noFill/>
        </p:spPr>
        <p:txBody>
          <a:bodyPr wrap="square" rtlCol="0">
            <a:spAutoFit/>
          </a:bodyPr>
          <a:lstStyle/>
          <a:p>
            <a:r>
              <a:rPr lang="en-US" sz="2800" b="1" dirty="0" err="1"/>
              <a:t>ইলেকট্রনিক</a:t>
            </a:r>
            <a:r>
              <a:rPr lang="en-US" sz="2800" b="1" dirty="0"/>
              <a:t> </a:t>
            </a:r>
            <a:r>
              <a:rPr lang="en-US" sz="2800" b="1" dirty="0" err="1"/>
              <a:t>পদ্ধতিতে</a:t>
            </a:r>
            <a:r>
              <a:rPr lang="en-US" sz="2800" b="1" dirty="0"/>
              <a:t> </a:t>
            </a:r>
            <a:r>
              <a:rPr lang="en-US" sz="2800" b="1" dirty="0" err="1"/>
              <a:t>সেবা</a:t>
            </a:r>
            <a:r>
              <a:rPr lang="en-US" sz="2800" b="1" dirty="0"/>
              <a:t> </a:t>
            </a:r>
            <a:r>
              <a:rPr lang="en-US" sz="2800" b="1" dirty="0" err="1"/>
              <a:t>প্রদানই</a:t>
            </a:r>
            <a:r>
              <a:rPr lang="en-US" sz="2800" b="1" dirty="0"/>
              <a:t> ই-</a:t>
            </a:r>
            <a:r>
              <a:rPr lang="en-US" sz="2800" b="1" dirty="0" err="1"/>
              <a:t>সার্ভিস</a:t>
            </a:r>
            <a:r>
              <a:rPr lang="en-US" sz="2800" b="1" dirty="0"/>
              <a:t> </a:t>
            </a:r>
            <a:r>
              <a:rPr lang="en-US" sz="2800" b="1" dirty="0" err="1"/>
              <a:t>বা</a:t>
            </a:r>
            <a:r>
              <a:rPr lang="en-US" sz="2800" b="1" dirty="0"/>
              <a:t> </a:t>
            </a:r>
            <a:r>
              <a:rPr lang="en-US" sz="2800" b="1" dirty="0" err="1"/>
              <a:t>ইসেবা</a:t>
            </a:r>
            <a:r>
              <a:rPr lang="en-US" sz="2800" b="1" dirty="0"/>
              <a:t> </a:t>
            </a:r>
            <a:r>
              <a:rPr lang="en-US" sz="2800" b="1" dirty="0" err="1"/>
              <a:t>হিসাবে</a:t>
            </a:r>
            <a:r>
              <a:rPr lang="en-US" sz="2800" b="1" dirty="0"/>
              <a:t> </a:t>
            </a:r>
            <a:r>
              <a:rPr lang="en-US" sz="2800" b="1" dirty="0" err="1"/>
              <a:t>পরিচিত।সেবা</a:t>
            </a:r>
            <a:r>
              <a:rPr lang="en-US" sz="2800" b="1" dirty="0"/>
              <a:t> </a:t>
            </a:r>
            <a:r>
              <a:rPr lang="en-US" sz="2800" b="1" dirty="0" err="1"/>
              <a:t>গ্রহীতা</a:t>
            </a:r>
            <a:r>
              <a:rPr lang="en-US" sz="2800" b="1" dirty="0"/>
              <a:t> </a:t>
            </a:r>
            <a:r>
              <a:rPr lang="en-US" sz="2800" b="1" dirty="0" err="1"/>
              <a:t>ইন্টারনেটের</a:t>
            </a:r>
            <a:r>
              <a:rPr lang="en-US" sz="2800" b="1" dirty="0"/>
              <a:t> </a:t>
            </a:r>
            <a:r>
              <a:rPr lang="en-US" sz="2800" b="1" dirty="0" err="1"/>
              <a:t>মাধ্যমে</a:t>
            </a:r>
            <a:r>
              <a:rPr lang="en-US" sz="2800" b="1" dirty="0"/>
              <a:t> </a:t>
            </a:r>
            <a:r>
              <a:rPr lang="en-US" sz="2800" b="1" dirty="0" err="1"/>
              <a:t>এই</a:t>
            </a:r>
            <a:r>
              <a:rPr lang="en-US" sz="2800" b="1" dirty="0"/>
              <a:t> </a:t>
            </a:r>
            <a:r>
              <a:rPr lang="en-US" sz="2800" b="1" dirty="0" err="1"/>
              <a:t>সেবা</a:t>
            </a:r>
            <a:r>
              <a:rPr lang="en-US" sz="2800" b="1" dirty="0"/>
              <a:t> </a:t>
            </a:r>
            <a:r>
              <a:rPr lang="en-US" sz="2800" b="1" dirty="0" err="1"/>
              <a:t>গ্রহন</a:t>
            </a:r>
            <a:r>
              <a:rPr lang="en-US" sz="2800" b="1" dirty="0"/>
              <a:t> </a:t>
            </a:r>
            <a:r>
              <a:rPr lang="en-US" sz="2800" b="1" dirty="0" err="1"/>
              <a:t>করে</a:t>
            </a:r>
            <a:r>
              <a:rPr lang="en-US" sz="2800" b="1" dirty="0"/>
              <a:t>  </a:t>
            </a:r>
            <a:r>
              <a:rPr lang="en-US" sz="2800" b="1" dirty="0" err="1"/>
              <a:t>থাকেন।পাঠ্য</a:t>
            </a:r>
            <a:r>
              <a:rPr lang="en-US" sz="2800" b="1" dirty="0"/>
              <a:t> </a:t>
            </a:r>
            <a:r>
              <a:rPr lang="en-US" sz="2800" b="1" dirty="0" err="1"/>
              <a:t>পুস্তকের</a:t>
            </a:r>
            <a:r>
              <a:rPr lang="en-US" sz="2800" b="1" dirty="0"/>
              <a:t> </a:t>
            </a:r>
            <a:r>
              <a:rPr lang="en-US" sz="2800" b="1" dirty="0" err="1"/>
              <a:t>ডিজিটাল</a:t>
            </a:r>
            <a:r>
              <a:rPr lang="en-US" sz="2800" b="1" dirty="0"/>
              <a:t> </a:t>
            </a:r>
            <a:r>
              <a:rPr lang="en-US" sz="2800" b="1" dirty="0" err="1"/>
              <a:t>সংস্করন,ই-পুজি,ই-পর্চা,ই-টিকেট,টেলিমেডিসিন</a:t>
            </a:r>
            <a:r>
              <a:rPr lang="en-US" sz="2800" b="1" dirty="0"/>
              <a:t> ,</a:t>
            </a:r>
            <a:r>
              <a:rPr lang="en-US" sz="2800" b="1" dirty="0" err="1"/>
              <a:t>অনলাইন</a:t>
            </a:r>
            <a:r>
              <a:rPr lang="en-US" sz="2800" b="1" dirty="0"/>
              <a:t> </a:t>
            </a:r>
            <a:r>
              <a:rPr lang="en-US" sz="2800" b="1" dirty="0" err="1"/>
              <a:t>আয়কর</a:t>
            </a:r>
            <a:r>
              <a:rPr lang="en-US" sz="2800" b="1" dirty="0"/>
              <a:t> </a:t>
            </a:r>
            <a:r>
              <a:rPr lang="en-US" sz="2800" b="1" dirty="0" err="1"/>
              <a:t>হিসাব</a:t>
            </a:r>
            <a:r>
              <a:rPr lang="en-US" sz="2800" b="1" dirty="0"/>
              <a:t> </a:t>
            </a:r>
            <a:r>
              <a:rPr lang="en-US" sz="2800" b="1" dirty="0" err="1"/>
              <a:t>এর</a:t>
            </a:r>
            <a:r>
              <a:rPr lang="en-US" sz="2800" b="1" dirty="0"/>
              <a:t> </a:t>
            </a:r>
            <a:r>
              <a:rPr lang="en-US" sz="2800" b="1" dirty="0" err="1"/>
              <a:t>মধ্যে</a:t>
            </a:r>
            <a:r>
              <a:rPr lang="en-US" sz="2800" b="1" dirty="0"/>
              <a:t> </a:t>
            </a:r>
            <a:r>
              <a:rPr lang="en-US" sz="2800" b="1" dirty="0" err="1"/>
              <a:t>উল্লেখ</a:t>
            </a:r>
            <a:r>
              <a:rPr lang="en-US" sz="2800" b="1" dirty="0"/>
              <a:t> </a:t>
            </a:r>
            <a:r>
              <a:rPr lang="en-US" sz="2800" b="1" dirty="0" err="1"/>
              <a:t>যোগ্য</a:t>
            </a:r>
            <a:r>
              <a:rPr lang="en-US" sz="2800" b="1" dirty="0"/>
              <a:t>। </a:t>
            </a:r>
          </a:p>
        </p:txBody>
      </p:sp>
      <p:pic>
        <p:nvPicPr>
          <p:cNvPr id="9" name="Picture 2" descr="ই-সার্ভিস | বাংলাদেশ | Powerd by: explore.com.bd">
            <a:extLst>
              <a:ext uri="{FF2B5EF4-FFF2-40B4-BE49-F238E27FC236}">
                <a16:creationId xmlns:a16="http://schemas.microsoft.com/office/drawing/2014/main" id="{8BCF79C8-85C3-4F62-A40B-25038B19C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888" y="1490393"/>
            <a:ext cx="4796853" cy="43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41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20" y="844062"/>
            <a:ext cx="2785403" cy="846626"/>
          </a:xfrm>
        </p:spPr>
        <p:txBody>
          <a:bodyPr/>
          <a:lstStyle/>
          <a:p>
            <a:r>
              <a:rPr lang="en-US" dirty="0"/>
              <a:t> </a:t>
            </a: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graphicFrame>
        <p:nvGraphicFramePr>
          <p:cNvPr id="5" name="Diagram 4">
            <a:extLst>
              <a:ext uri="{FF2B5EF4-FFF2-40B4-BE49-F238E27FC236}">
                <a16:creationId xmlns:a16="http://schemas.microsoft.com/office/drawing/2014/main" id="{7486D998-6709-4B20-8D2A-44EC9D993341}"/>
              </a:ext>
            </a:extLst>
          </p:cNvPr>
          <p:cNvGraphicFramePr/>
          <p:nvPr>
            <p:extLst>
              <p:ext uri="{D42A27DB-BD31-4B8C-83A1-F6EECF244321}">
                <p14:modId xmlns:p14="http://schemas.microsoft.com/office/powerpoint/2010/main" val="2365142293"/>
              </p:ext>
            </p:extLst>
          </p:nvPr>
        </p:nvGraphicFramePr>
        <p:xfrm>
          <a:off x="1758462" y="1322363"/>
          <a:ext cx="8736036" cy="4815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0D6BD3F-222F-4EFC-ABF6-10A24F10A835}"/>
              </a:ext>
            </a:extLst>
          </p:cNvPr>
          <p:cNvSpPr txBox="1"/>
          <p:nvPr/>
        </p:nvSpPr>
        <p:spPr>
          <a:xfrm>
            <a:off x="2832295" y="459827"/>
            <a:ext cx="6527409" cy="646331"/>
          </a:xfrm>
          <a:prstGeom prst="rect">
            <a:avLst/>
          </a:prstGeom>
          <a:noFill/>
        </p:spPr>
        <p:txBody>
          <a:bodyPr wrap="square">
            <a:spAutoFit/>
          </a:bodyPr>
          <a:lstStyle/>
          <a:p>
            <a:pPr algn="ctr"/>
            <a:r>
              <a:rPr lang="en-US" sz="3600" b="1" dirty="0">
                <a:ln w="0"/>
                <a:latin typeface="NikoshBAN" pitchFamily="2" charset="0"/>
                <a:cs typeface="NikoshBAN" pitchFamily="2" charset="0"/>
              </a:rPr>
              <a:t>ই-</a:t>
            </a:r>
            <a:r>
              <a:rPr lang="en-US" sz="3600" b="1" dirty="0" err="1">
                <a:ln w="0"/>
                <a:latin typeface="NikoshBAN" pitchFamily="2" charset="0"/>
                <a:cs typeface="NikoshBAN" pitchFamily="2" charset="0"/>
              </a:rPr>
              <a:t>সেবার</a:t>
            </a:r>
            <a:r>
              <a:rPr lang="en-US" sz="3600" b="1" dirty="0">
                <a:ln w="0"/>
                <a:latin typeface="NikoshBAN" pitchFamily="2" charset="0"/>
                <a:cs typeface="NikoshBAN" pitchFamily="2" charset="0"/>
              </a:rPr>
              <a:t> </a:t>
            </a:r>
            <a:r>
              <a:rPr lang="en-US" sz="3600" b="1" dirty="0" err="1">
                <a:ln w="0"/>
                <a:latin typeface="NikoshBAN" pitchFamily="2" charset="0"/>
                <a:cs typeface="NikoshBAN" pitchFamily="2" charset="0"/>
              </a:rPr>
              <a:t>প্রধান</a:t>
            </a:r>
            <a:r>
              <a:rPr lang="en-US" sz="3600" b="1" dirty="0">
                <a:ln w="0"/>
                <a:latin typeface="NikoshBAN" pitchFamily="2" charset="0"/>
                <a:cs typeface="NikoshBAN" pitchFamily="2" charset="0"/>
              </a:rPr>
              <a:t> </a:t>
            </a:r>
            <a:r>
              <a:rPr lang="en-US" sz="3600" b="1" dirty="0" err="1">
                <a:ln w="0"/>
                <a:latin typeface="NikoshBAN" pitchFamily="2" charset="0"/>
                <a:cs typeface="NikoshBAN" pitchFamily="2" charset="0"/>
              </a:rPr>
              <a:t>বৈশিষ্ট্য</a:t>
            </a:r>
            <a:endParaRPr lang="bn-IN" sz="3600" b="1" dirty="0">
              <a:ln w="0"/>
              <a:latin typeface="NikoshBAN" pitchFamily="2" charset="0"/>
              <a:cs typeface="NikoshBAN" pitchFamily="2" charset="0"/>
            </a:endParaRPr>
          </a:p>
        </p:txBody>
      </p:sp>
    </p:spTree>
    <p:extLst>
      <p:ext uri="{BB962C8B-B14F-4D97-AF65-F5344CB8AC3E}">
        <p14:creationId xmlns:p14="http://schemas.microsoft.com/office/powerpoint/2010/main" val="3745477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BD2-3ACA-4A73-A53A-29802D369BA6}"/>
              </a:ext>
            </a:extLst>
          </p:cNvPr>
          <p:cNvSpPr>
            <a:spLocks noGrp="1"/>
          </p:cNvSpPr>
          <p:nvPr>
            <p:ph type="title"/>
          </p:nvPr>
        </p:nvSpPr>
        <p:spPr>
          <a:xfrm>
            <a:off x="4389119" y="428842"/>
            <a:ext cx="2785403" cy="846626"/>
          </a:xfrm>
        </p:spPr>
        <p:txBody>
          <a:bodyPr>
            <a:normAutofit/>
          </a:bodyPr>
          <a:lstStyle/>
          <a:p>
            <a:pPr algn="ctr"/>
            <a:r>
              <a:rPr lang="en-US" sz="3200" b="1" dirty="0" err="1">
                <a:solidFill>
                  <a:schemeClr val="tx1"/>
                </a:solidFill>
                <a:latin typeface="NikoshBAN" panose="02000000000000000000" pitchFamily="2" charset="0"/>
                <a:cs typeface="NikoshBAN" panose="02000000000000000000" pitchFamily="2" charset="0"/>
              </a:rPr>
              <a:t>একক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কাজ</a:t>
            </a:r>
            <a:endParaRPr lang="en-US" sz="3200" b="1" dirty="0">
              <a:solidFill>
                <a:schemeClr val="tx1"/>
              </a:solidFill>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D88D745B-225D-44C4-8CEE-7E5B139B1C7C}"/>
              </a:ext>
            </a:extLst>
          </p:cNvPr>
          <p:cNvSpPr/>
          <p:nvPr/>
        </p:nvSpPr>
        <p:spPr>
          <a:xfrm>
            <a:off x="0" y="0"/>
            <a:ext cx="12192000" cy="6858000"/>
          </a:xfrm>
          <a:prstGeom prst="frame">
            <a:avLst>
              <a:gd name="adj1" fmla="val 28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4199C0C-8239-4B22-8C5A-3ABC14697D6A}"/>
              </a:ext>
            </a:extLst>
          </p:cNvPr>
          <p:cNvSpPr/>
          <p:nvPr/>
        </p:nvSpPr>
        <p:spPr>
          <a:xfrm>
            <a:off x="168812" y="126609"/>
            <a:ext cx="11887200" cy="6583680"/>
          </a:xfrm>
          <a:prstGeom prst="frame">
            <a:avLst>
              <a:gd name="adj1" fmla="val 74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3F1158C-A17A-4D63-BCB6-5889372E5934}"/>
              </a:ext>
            </a:extLst>
          </p:cNvPr>
          <p:cNvPicPr>
            <a:picLocks noChangeAspect="1"/>
          </p:cNvPicPr>
          <p:nvPr/>
        </p:nvPicPr>
        <p:blipFill rotWithShape="1">
          <a:blip r:embed="rId3">
            <a:extLst>
              <a:ext uri="{28A0092B-C50C-407E-A947-70E740481C1C}">
                <a14:useLocalDpi xmlns:a14="http://schemas.microsoft.com/office/drawing/2010/main" val="0"/>
              </a:ext>
            </a:extLst>
          </a:blip>
          <a:srcRect l="-598" t="35381" r="598" b="37170"/>
          <a:stretch/>
        </p:blipFill>
        <p:spPr>
          <a:xfrm>
            <a:off x="267286" y="6140220"/>
            <a:ext cx="11713698" cy="509000"/>
          </a:xfrm>
          <a:prstGeom prst="rect">
            <a:avLst/>
          </a:prstGeom>
        </p:spPr>
      </p:pic>
      <p:pic>
        <p:nvPicPr>
          <p:cNvPr id="6" name="Picture 5">
            <a:extLst>
              <a:ext uri="{FF2B5EF4-FFF2-40B4-BE49-F238E27FC236}">
                <a16:creationId xmlns:a16="http://schemas.microsoft.com/office/drawing/2014/main" id="{2933F4D5-DB74-4CD8-A0CE-F23A5DCD2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7081" y="1296015"/>
            <a:ext cx="1969478" cy="1783175"/>
          </a:xfrm>
          <a:prstGeom prst="rect">
            <a:avLst/>
          </a:prstGeom>
          <a:ln w="76200">
            <a:solidFill>
              <a:schemeClr val="tx1"/>
            </a:solidFill>
          </a:ln>
        </p:spPr>
      </p:pic>
      <p:sp>
        <p:nvSpPr>
          <p:cNvPr id="8" name="TextBox 7">
            <a:extLst>
              <a:ext uri="{FF2B5EF4-FFF2-40B4-BE49-F238E27FC236}">
                <a16:creationId xmlns:a16="http://schemas.microsoft.com/office/drawing/2014/main" id="{96776D8C-30B1-4E9A-99B4-8715EE6A95C8}"/>
              </a:ext>
            </a:extLst>
          </p:cNvPr>
          <p:cNvSpPr txBox="1"/>
          <p:nvPr/>
        </p:nvSpPr>
        <p:spPr>
          <a:xfrm>
            <a:off x="759656" y="4024929"/>
            <a:ext cx="8918916" cy="584775"/>
          </a:xfrm>
          <a:prstGeom prst="rect">
            <a:avLst/>
          </a:prstGeom>
          <a:noFill/>
        </p:spPr>
        <p:txBody>
          <a:bodyPr wrap="square">
            <a:spAutoFit/>
          </a:bodyPr>
          <a:lstStyle/>
          <a:p>
            <a:pPr marL="457200" indent="-457200" algn="ctr">
              <a:buFont typeface="Wingdings" panose="05000000000000000000" pitchFamily="2" charset="2"/>
              <a:buChar char="v"/>
            </a:pPr>
            <a:r>
              <a:rPr lang="en-US" sz="3200" b="1" dirty="0">
                <a:latin typeface="NikoshBAN" pitchFamily="2" charset="0"/>
                <a:cs typeface="NikoshBAN" pitchFamily="2" charset="0"/>
              </a:rPr>
              <a:t>ই-</a:t>
            </a:r>
            <a:r>
              <a:rPr lang="bn-IN" sz="3200" b="1" dirty="0">
                <a:latin typeface="NikoshBAN" pitchFamily="2" charset="0"/>
                <a:cs typeface="NikoshBAN" pitchFamily="2" charset="0"/>
              </a:rPr>
              <a:t>সার্ভিস</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বলতে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বুঝ</a:t>
            </a:r>
            <a:r>
              <a:rPr lang="en-US" sz="3200" b="1" dirty="0">
                <a:latin typeface="NikoshBAN" pitchFamily="2" charset="0"/>
                <a:cs typeface="NikoshBAN" pitchFamily="2" charset="0"/>
              </a:rPr>
              <a:t>?</a:t>
            </a:r>
          </a:p>
        </p:txBody>
      </p:sp>
      <p:sp>
        <p:nvSpPr>
          <p:cNvPr id="11" name="TextBox 10">
            <a:extLst>
              <a:ext uri="{FF2B5EF4-FFF2-40B4-BE49-F238E27FC236}">
                <a16:creationId xmlns:a16="http://schemas.microsoft.com/office/drawing/2014/main" id="{EABEFB16-93C1-4398-A257-90E1D44B0215}"/>
              </a:ext>
            </a:extLst>
          </p:cNvPr>
          <p:cNvSpPr txBox="1"/>
          <p:nvPr/>
        </p:nvSpPr>
        <p:spPr>
          <a:xfrm>
            <a:off x="9298745" y="1111349"/>
            <a:ext cx="1800664" cy="369332"/>
          </a:xfrm>
          <a:prstGeom prst="rect">
            <a:avLst/>
          </a:prstGeom>
          <a:noFill/>
        </p:spPr>
        <p:txBody>
          <a:bodyPr wrap="square">
            <a:spAutoFit/>
          </a:bodyPr>
          <a:lstStyle/>
          <a:p>
            <a:r>
              <a:rPr lang="bn-IN" sz="1800" b="1" dirty="0">
                <a:latin typeface="NikoshBAN" pitchFamily="2" charset="0"/>
                <a:cs typeface="NikoshBAN" pitchFamily="2" charset="0"/>
              </a:rPr>
              <a:t>সময়</a:t>
            </a:r>
            <a:r>
              <a:rPr lang="en-US" sz="1800" b="1" dirty="0">
                <a:latin typeface="NikoshBAN" pitchFamily="2" charset="0"/>
                <a:cs typeface="NikoshBAN" pitchFamily="2" charset="0"/>
              </a:rPr>
              <a:t>: </a:t>
            </a:r>
            <a:r>
              <a:rPr lang="bn-IN" sz="1800" b="1" dirty="0">
                <a:latin typeface="NikoshBAN" pitchFamily="2" charset="0"/>
                <a:cs typeface="NikoshBAN" pitchFamily="2" charset="0"/>
              </a:rPr>
              <a:t>৩ মিনিট</a:t>
            </a:r>
            <a:r>
              <a:rPr lang="bn-BD" sz="1800" b="1" dirty="0">
                <a:latin typeface="NikoshBAN" pitchFamily="2" charset="0"/>
                <a:cs typeface="NikoshBAN" pitchFamily="2" charset="0"/>
              </a:rPr>
              <a:t> </a:t>
            </a:r>
            <a:endParaRPr lang="en-US" sz="1600" b="1" dirty="0"/>
          </a:p>
        </p:txBody>
      </p:sp>
    </p:spTree>
    <p:extLst>
      <p:ext uri="{BB962C8B-B14F-4D97-AF65-F5344CB8AC3E}">
        <p14:creationId xmlns:p14="http://schemas.microsoft.com/office/powerpoint/2010/main" val="331898555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5922</TotalTime>
  <Words>504</Words>
  <Application>Microsoft Office PowerPoint</Application>
  <PresentationFormat>Widescreen</PresentationFormat>
  <Paragraphs>107</Paragraphs>
  <Slides>23</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-apple-system</vt:lpstr>
      <vt:lpstr>Arial</vt:lpstr>
      <vt:lpstr>Calibri</vt:lpstr>
      <vt:lpstr>Calibri Light</vt:lpstr>
      <vt:lpstr>NikoshBAN</vt:lpstr>
      <vt:lpstr>Times New Roman</vt:lpstr>
      <vt:lpstr>Wingdings</vt:lpstr>
      <vt:lpstr>Office Theme</vt:lpstr>
      <vt:lpstr> </vt:lpstr>
      <vt:lpstr>PowerPoint Presentation</vt:lpstr>
      <vt:lpstr>PowerPoint Presentation</vt:lpstr>
      <vt:lpstr> </vt:lpstr>
      <vt:lpstr> </vt:lpstr>
      <vt:lpstr>শিখনফল</vt:lpstr>
      <vt:lpstr> </vt:lpstr>
      <vt:lpstr> </vt:lpstr>
      <vt:lpstr>একক কাজ</vt:lpstr>
      <vt:lpstr>PowerPoint Presentation</vt:lpstr>
      <vt:lpstr>PowerPoint Presentation</vt:lpstr>
      <vt:lpstr>PowerPoint Presentation</vt:lpstr>
      <vt:lpstr>জোড়ায় কাজ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মূল্যায়ন </vt:lpstr>
      <vt:lpstr>বাড়ির কাজ</vt:lpstr>
      <vt:lpstr>   ধন্যবাদ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72</cp:revision>
  <dcterms:created xsi:type="dcterms:W3CDTF">2021-08-09T03:25:05Z</dcterms:created>
  <dcterms:modified xsi:type="dcterms:W3CDTF">2021-10-06T14:50:13Z</dcterms:modified>
</cp:coreProperties>
</file>