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9" r:id="rId8"/>
    <p:sldId id="266" r:id="rId9"/>
    <p:sldId id="262" r:id="rId10"/>
    <p:sldId id="263" r:id="rId11"/>
    <p:sldId id="264" r:id="rId12"/>
    <p:sldId id="270" r:id="rId13"/>
    <p:sldId id="267" r:id="rId14"/>
    <p:sldId id="271" r:id="rId15"/>
    <p:sldId id="268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D2E16-7D58-4A6D-A8D9-9ABDC7214DA4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0A500-2F98-47CF-8103-7C5F057F81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D2E16-7D58-4A6D-A8D9-9ABDC7214DA4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0A500-2F98-47CF-8103-7C5F057F81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D2E16-7D58-4A6D-A8D9-9ABDC7214DA4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0A500-2F98-47CF-8103-7C5F057F81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D2E16-7D58-4A6D-A8D9-9ABDC7214DA4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0A500-2F98-47CF-8103-7C5F057F81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D2E16-7D58-4A6D-A8D9-9ABDC7214DA4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0A500-2F98-47CF-8103-7C5F057F81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D2E16-7D58-4A6D-A8D9-9ABDC7214DA4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0A500-2F98-47CF-8103-7C5F057F81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D2E16-7D58-4A6D-A8D9-9ABDC7214DA4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0A500-2F98-47CF-8103-7C5F057F81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D2E16-7D58-4A6D-A8D9-9ABDC7214DA4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0A500-2F98-47CF-8103-7C5F057F81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D2E16-7D58-4A6D-A8D9-9ABDC7214DA4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0A500-2F98-47CF-8103-7C5F057F81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D2E16-7D58-4A6D-A8D9-9ABDC7214DA4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0A500-2F98-47CF-8103-7C5F057F81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D2E16-7D58-4A6D-A8D9-9ABDC7214DA4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0A500-2F98-47CF-8103-7C5F057F81C1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E6D2E16-7D58-4A6D-A8D9-9ABDC7214DA4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080A500-2F98-47CF-8103-7C5F057F81C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f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f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f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f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fif"/><Relationship Id="rId2" Type="http://schemas.openxmlformats.org/officeDocument/2006/relationships/image" Target="../media/image11.jf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jfif"/><Relationship Id="rId4" Type="http://schemas.openxmlformats.org/officeDocument/2006/relationships/image" Target="../media/image13.jfi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f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f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f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267744" y="332656"/>
            <a:ext cx="4429156" cy="1143008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 w="762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>
                <a:solidFill>
                  <a:srgbClr val="7030A0"/>
                </a:solidFill>
              </a:rPr>
              <a:t>স্বাগতম</a:t>
            </a:r>
            <a:endParaRPr lang="en-US" sz="4000" b="1" dirty="0">
              <a:solidFill>
                <a:srgbClr val="7030A0"/>
              </a:solidFill>
            </a:endParaRPr>
          </a:p>
        </p:txBody>
      </p:sp>
      <p:pic>
        <p:nvPicPr>
          <p:cNvPr id="3" name="Picture 2" descr="images - 2021-08-14T203100.836.jf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584" y="1988840"/>
            <a:ext cx="7646146" cy="4286280"/>
          </a:xfrm>
          <a:prstGeom prst="ellipse">
            <a:avLst/>
          </a:prstGeom>
          <a:ln w="57150" cap="rnd">
            <a:solidFill>
              <a:srgbClr val="C0000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1927408D-EB20-4700-9FBD-DF57C201574E}"/>
              </a:ext>
            </a:extLst>
          </p:cNvPr>
          <p:cNvSpPr/>
          <p:nvPr/>
        </p:nvSpPr>
        <p:spPr>
          <a:xfrm>
            <a:off x="2339752" y="332656"/>
            <a:ext cx="4392488" cy="1008112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200" b="1" dirty="0">
                <a:solidFill>
                  <a:srgbClr val="C00000"/>
                </a:solidFill>
              </a:rPr>
              <a:t>জোড়ায় কাজ</a:t>
            </a:r>
            <a:endParaRPr lang="en-SG" sz="3200" b="1" dirty="0">
              <a:solidFill>
                <a:srgbClr val="C00000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B5EA2B8-D13C-4F90-B171-B630D264E0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9732" y="3717032"/>
            <a:ext cx="4824536" cy="252028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/>
            <a:extrusionClr>
              <a:srgbClr val="000000"/>
            </a:extrusionClr>
          </a:sp3d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B7F84102-E7D1-4B2C-934E-735F1FA370A9}"/>
              </a:ext>
            </a:extLst>
          </p:cNvPr>
          <p:cNvSpPr/>
          <p:nvPr/>
        </p:nvSpPr>
        <p:spPr>
          <a:xfrm>
            <a:off x="467544" y="1628800"/>
            <a:ext cx="8208912" cy="144016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400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প্রশ্নঃ মহাকাশে কম্পিউটারের ব্যবহার সম্পর্কে বিস্তারিত </a:t>
            </a:r>
          </a:p>
          <a:p>
            <a:pPr algn="ctr"/>
            <a:r>
              <a:rPr lang="bn-BD" sz="2400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বর্ননা দাও।</a:t>
            </a:r>
            <a:endParaRPr lang="en-SG" sz="2400" b="1" dirty="0">
              <a:ln/>
              <a:pattFill prst="dkUpDiag">
                <a:fgClr>
                  <a:schemeClr val="bg1">
                    <a:lumMod val="50000"/>
                  </a:schemeClr>
                </a:fgClr>
                <a:bgClr>
                  <a:schemeClr val="tx1">
                    <a:lumMod val="75000"/>
                    <a:lumOff val="25000"/>
                  </a:schemeClr>
                </a:bgClr>
              </a:patt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3430531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>
            <a:extLst>
              <a:ext uri="{FF2B5EF4-FFF2-40B4-BE49-F238E27FC236}">
                <a16:creationId xmlns:a16="http://schemas.microsoft.com/office/drawing/2014/main" id="{73923990-0E0E-4781-9891-03CB06748637}"/>
              </a:ext>
            </a:extLst>
          </p:cNvPr>
          <p:cNvSpPr/>
          <p:nvPr/>
        </p:nvSpPr>
        <p:spPr>
          <a:xfrm>
            <a:off x="2483768" y="332656"/>
            <a:ext cx="4176464" cy="864096"/>
          </a:xfrm>
          <a:prstGeom prst="fram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b="1" dirty="0">
                <a:solidFill>
                  <a:srgbClr val="C00000"/>
                </a:solidFill>
              </a:rPr>
              <a:t>দলীয় কাজ</a:t>
            </a:r>
            <a:endParaRPr lang="en-SG" sz="3600" b="1" dirty="0">
              <a:solidFill>
                <a:srgbClr val="C00000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3E4AEB6-72ED-4EF3-9FC8-E4EEFD705C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3573016"/>
            <a:ext cx="3960440" cy="2266919"/>
          </a:xfrm>
          <a:prstGeom prst="rect">
            <a:avLst/>
          </a:prstGeom>
          <a:ln w="228600" cap="sq" cmpd="thickThin">
            <a:solidFill>
              <a:srgbClr val="C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331F9831-F5FB-4F2C-A634-A5F4F50DE3D9}"/>
              </a:ext>
            </a:extLst>
          </p:cNvPr>
          <p:cNvSpPr/>
          <p:nvPr/>
        </p:nvSpPr>
        <p:spPr>
          <a:xfrm>
            <a:off x="539551" y="1556792"/>
            <a:ext cx="8064896" cy="129614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bn-BD" sz="2400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প্রশ্নঃ তথ্য ও প্রযুক্তির বিভিন্ন ব্যবহার উল্লেখ করে তালিকা </a:t>
            </a:r>
          </a:p>
          <a:p>
            <a:pPr algn="ctr"/>
            <a:r>
              <a:rPr lang="bn-BD" sz="2400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প্রস্তুত কর।</a:t>
            </a:r>
            <a:endParaRPr lang="en-SG" sz="2400" b="1" dirty="0">
              <a:ln/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737568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1F61EBAA-D6DB-4915-AF99-E90555E9B168}"/>
              </a:ext>
            </a:extLst>
          </p:cNvPr>
          <p:cNvSpPr/>
          <p:nvPr/>
        </p:nvSpPr>
        <p:spPr>
          <a:xfrm>
            <a:off x="2339752" y="332656"/>
            <a:ext cx="4104456" cy="1728192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8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মুল্যায়ন </a:t>
            </a:r>
          </a:p>
          <a:p>
            <a:pPr algn="ctr"/>
            <a:r>
              <a:rPr lang="bn-BD" sz="2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( মৌখিক জিজ্ঞাসা )</a:t>
            </a:r>
            <a:endParaRPr lang="en-SG" sz="240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3532A44-CFFA-4FA4-9691-A62DAE95739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2586037"/>
            <a:ext cx="5616624" cy="3147219"/>
          </a:xfrm>
          <a:prstGeom prst="ellipse">
            <a:avLst/>
          </a:prstGeom>
          <a:ln w="63500" cap="rnd">
            <a:solidFill>
              <a:srgbClr val="C0000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138531718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5E73FC0F-AA95-4699-BBCD-29689D51D45B}"/>
              </a:ext>
            </a:extLst>
          </p:cNvPr>
          <p:cNvSpPr/>
          <p:nvPr/>
        </p:nvSpPr>
        <p:spPr>
          <a:xfrm>
            <a:off x="2987824" y="332656"/>
            <a:ext cx="3600400" cy="79208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b="1" dirty="0">
                <a:solidFill>
                  <a:srgbClr val="002060"/>
                </a:solidFill>
              </a:rPr>
              <a:t>বাড়ির কাজ</a:t>
            </a:r>
            <a:endParaRPr lang="en-SG" sz="3600" b="1" dirty="0">
              <a:solidFill>
                <a:srgbClr val="002060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DAF511B-4B20-449C-A897-7F2AC25724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3879833"/>
            <a:ext cx="5256584" cy="2285471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08D472DD-C3AA-4943-85D9-DF59859FD577}"/>
              </a:ext>
            </a:extLst>
          </p:cNvPr>
          <p:cNvSpPr/>
          <p:nvPr/>
        </p:nvSpPr>
        <p:spPr>
          <a:xfrm>
            <a:off x="575556" y="1886467"/>
            <a:ext cx="7992888" cy="129614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800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“তথ্য ও প্রযুক্তি” প্রবন্ধটির মূলভাব তোমার নিজের ভাষায় লিখ।</a:t>
            </a:r>
            <a:endParaRPr lang="en-SG" sz="2800" b="1" dirty="0">
              <a:ln/>
              <a:pattFill prst="dkUpDiag">
                <a:fgClr>
                  <a:schemeClr val="bg1">
                    <a:lumMod val="50000"/>
                  </a:schemeClr>
                </a:fgClr>
                <a:bgClr>
                  <a:schemeClr val="tx1">
                    <a:lumMod val="75000"/>
                    <a:lumOff val="25000"/>
                  </a:schemeClr>
                </a:bgClr>
              </a:patt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1661334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1B58A64-9959-459C-A4D6-C970F2859B4C}"/>
              </a:ext>
            </a:extLst>
          </p:cNvPr>
          <p:cNvSpPr/>
          <p:nvPr/>
        </p:nvSpPr>
        <p:spPr>
          <a:xfrm>
            <a:off x="1945026" y="332656"/>
            <a:ext cx="5400600" cy="79208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8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তথ্য ও প্রযুক্তির বহুমুখী ব্যবহার</a:t>
            </a:r>
            <a:endParaRPr lang="en-SG" sz="28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A86E64B-70E0-4CE4-B447-0C56B6F77A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9497" y="1441921"/>
            <a:ext cx="3082863" cy="1743074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A65787F-0EF5-49E2-9C12-29C822A1C9B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441921"/>
            <a:ext cx="2933700" cy="1743074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849F267-0232-4DF2-BE33-313E621493C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3933056"/>
            <a:ext cx="2880320" cy="1833561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79DE24E-A874-4091-8B11-69A9B60CF3F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3933056"/>
            <a:ext cx="2933700" cy="1833561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F02DAD53-08F0-4C97-BAFF-90E935AAB35C}"/>
              </a:ext>
            </a:extLst>
          </p:cNvPr>
          <p:cNvSpPr txBox="1"/>
          <p:nvPr/>
        </p:nvSpPr>
        <p:spPr>
          <a:xfrm>
            <a:off x="2074995" y="3373751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b="1" dirty="0"/>
              <a:t>চিকিৎসা</a:t>
            </a:r>
            <a:endParaRPr lang="en-SG" b="1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92030F3-41CD-4206-AC28-5632BA4C957E}"/>
              </a:ext>
            </a:extLst>
          </p:cNvPr>
          <p:cNvSpPr txBox="1"/>
          <p:nvPr/>
        </p:nvSpPr>
        <p:spPr>
          <a:xfrm>
            <a:off x="5652120" y="3373751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b="1" dirty="0"/>
              <a:t>গবেষণা </a:t>
            </a:r>
            <a:endParaRPr lang="en-SG" b="1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0317E7A-80E7-4D76-AE47-912716121F73}"/>
              </a:ext>
            </a:extLst>
          </p:cNvPr>
          <p:cNvSpPr txBox="1"/>
          <p:nvPr/>
        </p:nvSpPr>
        <p:spPr>
          <a:xfrm>
            <a:off x="2091425" y="5956590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/>
              <a:t> </a:t>
            </a:r>
            <a:r>
              <a:rPr lang="bn-BD" b="1" dirty="0"/>
              <a:t>কৃষি</a:t>
            </a:r>
            <a:endParaRPr lang="en-SG" b="1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760B747-BBE9-42B4-B1A1-C14549D4A1B3}"/>
              </a:ext>
            </a:extLst>
          </p:cNvPr>
          <p:cNvSpPr txBox="1"/>
          <p:nvPr/>
        </p:nvSpPr>
        <p:spPr>
          <a:xfrm>
            <a:off x="5724128" y="5956590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/>
              <a:t> </a:t>
            </a:r>
            <a:r>
              <a:rPr lang="bn-BD" b="1" dirty="0"/>
              <a:t>শিল্প</a:t>
            </a:r>
            <a:endParaRPr lang="en-SG" b="1" dirty="0"/>
          </a:p>
        </p:txBody>
      </p:sp>
    </p:spTree>
    <p:extLst>
      <p:ext uri="{BB962C8B-B14F-4D97-AF65-F5344CB8AC3E}">
        <p14:creationId xmlns:p14="http://schemas.microsoft.com/office/powerpoint/2010/main" val="276432539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9" grpId="0"/>
      <p:bldP spid="20" grpId="0"/>
      <p:bldP spid="21" grpId="0"/>
      <p:bldP spid="2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loud 1">
            <a:extLst>
              <a:ext uri="{FF2B5EF4-FFF2-40B4-BE49-F238E27FC236}">
                <a16:creationId xmlns:a16="http://schemas.microsoft.com/office/drawing/2014/main" id="{CD39E78B-411C-4E20-A42F-96F80F88E3BA}"/>
              </a:ext>
            </a:extLst>
          </p:cNvPr>
          <p:cNvSpPr/>
          <p:nvPr/>
        </p:nvSpPr>
        <p:spPr>
          <a:xfrm>
            <a:off x="2123728" y="332656"/>
            <a:ext cx="4680520" cy="1224136"/>
          </a:xfrm>
          <a:prstGeom prst="clou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800" b="1" dirty="0"/>
              <a:t>সকলকে ধন্যবাদ </a:t>
            </a:r>
            <a:endParaRPr lang="en-SG" sz="2800" b="1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B03730A-5EAB-43ED-AC93-7448BF07DEF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1988840"/>
            <a:ext cx="6480719" cy="4032448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427547921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28926" y="357166"/>
            <a:ext cx="3357586" cy="85725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b="1" dirty="0">
                <a:solidFill>
                  <a:srgbClr val="0070C0"/>
                </a:solidFill>
              </a:rPr>
              <a:t>পরিচিতি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428596" y="2428868"/>
            <a:ext cx="4071966" cy="3786214"/>
          </a:xfrm>
          <a:prstGeom prst="roundRect">
            <a:avLst/>
          </a:prstGeom>
          <a:noFill/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b="1" dirty="0">
                <a:solidFill>
                  <a:srgbClr val="0070C0"/>
                </a:solidFill>
              </a:rPr>
              <a:t>ফাতেমা খানম সিদ্দিকা </a:t>
            </a:r>
          </a:p>
          <a:p>
            <a:pPr algn="ctr"/>
            <a:r>
              <a:rPr lang="bn-BD" b="1" dirty="0">
                <a:solidFill>
                  <a:srgbClr val="0070C0"/>
                </a:solidFill>
              </a:rPr>
              <a:t>(সহকারি শিক্ষক) </a:t>
            </a:r>
          </a:p>
          <a:p>
            <a:pPr algn="ctr"/>
            <a:r>
              <a:rPr lang="bn-BD" b="1" dirty="0">
                <a:solidFill>
                  <a:srgbClr val="0070C0"/>
                </a:solidFill>
              </a:rPr>
              <a:t>হামিদপুর জিগাতলা উচ্চবিদ্যালয় </a:t>
            </a:r>
          </a:p>
          <a:p>
            <a:pPr algn="ctr"/>
            <a:r>
              <a:rPr lang="bn-BD" b="1" dirty="0">
                <a:solidFill>
                  <a:srgbClr val="0070C0"/>
                </a:solidFill>
              </a:rPr>
              <a:t>মহাদেবপুর </a:t>
            </a:r>
          </a:p>
          <a:p>
            <a:pPr algn="ctr"/>
            <a:r>
              <a:rPr lang="bn-BD" b="1" dirty="0">
                <a:solidFill>
                  <a:srgbClr val="0070C0"/>
                </a:solidFill>
              </a:rPr>
              <a:t>নওগাঁ।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4786314" y="2500306"/>
            <a:ext cx="4000528" cy="3786214"/>
          </a:xfrm>
          <a:prstGeom prst="roundRect">
            <a:avLst/>
          </a:prstGeom>
          <a:noFill/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b="1" dirty="0">
                <a:solidFill>
                  <a:srgbClr val="0070C0"/>
                </a:solidFill>
              </a:rPr>
              <a:t>পাঠঃবাংলা প্রথম </a:t>
            </a:r>
          </a:p>
          <a:p>
            <a:pPr algn="ctr"/>
            <a:endParaRPr lang="bn-BD" b="1" dirty="0">
              <a:solidFill>
                <a:srgbClr val="0070C0"/>
              </a:solidFill>
            </a:endParaRPr>
          </a:p>
          <a:p>
            <a:pPr algn="ctr"/>
            <a:r>
              <a:rPr lang="bn-BD" b="1" dirty="0">
                <a:solidFill>
                  <a:srgbClr val="0070C0"/>
                </a:solidFill>
              </a:rPr>
              <a:t>শ্রণীঃ ৯ম,১০ম। </a:t>
            </a:r>
          </a:p>
          <a:p>
            <a:pPr algn="ctr"/>
            <a:r>
              <a:rPr lang="bn-BD" b="1" dirty="0">
                <a:solidFill>
                  <a:srgbClr val="0070C0"/>
                </a:solidFill>
              </a:rPr>
              <a:t>সময়ঃ৫০মি।</a:t>
            </a:r>
            <a:endParaRPr lang="en-US" b="1" dirty="0">
              <a:solidFill>
                <a:srgbClr val="0070C0"/>
              </a:solidFill>
            </a:endParaRPr>
          </a:p>
        </p:txBody>
      </p:sp>
      <p:pic>
        <p:nvPicPr>
          <p:cNvPr id="5" name="Picture 4" descr="01718673645-0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86578" y="571480"/>
            <a:ext cx="1716598" cy="1642492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nut 1"/>
          <p:cNvSpPr/>
          <p:nvPr/>
        </p:nvSpPr>
        <p:spPr>
          <a:xfrm>
            <a:off x="2571736" y="357166"/>
            <a:ext cx="3714776" cy="928694"/>
          </a:xfrm>
          <a:prstGeom prst="donut">
            <a:avLst/>
          </a:prstGeom>
          <a:solidFill>
            <a:srgbClr val="C00000"/>
          </a:solid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rgbClr val="00B0F0"/>
                </a:solidFill>
              </a:rPr>
              <a:t>শিখন</a:t>
            </a:r>
            <a:r>
              <a:rPr lang="en-US" sz="2800" b="1" dirty="0">
                <a:solidFill>
                  <a:srgbClr val="00B0F0"/>
                </a:solidFill>
              </a:rPr>
              <a:t> </a:t>
            </a:r>
            <a:r>
              <a:rPr lang="en-US" sz="2800" b="1" dirty="0" err="1">
                <a:solidFill>
                  <a:srgbClr val="00B0F0"/>
                </a:solidFill>
              </a:rPr>
              <a:t>ফল</a:t>
            </a:r>
            <a:endParaRPr lang="en-US" sz="2800" b="1" dirty="0">
              <a:solidFill>
                <a:srgbClr val="00B0F0"/>
              </a:solidFill>
            </a:endParaRPr>
          </a:p>
        </p:txBody>
      </p:sp>
      <p:sp>
        <p:nvSpPr>
          <p:cNvPr id="3" name="Arrow: Right 2">
            <a:extLst>
              <a:ext uri="{FF2B5EF4-FFF2-40B4-BE49-F238E27FC236}">
                <a16:creationId xmlns:a16="http://schemas.microsoft.com/office/drawing/2014/main" id="{9D00CB4F-2599-4868-A57B-8C143AFE8CBA}"/>
              </a:ext>
            </a:extLst>
          </p:cNvPr>
          <p:cNvSpPr/>
          <p:nvPr/>
        </p:nvSpPr>
        <p:spPr>
          <a:xfrm>
            <a:off x="395536" y="1827582"/>
            <a:ext cx="1080120" cy="360040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9416065-2458-42D6-9EA6-8E1D63A29922}"/>
              </a:ext>
            </a:extLst>
          </p:cNvPr>
          <p:cNvSpPr/>
          <p:nvPr/>
        </p:nvSpPr>
        <p:spPr>
          <a:xfrm>
            <a:off x="1629205" y="1617336"/>
            <a:ext cx="7128792" cy="72008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কম্পিউটার কী এবং এর ব্যবহার সম্পর্কে জানতে পারবে </a:t>
            </a:r>
            <a:endParaRPr lang="en-SG" sz="24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5" name="Arrow: Right 4">
            <a:extLst>
              <a:ext uri="{FF2B5EF4-FFF2-40B4-BE49-F238E27FC236}">
                <a16:creationId xmlns:a16="http://schemas.microsoft.com/office/drawing/2014/main" id="{418B8B1C-DA78-458B-8792-25C0B8FE71D5}"/>
              </a:ext>
            </a:extLst>
          </p:cNvPr>
          <p:cNvSpPr/>
          <p:nvPr/>
        </p:nvSpPr>
        <p:spPr>
          <a:xfrm>
            <a:off x="359532" y="2979710"/>
            <a:ext cx="1080120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9EC82BB-AB8F-4A2E-9F8E-EC7D5FC6C7BF}"/>
              </a:ext>
            </a:extLst>
          </p:cNvPr>
          <p:cNvSpPr/>
          <p:nvPr/>
        </p:nvSpPr>
        <p:spPr>
          <a:xfrm>
            <a:off x="1570584" y="2751462"/>
            <a:ext cx="7179502" cy="72008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dirty="0">
                <a:solidFill>
                  <a:srgbClr val="FFFF00"/>
                </a:solidFill>
              </a:rPr>
              <a:t>ইন্টারনেটের যথাযথ ব্যবহার সম্পর্কে জানতে পারবে।  </a:t>
            </a:r>
            <a:endParaRPr lang="en-SG" sz="2400" dirty="0">
              <a:solidFill>
                <a:srgbClr val="FFFF00"/>
              </a:solidFill>
            </a:endParaRPr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5CC41044-4275-464C-900E-A8712370E52A}"/>
              </a:ext>
            </a:extLst>
          </p:cNvPr>
          <p:cNvSpPr/>
          <p:nvPr/>
        </p:nvSpPr>
        <p:spPr>
          <a:xfrm>
            <a:off x="395536" y="4185084"/>
            <a:ext cx="1080120" cy="324036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9BA12DF-588A-4D5A-9035-060F5730418A}"/>
              </a:ext>
            </a:extLst>
          </p:cNvPr>
          <p:cNvSpPr/>
          <p:nvPr/>
        </p:nvSpPr>
        <p:spPr>
          <a:xfrm>
            <a:off x="1629205" y="3951058"/>
            <a:ext cx="7200800" cy="7920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400" b="1" dirty="0"/>
              <a:t>প্রযুক্তির ব্যবহার সম্পর্কে পূর্নধারনা লাভ করবে।</a:t>
            </a:r>
            <a:endParaRPr lang="en-SG" sz="2400" b="1" dirty="0"/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C8E819D1-B236-48BF-A22A-14FA35447514}"/>
              </a:ext>
            </a:extLst>
          </p:cNvPr>
          <p:cNvSpPr/>
          <p:nvPr/>
        </p:nvSpPr>
        <p:spPr>
          <a:xfrm>
            <a:off x="395536" y="5661248"/>
            <a:ext cx="1008112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9F4FFD9-E11B-46A0-A8C6-72DBE05F6022}"/>
              </a:ext>
            </a:extLst>
          </p:cNvPr>
          <p:cNvSpPr/>
          <p:nvPr/>
        </p:nvSpPr>
        <p:spPr>
          <a:xfrm>
            <a:off x="1498576" y="5499230"/>
            <a:ext cx="7200800" cy="61206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400" b="1" dirty="0"/>
              <a:t>তথ্য আদান প্রদানে প্রযুক্তির ব্যবহার জানতে পারবে।</a:t>
            </a:r>
            <a:endParaRPr lang="en-SG" sz="2400" b="1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2F94106-9662-471D-AFE8-30D7C131C6CA}"/>
              </a:ext>
            </a:extLst>
          </p:cNvPr>
          <p:cNvSpPr/>
          <p:nvPr/>
        </p:nvSpPr>
        <p:spPr>
          <a:xfrm>
            <a:off x="1979712" y="404664"/>
            <a:ext cx="5184576" cy="792088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800" b="1" dirty="0">
                <a:solidFill>
                  <a:srgbClr val="0070C0"/>
                </a:solidFill>
              </a:rPr>
              <a:t>পাঠ শিরনাম(মৌখিক জিজ্ঞাসা)</a:t>
            </a:r>
            <a:endParaRPr lang="en-SG" sz="2800" b="1" dirty="0">
              <a:solidFill>
                <a:srgbClr val="0070C0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2E10DF4-1A52-4F28-B87C-07E910561F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2564904"/>
            <a:ext cx="5976664" cy="3585999"/>
          </a:xfrm>
          <a:prstGeom prst="rect">
            <a:avLst/>
          </a:prstGeom>
          <a:ln w="88900" cap="sq" cmpd="thickThin">
            <a:solidFill>
              <a:srgbClr val="C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loud 1">
            <a:extLst>
              <a:ext uri="{FF2B5EF4-FFF2-40B4-BE49-F238E27FC236}">
                <a16:creationId xmlns:a16="http://schemas.microsoft.com/office/drawing/2014/main" id="{62B93DA1-9542-4A9D-9A01-46F6A65A5F64}"/>
              </a:ext>
            </a:extLst>
          </p:cNvPr>
          <p:cNvSpPr/>
          <p:nvPr/>
        </p:nvSpPr>
        <p:spPr>
          <a:xfrm>
            <a:off x="827584" y="1412776"/>
            <a:ext cx="7344816" cy="4608512"/>
          </a:xfrm>
          <a:prstGeom prst="cloud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 sz="3200" b="1" dirty="0">
              <a:solidFill>
                <a:srgbClr val="002060"/>
              </a:solidFill>
            </a:endParaRP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334E7D22-FA89-4597-A82C-617744E6A445}"/>
              </a:ext>
            </a:extLst>
          </p:cNvPr>
          <p:cNvSpPr/>
          <p:nvPr/>
        </p:nvSpPr>
        <p:spPr>
          <a:xfrm>
            <a:off x="2411760" y="2276872"/>
            <a:ext cx="3888432" cy="2304256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2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আজকের পাঠ </a:t>
            </a:r>
          </a:p>
          <a:p>
            <a:pPr algn="ctr"/>
            <a:r>
              <a:rPr lang="bn-BD" sz="32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তথ্য  </a:t>
            </a:r>
          </a:p>
          <a:p>
            <a:pPr algn="ctr"/>
            <a:r>
              <a:rPr lang="bn-BD" sz="32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ও </a:t>
            </a:r>
          </a:p>
          <a:p>
            <a:pPr algn="ctr"/>
            <a:r>
              <a:rPr lang="bn-BD" sz="32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প্রযুক্তি</a:t>
            </a:r>
            <a:endParaRPr lang="en-SG" sz="32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8849078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>
            <a:extLst>
              <a:ext uri="{FF2B5EF4-FFF2-40B4-BE49-F238E27FC236}">
                <a16:creationId xmlns:a16="http://schemas.microsoft.com/office/drawing/2014/main" id="{191DCABC-FE85-4EF5-95F9-C06DEE3BC387}"/>
              </a:ext>
            </a:extLst>
          </p:cNvPr>
          <p:cNvSpPr/>
          <p:nvPr/>
        </p:nvSpPr>
        <p:spPr>
          <a:xfrm>
            <a:off x="2771800" y="404664"/>
            <a:ext cx="3528392" cy="864096"/>
          </a:xfrm>
          <a:prstGeom prst="frame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b="1" dirty="0">
                <a:solidFill>
                  <a:srgbClr val="002060"/>
                </a:solidFill>
              </a:rPr>
              <a:t>আদর্শ পাঠ</a:t>
            </a:r>
            <a:endParaRPr lang="en-SG" sz="3200" b="1" dirty="0">
              <a:solidFill>
                <a:srgbClr val="002060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5031FCE-E198-48C8-A01A-91F7B5A87C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2614612"/>
            <a:ext cx="4968552" cy="2880076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242128541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E1A2351-6EB9-4D57-945D-D2F5E7604CF7}"/>
              </a:ext>
            </a:extLst>
          </p:cNvPr>
          <p:cNvSpPr/>
          <p:nvPr/>
        </p:nvSpPr>
        <p:spPr>
          <a:xfrm>
            <a:off x="2622820" y="55274"/>
            <a:ext cx="3888432" cy="86409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2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লেখক</a:t>
            </a:r>
            <a:r>
              <a:rPr lang="en-US" sz="32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 </a:t>
            </a:r>
            <a:r>
              <a:rPr lang="en-US" sz="3200" b="1" dirty="0" err="1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পরিচিতি</a:t>
            </a:r>
            <a:endParaRPr lang="en-SG" sz="320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8FF4F6D5-D931-4695-A6D1-C3C96CCE79E0}"/>
              </a:ext>
            </a:extLst>
          </p:cNvPr>
          <p:cNvSpPr/>
          <p:nvPr/>
        </p:nvSpPr>
        <p:spPr>
          <a:xfrm>
            <a:off x="3378418" y="2852936"/>
            <a:ext cx="2016224" cy="1851974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</a:rPr>
              <a:t>মুহম্মদ </a:t>
            </a:r>
          </a:p>
          <a:p>
            <a:pPr algn="ctr"/>
            <a:r>
              <a:rPr lang="bn-BD" sz="24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</a:rPr>
              <a:t>জাফর </a:t>
            </a:r>
          </a:p>
          <a:p>
            <a:pPr algn="ctr"/>
            <a:r>
              <a:rPr lang="bn-BD" sz="24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</a:rPr>
              <a:t>ইকবাল</a:t>
            </a:r>
            <a:endParaRPr lang="en-SG" sz="2400" dirty="0">
              <a:solidFill>
                <a:srgbClr val="FFFF00"/>
              </a:solidFill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22143DAB-7CE2-4B6D-A00A-4524009653FA}"/>
              </a:ext>
            </a:extLst>
          </p:cNvPr>
          <p:cNvSpPr/>
          <p:nvPr/>
        </p:nvSpPr>
        <p:spPr>
          <a:xfrm>
            <a:off x="4637784" y="1159483"/>
            <a:ext cx="1924842" cy="180020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জন্মঃ </a:t>
            </a:r>
          </a:p>
          <a:p>
            <a:pPr algn="ctr"/>
            <a:r>
              <a:rPr lang="bn-BD" sz="2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১৯৫২ </a:t>
            </a:r>
          </a:p>
          <a:p>
            <a:pPr algn="ctr"/>
            <a:r>
              <a:rPr lang="bn-BD" sz="2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সিলেট</a:t>
            </a:r>
            <a:endParaRPr lang="en-SG" sz="2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12640CA8-760A-4B76-A825-46798D89A5AE}"/>
              </a:ext>
            </a:extLst>
          </p:cNvPr>
          <p:cNvSpPr/>
          <p:nvPr/>
        </p:nvSpPr>
        <p:spPr>
          <a:xfrm>
            <a:off x="5422837" y="3470125"/>
            <a:ext cx="1924841" cy="1881133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ঢাকা </a:t>
            </a:r>
          </a:p>
          <a:p>
            <a:pPr algn="ctr"/>
            <a:r>
              <a:rPr lang="bn-BD" sz="24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বিশ্ব </a:t>
            </a:r>
          </a:p>
          <a:p>
            <a:pPr algn="ctr"/>
            <a:r>
              <a:rPr lang="bn-BD" sz="24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বিদ্যালয় </a:t>
            </a:r>
          </a:p>
          <a:p>
            <a:pPr algn="ctr"/>
            <a:endParaRPr lang="en-SG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2472B681-89D7-4859-8E92-C748258EC32F}"/>
              </a:ext>
            </a:extLst>
          </p:cNvPr>
          <p:cNvSpPr/>
          <p:nvPr/>
        </p:nvSpPr>
        <p:spPr>
          <a:xfrm>
            <a:off x="3326310" y="4815408"/>
            <a:ext cx="1872208" cy="172819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0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কর্মজীবন </a:t>
            </a:r>
          </a:p>
          <a:p>
            <a:pPr algn="ctr"/>
            <a:r>
              <a:rPr lang="bn-BD" sz="20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বিজ্ঞান </a:t>
            </a:r>
          </a:p>
          <a:p>
            <a:pPr algn="ctr"/>
            <a:r>
              <a:rPr lang="bn-BD" sz="20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ও </a:t>
            </a:r>
          </a:p>
          <a:p>
            <a:pPr algn="ctr"/>
            <a:r>
              <a:rPr lang="bn-BD" sz="20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প্রযুক্তি </a:t>
            </a:r>
          </a:p>
          <a:p>
            <a:pPr algn="ctr"/>
            <a:r>
              <a:rPr lang="bn-BD" sz="20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বিশ্ব.বি</a:t>
            </a:r>
            <a:endParaRPr lang="en-SG" sz="200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A2D00430-CDF7-485B-86AD-1C9B08AF8FE7}"/>
              </a:ext>
            </a:extLst>
          </p:cNvPr>
          <p:cNvSpPr/>
          <p:nvPr/>
        </p:nvSpPr>
        <p:spPr>
          <a:xfrm>
            <a:off x="1310086" y="3237823"/>
            <a:ext cx="2016224" cy="1800200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বাংলা একাডেমী </a:t>
            </a:r>
          </a:p>
          <a:p>
            <a:pPr algn="ctr"/>
            <a:r>
              <a:rPr lang="bn-BD" sz="24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পূরস্কার </a:t>
            </a:r>
          </a:p>
          <a:p>
            <a:pPr algn="ctr"/>
            <a:r>
              <a:rPr lang="bn-BD" sz="24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২০০৪</a:t>
            </a:r>
            <a:endParaRPr lang="en-SG" sz="2400" b="1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4308CB38-8E37-4956-A0E7-F0C915E485D2}"/>
              </a:ext>
            </a:extLst>
          </p:cNvPr>
          <p:cNvSpPr/>
          <p:nvPr/>
        </p:nvSpPr>
        <p:spPr>
          <a:xfrm>
            <a:off x="2097357" y="1178496"/>
            <a:ext cx="1924841" cy="1800201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গ্রন্থঃ </a:t>
            </a:r>
          </a:p>
          <a:p>
            <a:pPr algn="ctr"/>
            <a:r>
              <a:rPr lang="bn-BD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আমি তপু, </a:t>
            </a:r>
          </a:p>
          <a:p>
            <a:pPr algn="ctr"/>
            <a:r>
              <a:rPr lang="bn-BD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বৃষ্টির ঠিকানা।</a:t>
            </a:r>
            <a:endParaRPr lang="en-SG" sz="2000" b="1" dirty="0"/>
          </a:p>
        </p:txBody>
      </p:sp>
    </p:spTree>
    <p:extLst>
      <p:ext uri="{BB962C8B-B14F-4D97-AF65-F5344CB8AC3E}">
        <p14:creationId xmlns:p14="http://schemas.microsoft.com/office/powerpoint/2010/main" val="4097496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7" grpId="0" animBg="1"/>
      <p:bldP spid="8" grpId="0" animBg="1"/>
      <p:bldP spid="9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>
            <a:extLst>
              <a:ext uri="{FF2B5EF4-FFF2-40B4-BE49-F238E27FC236}">
                <a16:creationId xmlns:a16="http://schemas.microsoft.com/office/drawing/2014/main" id="{A9D5BB98-35E4-41E9-96F4-648A64AF3EEA}"/>
              </a:ext>
            </a:extLst>
          </p:cNvPr>
          <p:cNvSpPr/>
          <p:nvPr/>
        </p:nvSpPr>
        <p:spPr>
          <a:xfrm>
            <a:off x="2555776" y="404664"/>
            <a:ext cx="3816424" cy="1008112"/>
          </a:xfrm>
          <a:prstGeom prst="fram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b="1" dirty="0">
                <a:solidFill>
                  <a:schemeClr val="tx1"/>
                </a:solidFill>
              </a:rPr>
              <a:t>মুলবিষয় বস্তু</a:t>
            </a:r>
            <a:endParaRPr lang="en-SG" sz="3200" b="1" dirty="0">
              <a:solidFill>
                <a:schemeClr val="tx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101E2F7-25E7-4A5A-B2CC-0359AE9AAA4B}"/>
              </a:ext>
            </a:extLst>
          </p:cNvPr>
          <p:cNvSpPr txBox="1"/>
          <p:nvPr/>
        </p:nvSpPr>
        <p:spPr>
          <a:xfrm>
            <a:off x="519471" y="1547500"/>
            <a:ext cx="8208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/>
              <a:t> </a:t>
            </a:r>
            <a:r>
              <a:rPr lang="bn-BD" b="1" dirty="0"/>
              <a:t>তথ্য প্রযুক্তি ব্যবহার করে তথ্য সংগ্রহ সংরক্ষন তথ্য বিনিময়ে পৃথিবীতে যুগান্তকারী </a:t>
            </a:r>
          </a:p>
          <a:p>
            <a:r>
              <a:rPr lang="bn-BD" b="1" dirty="0"/>
              <a:t> পরিবর্তন আসেছে।</a:t>
            </a:r>
            <a:endParaRPr lang="en-SG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C2C08E4-B4ED-4838-8E40-530B9E3E8F5F}"/>
              </a:ext>
            </a:extLst>
          </p:cNvPr>
          <p:cNvSpPr txBox="1"/>
          <p:nvPr/>
        </p:nvSpPr>
        <p:spPr>
          <a:xfrm>
            <a:off x="519471" y="2193831"/>
            <a:ext cx="82089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b="1" dirty="0"/>
              <a:t> </a:t>
            </a:r>
            <a:r>
              <a:rPr lang="bn-BD" sz="2000" b="1" dirty="0"/>
              <a:t>কম্পিউটার এক বিস্বয়কর আবিস্কার। এটি মানুষের নির্দেশে কাজ করে।</a:t>
            </a:r>
            <a:endParaRPr lang="en-SG" sz="2000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176D635-F716-4AC6-B3D4-E50C0CE49A8A}"/>
              </a:ext>
            </a:extLst>
          </p:cNvPr>
          <p:cNvSpPr txBox="1"/>
          <p:nvPr/>
        </p:nvSpPr>
        <p:spPr>
          <a:xfrm>
            <a:off x="580525" y="2579742"/>
            <a:ext cx="74888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bn-BD" b="1" dirty="0"/>
              <a:t>পৃথিবীর এক প্রান্ত থেকে অপর প্রান্ত এমন কি মহাকাশের খবরা খবর অতি </a:t>
            </a:r>
          </a:p>
          <a:p>
            <a:r>
              <a:rPr lang="bn-BD" b="1" dirty="0"/>
              <a:t> দ্রুততার সাথে আদান প্রদান করা হচ্ছে।</a:t>
            </a:r>
            <a:endParaRPr lang="en-SG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C0B57B4-9468-400C-BAFC-DC26CCF5E54E}"/>
              </a:ext>
            </a:extLst>
          </p:cNvPr>
          <p:cNvSpPr txBox="1"/>
          <p:nvPr/>
        </p:nvSpPr>
        <p:spPr>
          <a:xfrm>
            <a:off x="519471" y="3267261"/>
            <a:ext cx="78488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b="1" dirty="0"/>
              <a:t>দুশত বছর পূর্বে পৃথিবীতে শিল্পবিপ্লব ঘটেছিল ঠিক তেমনি বর্তমানে তথ্য ও প্রযুক্তির বিল্পব ঘটেছে।</a:t>
            </a:r>
          </a:p>
          <a:p>
            <a:r>
              <a:rPr lang="bn-BD" b="1" dirty="0"/>
              <a:t>  </a:t>
            </a:r>
          </a:p>
          <a:p>
            <a:r>
              <a:rPr lang="bn-BD" dirty="0"/>
              <a:t> </a:t>
            </a:r>
            <a:endParaRPr lang="en-SG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936C66B-E12E-4082-99B8-BD1219827E27}"/>
              </a:ext>
            </a:extLst>
          </p:cNvPr>
          <p:cNvSpPr txBox="1"/>
          <p:nvPr/>
        </p:nvSpPr>
        <p:spPr>
          <a:xfrm>
            <a:off x="593101" y="3991513"/>
            <a:ext cx="74888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/>
              <a:t> </a:t>
            </a:r>
            <a:r>
              <a:rPr lang="bn-BD" b="1" dirty="0"/>
              <a:t>বাংলাদেশকে পৃথিবীর সামনে মাথা উচুঁ করে দাঁড় করানোর জন্য বর্তমান </a:t>
            </a:r>
          </a:p>
          <a:p>
            <a:r>
              <a:rPr lang="bn-BD" b="1" dirty="0"/>
              <a:t> প্রজন্ম তথ্য ও প্রযুক্তিতে নিজেদের দক্ষ করে তুলবে লেখক এই আশাবাদ </a:t>
            </a:r>
          </a:p>
          <a:p>
            <a:r>
              <a:rPr lang="bn-BD" b="1" dirty="0"/>
              <a:t> ব্যক্ত করেছেন।</a:t>
            </a:r>
            <a:endParaRPr lang="en-SG" b="1" dirty="0"/>
          </a:p>
        </p:txBody>
      </p:sp>
    </p:spTree>
    <p:extLst>
      <p:ext uri="{BB962C8B-B14F-4D97-AF65-F5344CB8AC3E}">
        <p14:creationId xmlns:p14="http://schemas.microsoft.com/office/powerpoint/2010/main" val="136593960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5" grpId="0"/>
      <p:bldP spid="4" grpId="0"/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n 1">
            <a:extLst>
              <a:ext uri="{FF2B5EF4-FFF2-40B4-BE49-F238E27FC236}">
                <a16:creationId xmlns:a16="http://schemas.microsoft.com/office/drawing/2014/main" id="{3FC98C9B-918F-4100-934E-BA36E69FC153}"/>
              </a:ext>
            </a:extLst>
          </p:cNvPr>
          <p:cNvSpPr/>
          <p:nvPr/>
        </p:nvSpPr>
        <p:spPr>
          <a:xfrm>
            <a:off x="1691680" y="260648"/>
            <a:ext cx="5472608" cy="1440160"/>
          </a:xfrm>
          <a:prstGeom prst="sun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b="1" dirty="0">
                <a:solidFill>
                  <a:srgbClr val="C00000"/>
                </a:solidFill>
              </a:rPr>
              <a:t>একক কাজ</a:t>
            </a:r>
            <a:endParaRPr lang="en-SG" sz="2800" b="1" dirty="0">
              <a:solidFill>
                <a:srgbClr val="C00000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73F6FE4-BC11-4B2B-B714-E7F87E5D398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3573016"/>
            <a:ext cx="5760639" cy="2672221"/>
          </a:xfrm>
          <a:prstGeom prst="rect">
            <a:avLst/>
          </a:prstGeom>
          <a:ln w="228600" cap="sq" cmpd="thickThin">
            <a:solidFill>
              <a:srgbClr val="FF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447E181F-DCF0-4AF7-A489-5DD7203E6553}"/>
              </a:ext>
            </a:extLst>
          </p:cNvPr>
          <p:cNvSpPr/>
          <p:nvPr/>
        </p:nvSpPr>
        <p:spPr>
          <a:xfrm>
            <a:off x="467544" y="2060848"/>
            <a:ext cx="8208912" cy="1152128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প্রশ্নঃ মোবাইল টেলিফোন কী? তথ্য ও যোগাযোগের ক্ষেত্রে এর  </a:t>
            </a:r>
          </a:p>
          <a:p>
            <a:pPr algn="ctr"/>
            <a:r>
              <a:rPr lang="bn-BD" sz="2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ব্যবহার সম্পর্কে লিখ।</a:t>
            </a:r>
            <a:endParaRPr lang="en-SG" sz="2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791062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350</TotalTime>
  <Words>266</Words>
  <Application>Microsoft Office PowerPoint</Application>
  <PresentationFormat>On-screen Show (4:3)</PresentationFormat>
  <Paragraphs>74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Verdana</vt:lpstr>
      <vt:lpstr>Wingdings 2</vt:lpstr>
      <vt:lpstr>Aspect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fatemasiddika1974@outlook.com</cp:lastModifiedBy>
  <cp:revision>9</cp:revision>
  <dcterms:created xsi:type="dcterms:W3CDTF">2021-09-18T05:22:13Z</dcterms:created>
  <dcterms:modified xsi:type="dcterms:W3CDTF">2021-10-06T08:26:28Z</dcterms:modified>
</cp:coreProperties>
</file>