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69" r:id="rId5"/>
    <p:sldId id="270" r:id="rId6"/>
    <p:sldId id="258" r:id="rId7"/>
    <p:sldId id="259" r:id="rId8"/>
    <p:sldId id="273" r:id="rId9"/>
    <p:sldId id="271" r:id="rId10"/>
    <p:sldId id="272" r:id="rId11"/>
    <p:sldId id="267" r:id="rId12"/>
    <p:sldId id="260" r:id="rId13"/>
    <p:sldId id="274" r:id="rId14"/>
    <p:sldId id="275" r:id="rId15"/>
    <p:sldId id="276" r:id="rId16"/>
    <p:sldId id="277" r:id="rId17"/>
    <p:sldId id="278" r:id="rId18"/>
    <p:sldId id="279" r:id="rId19"/>
    <p:sldId id="261" r:id="rId20"/>
    <p:sldId id="283" r:id="rId21"/>
    <p:sldId id="280" r:id="rId22"/>
    <p:sldId id="262" r:id="rId23"/>
    <p:sldId id="263" r:id="rId24"/>
    <p:sldId id="268"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53CA3-B2FE-43C4-B450-6F9D2741604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210511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53CA3-B2FE-43C4-B450-6F9D2741604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175981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53CA3-B2FE-43C4-B450-6F9D2741604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108907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53CA3-B2FE-43C4-B450-6F9D2741604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62970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53CA3-B2FE-43C4-B450-6F9D27416040}"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170380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53CA3-B2FE-43C4-B450-6F9D27416040}"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267926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53CA3-B2FE-43C4-B450-6F9D27416040}"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323504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53CA3-B2FE-43C4-B450-6F9D27416040}"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397714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53CA3-B2FE-43C4-B450-6F9D27416040}"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175026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53CA3-B2FE-43C4-B450-6F9D27416040}"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421387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53CA3-B2FE-43C4-B450-6F9D27416040}"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150DA-75E5-455E-B27A-5C336AC278CA}" type="slidenum">
              <a:rPr lang="en-US" smtClean="0"/>
              <a:t>‹#›</a:t>
            </a:fld>
            <a:endParaRPr lang="en-US"/>
          </a:p>
        </p:txBody>
      </p:sp>
    </p:spTree>
    <p:extLst>
      <p:ext uri="{BB962C8B-B14F-4D97-AF65-F5344CB8AC3E}">
        <p14:creationId xmlns:p14="http://schemas.microsoft.com/office/powerpoint/2010/main" val="79747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53CA3-B2FE-43C4-B450-6F9D27416040}"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150DA-75E5-455E-B27A-5C336AC278CA}" type="slidenum">
              <a:rPr lang="en-US" smtClean="0"/>
              <a:t>‹#›</a:t>
            </a:fld>
            <a:endParaRPr lang="en-US"/>
          </a:p>
        </p:txBody>
      </p:sp>
    </p:spTree>
    <p:extLst>
      <p:ext uri="{BB962C8B-B14F-4D97-AF65-F5344CB8AC3E}">
        <p14:creationId xmlns:p14="http://schemas.microsoft.com/office/powerpoint/2010/main" val="95539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0383" cy="73135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198" y="3729985"/>
            <a:ext cx="5244929" cy="2485623"/>
          </a:xfrm>
          <a:prstGeom prst="rect">
            <a:avLst/>
          </a:prstGeom>
        </p:spPr>
      </p:pic>
      <p:sp>
        <p:nvSpPr>
          <p:cNvPr id="4" name="Rectangle 3"/>
          <p:cNvSpPr/>
          <p:nvPr/>
        </p:nvSpPr>
        <p:spPr>
          <a:xfrm>
            <a:off x="3526522" y="3147639"/>
            <a:ext cx="5027337" cy="2585323"/>
          </a:xfrm>
          <a:prstGeom prst="rect">
            <a:avLst/>
          </a:prstGeom>
          <a:noFill/>
        </p:spPr>
        <p:txBody>
          <a:bodyPr wrap="none" lIns="91440" tIns="45720" rIns="91440" bIns="45720">
            <a:spAutoFit/>
          </a:bodyPr>
          <a:lstStyle/>
          <a:p>
            <a:pPr algn="ctr"/>
            <a:r>
              <a:rPr lang="bn-IN" sz="5400" b="1" dirty="0" smtClean="0">
                <a:ln w="6600">
                  <a:solidFill>
                    <a:schemeClr val="accent2"/>
                  </a:solidFill>
                  <a:prstDash val="solid"/>
                </a:ln>
                <a:solidFill>
                  <a:srgbClr val="FFFF00"/>
                </a:solidFill>
                <a:effectLst>
                  <a:outerShdw dist="38100" dir="2700000" algn="tl" rotWithShape="0">
                    <a:schemeClr val="accent2"/>
                  </a:outerShdw>
                </a:effectLst>
                <a:latin typeface="Kalpurush" panose="02000600000000000000" pitchFamily="2" charset="0"/>
                <a:cs typeface="Kalpurush" panose="02000600000000000000" pitchFamily="2" charset="0"/>
              </a:rPr>
              <a:t>প্রধানমন্ত্রির অঙ্গিকার</a:t>
            </a:r>
          </a:p>
          <a:p>
            <a:pPr algn="ctr"/>
            <a:r>
              <a:rPr lang="bn-IN"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Kalpurush" panose="02000600000000000000" pitchFamily="2" charset="0"/>
                <a:cs typeface="Kalpurush" panose="02000600000000000000" pitchFamily="2" charset="0"/>
              </a:rPr>
              <a:t>   </a:t>
            </a:r>
            <a:r>
              <a:rPr lang="bn-IN" sz="5400" b="1" dirty="0" smtClean="0">
                <a:ln w="6600">
                  <a:solidFill>
                    <a:schemeClr val="accent2"/>
                  </a:solidFill>
                  <a:prstDash val="solid"/>
                </a:ln>
                <a:solidFill>
                  <a:srgbClr val="002060"/>
                </a:solidFill>
                <a:effectLst>
                  <a:outerShdw dist="38100" dir="2700000" algn="tl" rotWithShape="0">
                    <a:schemeClr val="accent2"/>
                  </a:outerShdw>
                </a:effectLst>
                <a:latin typeface="Kalpurush" panose="02000600000000000000" pitchFamily="2" charset="0"/>
                <a:cs typeface="Kalpurush" panose="02000600000000000000" pitchFamily="2" charset="0"/>
              </a:rPr>
              <a:t>একটি বাড়ী</a:t>
            </a:r>
            <a:r>
              <a:rPr lang="en-US" sz="5400" b="1" dirty="0">
                <a:ln w="6600">
                  <a:solidFill>
                    <a:schemeClr val="accent2"/>
                  </a:solidFill>
                  <a:prstDash val="solid"/>
                </a:ln>
                <a:solidFill>
                  <a:srgbClr val="002060"/>
                </a:solidFill>
                <a:effectLst>
                  <a:outerShdw dist="38100" dir="2700000" algn="tl" rotWithShape="0">
                    <a:schemeClr val="accent2"/>
                  </a:outerShdw>
                </a:effectLst>
                <a:latin typeface="Kalpurush" panose="02000600000000000000" pitchFamily="2" charset="0"/>
                <a:cs typeface="Kalpurush" panose="02000600000000000000" pitchFamily="2" charset="0"/>
              </a:rPr>
              <a:t>,</a:t>
            </a:r>
            <a:r>
              <a:rPr lang="bn-IN" sz="5400" b="1" dirty="0" smtClean="0">
                <a:ln w="6600">
                  <a:solidFill>
                    <a:schemeClr val="accent2"/>
                  </a:solidFill>
                  <a:prstDash val="solid"/>
                </a:ln>
                <a:solidFill>
                  <a:srgbClr val="002060"/>
                </a:solidFill>
                <a:effectLst>
                  <a:outerShdw dist="38100" dir="2700000" algn="tl" rotWithShape="0">
                    <a:schemeClr val="accent2"/>
                  </a:outerShdw>
                </a:effectLst>
                <a:latin typeface="Kalpurush" panose="02000600000000000000" pitchFamily="2" charset="0"/>
                <a:cs typeface="Kalpurush" panose="02000600000000000000" pitchFamily="2" charset="0"/>
              </a:rPr>
              <a:t> </a:t>
            </a:r>
            <a:endParaRPr lang="en-US" sz="5400" b="1" dirty="0" smtClean="0">
              <a:ln w="6600">
                <a:solidFill>
                  <a:schemeClr val="accent2"/>
                </a:solidFill>
                <a:prstDash val="solid"/>
              </a:ln>
              <a:solidFill>
                <a:srgbClr val="002060"/>
              </a:solidFill>
              <a:effectLst>
                <a:outerShdw dist="38100" dir="2700000" algn="tl" rotWithShape="0">
                  <a:schemeClr val="accent2"/>
                </a:outerShdw>
              </a:effectLst>
              <a:latin typeface="Kalpurush" panose="02000600000000000000" pitchFamily="2" charset="0"/>
              <a:cs typeface="Kalpurush" panose="02000600000000000000" pitchFamily="2" charset="0"/>
            </a:endParaRPr>
          </a:p>
          <a:p>
            <a:pPr algn="ctr"/>
            <a:r>
              <a:rPr lang="bn-IN" sz="5400" b="1" dirty="0" smtClean="0">
                <a:ln w="6600">
                  <a:solidFill>
                    <a:schemeClr val="accent2"/>
                  </a:solidFill>
                  <a:prstDash val="solid"/>
                </a:ln>
                <a:solidFill>
                  <a:srgbClr val="C00000"/>
                </a:solidFill>
                <a:effectLst>
                  <a:outerShdw dist="38100" dir="2700000" algn="tl" rotWithShape="0">
                    <a:schemeClr val="accent2"/>
                  </a:outerShdw>
                </a:effectLst>
                <a:latin typeface="Kalpurush" panose="02000600000000000000" pitchFamily="2" charset="0"/>
                <a:cs typeface="Kalpurush" panose="02000600000000000000" pitchFamily="2" charset="0"/>
              </a:rPr>
              <a:t>একটি </a:t>
            </a:r>
            <a:r>
              <a:rPr lang="bn-IN" sz="5400" b="1" dirty="0" smtClean="0">
                <a:ln w="6600">
                  <a:solidFill>
                    <a:schemeClr val="accent2"/>
                  </a:solidFill>
                  <a:prstDash val="solid"/>
                </a:ln>
                <a:solidFill>
                  <a:srgbClr val="00B050"/>
                </a:solidFill>
                <a:effectLst>
                  <a:outerShdw dist="38100" dir="2700000" algn="tl" rotWithShape="0">
                    <a:schemeClr val="accent2"/>
                  </a:outerShdw>
                </a:effectLst>
                <a:latin typeface="Kalpurush" panose="02000600000000000000" pitchFamily="2" charset="0"/>
                <a:cs typeface="Kalpurush" panose="02000600000000000000" pitchFamily="2" charset="0"/>
              </a:rPr>
              <a:t>খামার</a:t>
            </a:r>
            <a:r>
              <a:rPr lang="bn-IN"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Kalpurush" panose="02000600000000000000" pitchFamily="2" charset="0"/>
                <a:cs typeface="Kalpurush" panose="02000600000000000000" pitchFamily="2" charset="0"/>
              </a:rPr>
              <a:t> </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Frame 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34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75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5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75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5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5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471" y="388848"/>
            <a:ext cx="11512627" cy="63094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মানব</a:t>
            </a:r>
            <a:r>
              <a:rPr lang="en-US"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বসতিঃ-কোন</a:t>
            </a:r>
            <a:r>
              <a:rPr lang="en-US"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একটি</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নির্দিষ্ট</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স্থানে</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মানুষ</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একত্রিত</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হয়ে</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স্থায়ীভাবে</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বসবাস</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করলে</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তাকে</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মানব</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বসতি</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বলে</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মানুষ</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যখন</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সভ্যতার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যুগে</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ক্রমাহ্নয়ে</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ধাবিত</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হতে</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শুরু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করে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তখন</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তাদের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বিভিন্ন</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সুযোগ</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সুবিধার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প্রয়োজনে</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নদীর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পাশে</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কোন</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জলাশয়ের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পাশে</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কোন</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সুবিধাজনক</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রাস্তার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পাশে</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দলবদ্ধ</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ভাবে</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বসতি</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শুরু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করে</a:t>
            </a:r>
            <a:r>
              <a:rPr lang="en-US" sz="2800" dirty="0" smtClean="0">
                <a:latin typeface="Kalpurush" panose="02000600000000000000" pitchFamily="2" charset="0"/>
                <a:cs typeface="Kalpurush" panose="02000600000000000000" pitchFamily="2" charset="0"/>
              </a:rPr>
              <a:t>। </a:t>
            </a:r>
            <a:r>
              <a:rPr lang="en-US" sz="2800" dirty="0" err="1" smtClean="0">
                <a:latin typeface="Kalpurush" panose="02000600000000000000" pitchFamily="2" charset="0"/>
                <a:cs typeface="Kalpurush" panose="02000600000000000000" pitchFamily="2" charset="0"/>
              </a:rPr>
              <a:t>প্রকৃতির</a:t>
            </a:r>
            <a:r>
              <a:rPr lang="en-US" sz="2800" dirty="0" smtClean="0">
                <a:latin typeface="Kalpurush" panose="02000600000000000000" pitchFamily="2" charset="0"/>
                <a:cs typeface="Kalpurush" panose="02000600000000000000" pitchFamily="2" charset="0"/>
              </a:rPr>
              <a:t> স</a:t>
            </a:r>
            <a:r>
              <a:rPr lang="bn-IN" sz="2800" dirty="0" smtClean="0">
                <a:latin typeface="Kalpurush" panose="02000600000000000000" pitchFamily="2" charset="0"/>
                <a:cs typeface="Kalpurush" panose="02000600000000000000" pitchFamily="2" charset="0"/>
              </a:rPr>
              <a:t>ঙে নিজেকে উপযোগী করে গড়ে তুলার এটাই প্রথম অবস্থা। আর পরিবেশের সাথে মানুষের অভিযোজনের প্রথম পদক্ষেপ হল বসতি স্থাপন। এরমধ্যই মানুষ অনুকুল অবস্থাকে কাজে লাগিয়ে এবং প্রতিকূল পরিস্থিতি থেকে রক্ষা পাওয়ার জন্য মানব বসতি গড়ে তোলে। পৃথিবীর বিভিন্ন অঞ্চলে প্রকৃতির বিভিন্নতার জন্য বিভিন্ন ধরনের বসতি গড়ে উঠেছে। মানুষের বিভিন্ন সুযোগ সুবিধার প্রয়োজনে ভূমির অবস্থান অনুসারে বসতি স্থাপনের নিয়ামক বিবেচনায় সভ্যতার আধুনিকতার ছোয়ায় শহর ,নগর,বন্দর,ও বিভিন্ন ধরনের বসতি স্থাপন করেছে। এই বসতি স্থাপনের বিবেচনায় ৬টি নিয়ামকে বিভক্ত করা করা হয়েছে।  </a:t>
            </a:r>
            <a:endParaRPr lang="en-US" sz="2800" dirty="0">
              <a:latin typeface="Kalpurush" panose="02000600000000000000" pitchFamily="2" charset="0"/>
              <a:cs typeface="Kalpurush" panose="02000600000000000000" pitchFamily="2" charset="0"/>
            </a:endParaRPr>
          </a:p>
        </p:txBody>
      </p:sp>
      <p:sp>
        <p:nvSpPr>
          <p:cNvPr id="3" name="Frame 2"/>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527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75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8442" y="2047740"/>
            <a:ext cx="3039414" cy="24856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 স্থাপনের নিয়ামক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Right Arrow 2"/>
          <p:cNvSpPr/>
          <p:nvPr/>
        </p:nvSpPr>
        <p:spPr>
          <a:xfrm rot="20059680">
            <a:off x="7469748" y="2087966"/>
            <a:ext cx="1159099" cy="978795"/>
          </a:xfrm>
          <a:prstGeom prst="rightArrow">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ounded Rectangle 3"/>
          <p:cNvSpPr/>
          <p:nvPr/>
        </p:nvSpPr>
        <p:spPr>
          <a:xfrm>
            <a:off x="5035642" y="460449"/>
            <a:ext cx="2125014" cy="869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Kalpurush" panose="02000600000000000000" pitchFamily="2" charset="0"/>
                <a:cs typeface="Kalpurush" panose="02000600000000000000" pitchFamily="2" charset="0"/>
              </a:rPr>
              <a:t>১</a:t>
            </a:r>
            <a:r>
              <a:rPr lang="bn-IN" sz="2800" dirty="0" smtClean="0">
                <a:latin typeface="Kalpurush" panose="02000600000000000000" pitchFamily="2" charset="0"/>
                <a:cs typeface="Kalpurush" panose="02000600000000000000" pitchFamily="2" charset="0"/>
              </a:rPr>
              <a:t>) ভূপ্রকৃতি</a:t>
            </a:r>
            <a:endParaRPr lang="en-US" sz="2800" dirty="0">
              <a:latin typeface="Kalpurush" panose="02000600000000000000" pitchFamily="2" charset="0"/>
              <a:cs typeface="Kalpurush" panose="02000600000000000000" pitchFamily="2" charset="0"/>
            </a:endParaRPr>
          </a:p>
        </p:txBody>
      </p:sp>
      <p:sp>
        <p:nvSpPr>
          <p:cNvPr id="6" name="Right Arrow 5"/>
          <p:cNvSpPr/>
          <p:nvPr/>
        </p:nvSpPr>
        <p:spPr>
          <a:xfrm rot="16200000">
            <a:off x="5746901" y="1191294"/>
            <a:ext cx="734096" cy="978795"/>
          </a:xfrm>
          <a:prstGeom prst="rightArrow">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ight Arrow 6"/>
          <p:cNvSpPr/>
          <p:nvPr/>
        </p:nvSpPr>
        <p:spPr>
          <a:xfrm rot="1614373">
            <a:off x="7360257" y="3647851"/>
            <a:ext cx="987839" cy="978795"/>
          </a:xfrm>
          <a:prstGeom prst="rightArrow">
            <a:avLst/>
          </a:prstGeom>
          <a:solidFill>
            <a:schemeClr val="bg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p:cNvSpPr/>
          <p:nvPr/>
        </p:nvSpPr>
        <p:spPr>
          <a:xfrm rot="13182915">
            <a:off x="3951787" y="1900818"/>
            <a:ext cx="946173" cy="978795"/>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Arrow 8"/>
          <p:cNvSpPr/>
          <p:nvPr/>
        </p:nvSpPr>
        <p:spPr>
          <a:xfrm rot="5400000">
            <a:off x="5766217" y="4391697"/>
            <a:ext cx="695463" cy="978795"/>
          </a:xfrm>
          <a:prstGeom prst="rightArrow">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ight Arrow 9"/>
          <p:cNvSpPr/>
          <p:nvPr/>
        </p:nvSpPr>
        <p:spPr>
          <a:xfrm rot="9181467">
            <a:off x="3676724" y="3624871"/>
            <a:ext cx="1159099" cy="978795"/>
          </a:xfrm>
          <a:prstGeom prst="rightArrow">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1606117" y="4098700"/>
            <a:ext cx="2125014" cy="869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Kalpurush" panose="02000600000000000000" pitchFamily="2" charset="0"/>
                <a:cs typeface="Kalpurush" panose="02000600000000000000" pitchFamily="2" charset="0"/>
              </a:rPr>
              <a:t>৫</a:t>
            </a:r>
            <a:r>
              <a:rPr lang="bn-IN" sz="2800" dirty="0" smtClean="0">
                <a:latin typeface="Kalpurush" panose="02000600000000000000" pitchFamily="2" charset="0"/>
                <a:cs typeface="Kalpurush" panose="02000600000000000000" pitchFamily="2" charset="0"/>
              </a:rPr>
              <a:t>) পশুচারন</a:t>
            </a:r>
            <a:endParaRPr lang="en-US" sz="2800" dirty="0">
              <a:latin typeface="Kalpurush" panose="02000600000000000000" pitchFamily="2" charset="0"/>
              <a:cs typeface="Kalpurush" panose="02000600000000000000" pitchFamily="2" charset="0"/>
            </a:endParaRPr>
          </a:p>
        </p:txBody>
      </p:sp>
      <p:sp>
        <p:nvSpPr>
          <p:cNvPr id="12" name="Rounded Rectangle 11"/>
          <p:cNvSpPr/>
          <p:nvPr/>
        </p:nvSpPr>
        <p:spPr>
          <a:xfrm>
            <a:off x="1930375" y="1610906"/>
            <a:ext cx="2125014" cy="869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Kalpurush" panose="02000600000000000000" pitchFamily="2" charset="0"/>
                <a:cs typeface="Kalpurush" panose="02000600000000000000" pitchFamily="2" charset="0"/>
              </a:rPr>
              <a:t>৬</a:t>
            </a:r>
            <a:r>
              <a:rPr lang="bn-IN" sz="2800" dirty="0" smtClean="0">
                <a:latin typeface="Kalpurush" panose="02000600000000000000" pitchFamily="2" charset="0"/>
                <a:cs typeface="Kalpurush" panose="02000600000000000000" pitchFamily="2" charset="0"/>
              </a:rPr>
              <a:t>) যোগাযোগ </a:t>
            </a:r>
            <a:endParaRPr lang="en-US" sz="2800" dirty="0">
              <a:latin typeface="Kalpurush" panose="02000600000000000000" pitchFamily="2" charset="0"/>
              <a:cs typeface="Kalpurush" panose="02000600000000000000" pitchFamily="2" charset="0"/>
            </a:endParaRPr>
          </a:p>
        </p:txBody>
      </p:sp>
      <p:sp>
        <p:nvSpPr>
          <p:cNvPr id="13" name="Rounded Rectangle 12"/>
          <p:cNvSpPr/>
          <p:nvPr/>
        </p:nvSpPr>
        <p:spPr>
          <a:xfrm>
            <a:off x="5035641" y="5225888"/>
            <a:ext cx="2125014" cy="869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smtClean="0">
                <a:latin typeface="Kalpurush" panose="02000600000000000000" pitchFamily="2" charset="0"/>
                <a:cs typeface="Kalpurush" panose="02000600000000000000" pitchFamily="2" charset="0"/>
              </a:rPr>
              <a:t>৪) প্রতিরক্ষা</a:t>
            </a:r>
            <a:endParaRPr lang="en-US" sz="2800" dirty="0">
              <a:latin typeface="Kalpurush" panose="02000600000000000000" pitchFamily="2" charset="0"/>
              <a:cs typeface="Kalpurush" panose="02000600000000000000" pitchFamily="2" charset="0"/>
            </a:endParaRPr>
          </a:p>
        </p:txBody>
      </p:sp>
      <p:sp>
        <p:nvSpPr>
          <p:cNvPr id="14" name="Rounded Rectangle 13"/>
          <p:cNvSpPr/>
          <p:nvPr/>
        </p:nvSpPr>
        <p:spPr>
          <a:xfrm>
            <a:off x="8305074" y="3943986"/>
            <a:ext cx="2125014" cy="869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Kalpurush" panose="02000600000000000000" pitchFamily="2" charset="0"/>
                <a:cs typeface="Kalpurush" panose="02000600000000000000" pitchFamily="2" charset="0"/>
              </a:rPr>
              <a:t>৩</a:t>
            </a:r>
            <a:r>
              <a:rPr lang="bn-IN" sz="2800" dirty="0" smtClean="0">
                <a:latin typeface="Kalpurush" panose="02000600000000000000" pitchFamily="2" charset="0"/>
                <a:cs typeface="Kalpurush" panose="02000600000000000000" pitchFamily="2" charset="0"/>
              </a:rPr>
              <a:t>) মাটি</a:t>
            </a:r>
            <a:endParaRPr lang="en-US" sz="2800" dirty="0">
              <a:latin typeface="Kalpurush" panose="02000600000000000000" pitchFamily="2" charset="0"/>
              <a:cs typeface="Kalpurush" panose="02000600000000000000" pitchFamily="2" charset="0"/>
            </a:endParaRPr>
          </a:p>
        </p:txBody>
      </p:sp>
      <p:sp>
        <p:nvSpPr>
          <p:cNvPr id="15" name="Rounded Rectangle 14"/>
          <p:cNvSpPr/>
          <p:nvPr/>
        </p:nvSpPr>
        <p:spPr>
          <a:xfrm>
            <a:off x="8500561" y="1313643"/>
            <a:ext cx="2496536" cy="10765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Kalpurush" panose="02000600000000000000" pitchFamily="2" charset="0"/>
                <a:cs typeface="Kalpurush" panose="02000600000000000000" pitchFamily="2" charset="0"/>
              </a:rPr>
              <a:t>২</a:t>
            </a:r>
            <a:r>
              <a:rPr lang="bn-IN" sz="2800" dirty="0" smtClean="0">
                <a:latin typeface="Kalpurush" panose="02000600000000000000" pitchFamily="2" charset="0"/>
                <a:cs typeface="Kalpurush" panose="02000600000000000000" pitchFamily="2" charset="0"/>
              </a:rPr>
              <a:t>) পানীয় জলের সহজলভ্যত</a:t>
            </a:r>
            <a:endParaRPr lang="en-US" sz="2800" dirty="0">
              <a:latin typeface="Kalpurush" panose="02000600000000000000" pitchFamily="2" charset="0"/>
              <a:cs typeface="Kalpurush" panose="02000600000000000000" pitchFamily="2" charset="0"/>
            </a:endParaRPr>
          </a:p>
        </p:txBody>
      </p:sp>
      <p:sp>
        <p:nvSpPr>
          <p:cNvPr id="16" name="Frame 1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82502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p:cTn id="14"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circle(in)">
                                      <p:cBhvr>
                                        <p:cTn id="22" dur="20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circle(in)">
                                      <p:cBhvr>
                                        <p:cTn id="27" dur="20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p:cTn id="3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927278" y="453174"/>
            <a:ext cx="10406129" cy="1251665"/>
          </a:xfrm>
          <a:prstGeom prst="ribbon">
            <a:avLst>
              <a:gd name="adj1" fmla="val 16667"/>
              <a:gd name="adj2" fmla="val 5083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একক কাজ</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384" y="2091205"/>
            <a:ext cx="5441325" cy="2686855"/>
          </a:xfrm>
          <a:prstGeom prst="rect">
            <a:avLst/>
          </a:prstGeom>
        </p:spPr>
      </p:pic>
      <p:sp>
        <p:nvSpPr>
          <p:cNvPr id="4" name="24-Point Star 3"/>
          <p:cNvSpPr/>
          <p:nvPr/>
        </p:nvSpPr>
        <p:spPr>
          <a:xfrm>
            <a:off x="7340958" y="2091205"/>
            <a:ext cx="3013656" cy="2524257"/>
          </a:xfrm>
          <a:prstGeom prst="star2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সময়ঃ- ৫ মিনিট</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Bevel 4"/>
          <p:cNvSpPr/>
          <p:nvPr/>
        </p:nvSpPr>
        <p:spPr>
          <a:xfrm>
            <a:off x="399245" y="5001828"/>
            <a:ext cx="11410682" cy="1223493"/>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 কী ? এর নিয়ামক কয়টি ও কী কী ? </a:t>
            </a:r>
            <a:endParaRPr lang="en-US" sz="40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Frame 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58024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75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57" y="342295"/>
            <a:ext cx="11183491" cy="4950922"/>
          </a:xfrm>
          <a:prstGeom prst="rect">
            <a:avLst/>
          </a:prstGeom>
        </p:spPr>
      </p:pic>
      <p:sp>
        <p:nvSpPr>
          <p:cNvPr id="3" name="Rectangle 2"/>
          <p:cNvSpPr/>
          <p:nvPr/>
        </p:nvSpPr>
        <p:spPr>
          <a:xfrm>
            <a:off x="2395589" y="5659019"/>
            <a:ext cx="5649303" cy="461665"/>
          </a:xfrm>
          <a:prstGeom prst="rect">
            <a:avLst/>
          </a:prstGeom>
          <a:noFill/>
        </p:spPr>
        <p:txBody>
          <a:bodyPr wrap="none" lIns="91440" tIns="45720" rIns="91440" bIns="45720">
            <a:spAutoFit/>
          </a:bodyPr>
          <a:lstStyle/>
          <a:p>
            <a:pPr algn="ctr"/>
            <a:r>
              <a:rPr lang="bn-IN" sz="2400" dirty="0" smtClean="0">
                <a:ln w="0"/>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বাংলাদেশের বসতি স্থাপনে ভূপ্রকৃতির অবস্থান সমূহ</a:t>
            </a:r>
            <a:endParaRPr lang="en-US" sz="2400" b="0" cap="none" spc="0" dirty="0">
              <a:ln w="0"/>
              <a:effectLst>
                <a:outerShdw blurRad="38100" dist="19050" dir="2700000" algn="tl" rotWithShape="0">
                  <a:schemeClr val="dk1">
                    <a:alpha val="40000"/>
                  </a:schemeClr>
                </a:outerShdw>
              </a:effectLst>
            </a:endParaRPr>
          </a:p>
        </p:txBody>
      </p:sp>
      <p:sp>
        <p:nvSpPr>
          <p:cNvPr id="4" name="Frame 3"/>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814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69" y="222880"/>
            <a:ext cx="5639772" cy="28192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633" y="135696"/>
            <a:ext cx="5546868" cy="2993570"/>
          </a:xfrm>
          <a:prstGeom prst="rect">
            <a:avLst/>
          </a:prstGeom>
        </p:spPr>
      </p:pic>
      <p:sp>
        <p:nvSpPr>
          <p:cNvPr id="7" name="Rectangle 6"/>
          <p:cNvSpPr/>
          <p:nvPr/>
        </p:nvSpPr>
        <p:spPr>
          <a:xfrm>
            <a:off x="931366" y="2075025"/>
            <a:ext cx="3241593" cy="461665"/>
          </a:xfrm>
          <a:prstGeom prst="rect">
            <a:avLst/>
          </a:prstGeom>
          <a:noFill/>
        </p:spPr>
        <p:txBody>
          <a:bodyPr wrap="none" lIns="91440" tIns="45720" rIns="91440" bIns="45720">
            <a:spAutoFit/>
          </a:bodyPr>
          <a:lstStyle/>
          <a:p>
            <a:pPr algn="ctr"/>
            <a:r>
              <a:rPr lang="en-US"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 </a:t>
            </a:r>
            <a:r>
              <a:rPr lang="bn-IN"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পাহাড় ও মালভূমি অঞ্চল</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8" name="Rectangle 7"/>
          <p:cNvSpPr/>
          <p:nvPr/>
        </p:nvSpPr>
        <p:spPr>
          <a:xfrm>
            <a:off x="8017142" y="1944377"/>
            <a:ext cx="2103461" cy="461665"/>
          </a:xfrm>
          <a:prstGeom prst="rect">
            <a:avLst/>
          </a:prstGeom>
          <a:noFill/>
        </p:spPr>
        <p:txBody>
          <a:bodyPr wrap="none" lIns="91440" tIns="45720" rIns="91440" bIns="45720">
            <a:spAutoFit/>
          </a:bodyPr>
          <a:lstStyle/>
          <a:p>
            <a:pPr algn="ctr"/>
            <a:r>
              <a:rPr lang="en-US"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 </a:t>
            </a:r>
            <a:r>
              <a:rPr lang="bn-IN" sz="240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সমভূমি</a:t>
            </a:r>
            <a:r>
              <a:rPr lang="bn-IN"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অঞ্চল</a:t>
            </a:r>
            <a:endParaRPr lang="en-US" sz="2400" b="0" cap="none" spc="0" dirty="0">
              <a:ln w="0"/>
              <a:solidFill>
                <a:schemeClr val="bg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68" y="3192762"/>
            <a:ext cx="5639773" cy="3191371"/>
          </a:xfrm>
          <a:prstGeom prst="rect">
            <a:avLst/>
          </a:prstGeom>
        </p:spPr>
      </p:pic>
      <p:sp>
        <p:nvSpPr>
          <p:cNvPr id="11" name="Rectangle 10"/>
          <p:cNvSpPr/>
          <p:nvPr/>
        </p:nvSpPr>
        <p:spPr>
          <a:xfrm>
            <a:off x="1021834" y="3192762"/>
            <a:ext cx="3727303" cy="461665"/>
          </a:xfrm>
          <a:prstGeom prst="rect">
            <a:avLst/>
          </a:prstGeom>
          <a:noFill/>
        </p:spPr>
        <p:txBody>
          <a:bodyPr wrap="none" lIns="91440" tIns="45720" rIns="91440" bIns="45720">
            <a:spAutoFit/>
          </a:bodyPr>
          <a:lstStyle/>
          <a:p>
            <a:pPr algn="ctr"/>
            <a:r>
              <a:rPr lang="bn-IN" sz="240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নদী  অববাহিকায় নিন্মভূমি</a:t>
            </a:r>
            <a:r>
              <a:rPr lang="bn-IN" sz="2400" b="0"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অঞ্চল</a:t>
            </a:r>
            <a:endParaRPr lang="en-US" sz="2400" b="0" cap="none" spc="0" dirty="0">
              <a:ln w="0"/>
              <a:solidFill>
                <a:srgbClr val="002060"/>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633" y="3289010"/>
            <a:ext cx="5628053" cy="3191370"/>
          </a:xfrm>
          <a:prstGeom prst="rect">
            <a:avLst/>
          </a:prstGeom>
        </p:spPr>
      </p:pic>
      <p:sp>
        <p:nvSpPr>
          <p:cNvPr id="15" name="Rectangle 14"/>
          <p:cNvSpPr/>
          <p:nvPr/>
        </p:nvSpPr>
        <p:spPr>
          <a:xfrm>
            <a:off x="8161979" y="4784774"/>
            <a:ext cx="1414170" cy="461665"/>
          </a:xfrm>
          <a:prstGeom prst="rect">
            <a:avLst/>
          </a:prstGeom>
          <a:noFill/>
        </p:spPr>
        <p:txBody>
          <a:bodyPr wrap="none" lIns="91440" tIns="45720" rIns="91440" bIns="45720">
            <a:spAutoFit/>
          </a:bodyPr>
          <a:lstStyle/>
          <a:p>
            <a:pPr algn="ctr"/>
            <a:r>
              <a:rPr lang="bn-IN" sz="240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শহর</a:t>
            </a:r>
            <a:r>
              <a:rPr lang="bn-IN"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অঞ্চল</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16" name="Oval 15"/>
          <p:cNvSpPr/>
          <p:nvPr/>
        </p:nvSpPr>
        <p:spPr>
          <a:xfrm>
            <a:off x="4749137" y="2162004"/>
            <a:ext cx="2558614" cy="171289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b="1" dirty="0" smtClean="0">
                <a:solidFill>
                  <a:schemeClr val="tx1"/>
                </a:solidFill>
                <a:latin typeface="Kalpurush" panose="02000600000000000000" pitchFamily="2" charset="0"/>
                <a:cs typeface="Kalpurush" panose="02000600000000000000" pitchFamily="2" charset="0"/>
              </a:rPr>
              <a:t>ভূপ্রকৃতির অবস্থান অনুযায়ী অঞ্চল</a:t>
            </a:r>
            <a:endParaRPr lang="en-US" sz="2000" b="1" dirty="0">
              <a:solidFill>
                <a:schemeClr val="tx1"/>
              </a:solidFill>
              <a:latin typeface="Kalpurush" panose="02000600000000000000" pitchFamily="2" charset="0"/>
              <a:cs typeface="Kalpurush" panose="02000600000000000000" pitchFamily="2" charset="0"/>
            </a:endParaRPr>
          </a:p>
        </p:txBody>
      </p:sp>
      <p:sp>
        <p:nvSpPr>
          <p:cNvPr id="13" name="Frame 12"/>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667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51" y="326144"/>
            <a:ext cx="5434885" cy="34473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313" y="326144"/>
            <a:ext cx="5793218" cy="29837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645" y="3494601"/>
            <a:ext cx="5934886" cy="3060745"/>
          </a:xfrm>
          <a:prstGeom prst="rect">
            <a:avLst/>
          </a:prstGeom>
        </p:spPr>
      </p:pic>
      <p:sp>
        <p:nvSpPr>
          <p:cNvPr id="5" name="Rounded Rectangle 4"/>
          <p:cNvSpPr/>
          <p:nvPr/>
        </p:nvSpPr>
        <p:spPr>
          <a:xfrm>
            <a:off x="412125" y="3876541"/>
            <a:ext cx="5254579" cy="267880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স্থাপনের</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অন্যতম</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নিয়ামক</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হল</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পানীয়</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সহজ</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লভ্যতা</a:t>
            </a:r>
            <a:r>
              <a:rPr lang="en-US"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40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Frame 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9929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25" y="493691"/>
            <a:ext cx="4988358" cy="38362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553" y="493692"/>
            <a:ext cx="6145393" cy="3836296"/>
          </a:xfrm>
          <a:prstGeom prst="rect">
            <a:avLst/>
          </a:prstGeom>
        </p:spPr>
      </p:pic>
      <p:sp>
        <p:nvSpPr>
          <p:cNvPr id="4" name="Rounded Rectangle 3"/>
          <p:cNvSpPr/>
          <p:nvPr/>
        </p:nvSpPr>
        <p:spPr>
          <a:xfrm>
            <a:off x="475354" y="4636392"/>
            <a:ext cx="11178861" cy="13780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স্থাপনে</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অর্থন</a:t>
            </a:r>
            <a:r>
              <a:rPr lang="bn-IN"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উন্নয়নে প্রতিরক্ষা বিষয়ক  ব্যাপক ভুমিকা পালন করে।</a:t>
            </a:r>
            <a:endParaRPr lang="en-US" sz="28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Frame 4"/>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69819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10" y="511265"/>
            <a:ext cx="11126586" cy="4416766"/>
          </a:xfrm>
          <a:prstGeom prst="rect">
            <a:avLst/>
          </a:prstGeom>
        </p:spPr>
      </p:pic>
      <p:sp>
        <p:nvSpPr>
          <p:cNvPr id="3" name="Rounded Rectangle 2"/>
          <p:cNvSpPr/>
          <p:nvPr/>
        </p:nvSpPr>
        <p:spPr>
          <a:xfrm>
            <a:off x="640599" y="5087775"/>
            <a:ext cx="10848372" cy="139091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a:t>
            </a:r>
            <a:r>
              <a:rPr lang="en-US" sz="32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স্থাপনে</a:t>
            </a:r>
            <a:r>
              <a:rPr lang="en-US" sz="32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অর্থন</a:t>
            </a:r>
            <a:r>
              <a:rPr lang="bn-IN" sz="32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উন্নয়নে পশুচারন  ব্যাপক ভুমিকা পালন করে।</a:t>
            </a:r>
            <a:endPar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Frame 3"/>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37737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9" y="3396549"/>
            <a:ext cx="6523642" cy="310728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80" y="271275"/>
            <a:ext cx="4443212" cy="4210574"/>
          </a:xfrm>
          <a:prstGeom prst="rect">
            <a:avLst/>
          </a:prstGeom>
        </p:spPr>
      </p:pic>
      <p:sp>
        <p:nvSpPr>
          <p:cNvPr id="6" name="Rounded Rectangle 5"/>
          <p:cNvSpPr/>
          <p:nvPr/>
        </p:nvSpPr>
        <p:spPr>
          <a:xfrm>
            <a:off x="7276563" y="4597758"/>
            <a:ext cx="4250030" cy="1906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a:t>
            </a:r>
            <a:r>
              <a:rPr lang="en-US" sz="32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স্থাপনে</a:t>
            </a:r>
            <a:r>
              <a:rPr lang="en-US" sz="32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অর্থন</a:t>
            </a:r>
            <a:r>
              <a:rPr lang="bn-IN" sz="32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উন্নয়নে যোগাযোগ  ব্যাপক ভুমিকা পালন করে।</a:t>
            </a:r>
            <a:endPar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Frame 6"/>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38" y="496666"/>
            <a:ext cx="3199462" cy="281091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863" y="454201"/>
            <a:ext cx="3208738" cy="2853376"/>
          </a:xfrm>
          <a:prstGeom prst="rect">
            <a:avLst/>
          </a:prstGeom>
        </p:spPr>
      </p:pic>
    </p:spTree>
    <p:extLst>
      <p:ext uri="{BB962C8B-B14F-4D97-AF65-F5344CB8AC3E}">
        <p14:creationId xmlns:p14="http://schemas.microsoft.com/office/powerpoint/2010/main" val="2858011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927278" y="453174"/>
            <a:ext cx="10406129" cy="1251665"/>
          </a:xfrm>
          <a:prstGeom prst="ribbon">
            <a:avLst>
              <a:gd name="adj1" fmla="val 16667"/>
              <a:gd name="adj2" fmla="val 5083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জোড়ায় কাজ</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24-Point Star 2"/>
          <p:cNvSpPr/>
          <p:nvPr/>
        </p:nvSpPr>
        <p:spPr>
          <a:xfrm>
            <a:off x="7340958" y="2091205"/>
            <a:ext cx="3013656" cy="2524257"/>
          </a:xfrm>
          <a:prstGeom prst="star2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সময়ঃ- ৫ মিনিট</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Bevel 3"/>
          <p:cNvSpPr/>
          <p:nvPr/>
        </p:nvSpPr>
        <p:spPr>
          <a:xfrm>
            <a:off x="376322" y="5070049"/>
            <a:ext cx="11410682" cy="1223493"/>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স্থাপনে</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দুইটি</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নিয়ামক</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বর্ননা</a:t>
            </a:r>
            <a:r>
              <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কর ? </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278" y="1799417"/>
            <a:ext cx="5525037" cy="3107833"/>
          </a:xfrm>
          <a:prstGeom prst="rect">
            <a:avLst/>
          </a:prstGeom>
        </p:spPr>
      </p:pic>
      <p:sp>
        <p:nvSpPr>
          <p:cNvPr id="6" name="Frame 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04904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1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286"/>
            <a:ext cx="11831155" cy="6670713"/>
          </a:xfrm>
          <a:prstGeom prst="rect">
            <a:avLst/>
          </a:prstGeom>
        </p:spPr>
      </p:pic>
      <p:sp>
        <p:nvSpPr>
          <p:cNvPr id="12" name="Rectangle 11"/>
          <p:cNvSpPr/>
          <p:nvPr/>
        </p:nvSpPr>
        <p:spPr>
          <a:xfrm>
            <a:off x="268450" y="563920"/>
            <a:ext cx="6915676"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err="1"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আলহাজ্ব</a:t>
            </a:r>
            <a:r>
              <a:rPr lang="en-US" sz="3600" b="1" cap="none" spc="0" dirty="0"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cap="none" spc="0" dirty="0" err="1"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আতিকুর</a:t>
            </a:r>
            <a:r>
              <a:rPr lang="en-US" sz="3600" b="1" cap="none" spc="0" dirty="0"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cap="none" spc="0" dirty="0" err="1"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রহমান</a:t>
            </a:r>
            <a:r>
              <a:rPr lang="en-US" sz="3600" b="1" cap="none" spc="0" dirty="0"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cap="none" spc="0" dirty="0" err="1"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a:t>
            </a:r>
            <a:r>
              <a:rPr lang="bn-IN" sz="3600" b="1" cap="none" spc="0" dirty="0"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ঞা একাডেমি</a:t>
            </a:r>
          </a:p>
          <a:p>
            <a:pPr algn="ctr"/>
            <a:r>
              <a:rPr lang="bn-IN" sz="3600" b="1" cap="none" spc="0" dirty="0" smtClean="0">
                <a:ln/>
                <a:solidFill>
                  <a:schemeClr val="accent4"/>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কেন্দুয়া পৌরসভা, কেন্দুয়া, নেত্রকোনা।</a:t>
            </a:r>
            <a:endParaRPr lang="en-US" sz="3600" b="1" cap="none" spc="0" dirty="0">
              <a:ln/>
              <a:solidFill>
                <a:schemeClr val="accent4"/>
              </a:solidFill>
              <a:effectLst>
                <a:outerShdw blurRad="38100" dist="38100" dir="2700000" algn="tl">
                  <a:srgbClr val="000000">
                    <a:alpha val="43137"/>
                  </a:srgbClr>
                </a:outerShdw>
              </a:effectLst>
            </a:endParaRPr>
          </a:p>
        </p:txBody>
      </p:sp>
      <p:sp>
        <p:nvSpPr>
          <p:cNvPr id="14" name="Rectangle 13"/>
          <p:cNvSpPr/>
          <p:nvPr/>
        </p:nvSpPr>
        <p:spPr>
          <a:xfrm>
            <a:off x="5713142" y="5246895"/>
            <a:ext cx="5479385" cy="923330"/>
          </a:xfrm>
          <a:prstGeom prst="rect">
            <a:avLst/>
          </a:prstGeom>
          <a:noFill/>
        </p:spPr>
        <p:txBody>
          <a:bodyPr wrap="none" lIns="91440" tIns="45720" rIns="91440" bIns="45720">
            <a:spAutoFit/>
          </a:bodyPr>
          <a:lstStyle/>
          <a:p>
            <a:pPr algn="ctr"/>
            <a:r>
              <a:rPr lang="bn-IN" sz="5400" b="1" cap="none" spc="0" dirty="0" smtClean="0">
                <a:ln w="6600">
                  <a:solidFill>
                    <a:schemeClr val="accent2"/>
                  </a:solidFill>
                  <a:prstDash val="solid"/>
                </a:ln>
                <a:solidFill>
                  <a:srgbClr val="FFFF00"/>
                </a:solidFill>
                <a:effectLst>
                  <a:outerShdw dist="38100" dir="2700000" algn="tl" rotWithShape="0">
                    <a:schemeClr val="accent2"/>
                  </a:outerShdw>
                </a:effectLst>
                <a:latin typeface="Kalpurush" panose="02000600000000000000" pitchFamily="2" charset="0"/>
                <a:cs typeface="Kalpurush" panose="02000600000000000000" pitchFamily="2" charset="0"/>
              </a:rPr>
              <a:t>সবাইকে</a:t>
            </a:r>
            <a:r>
              <a:rPr lang="bn-IN"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Kalpurush" panose="02000600000000000000" pitchFamily="2" charset="0"/>
                <a:cs typeface="Kalpurush" panose="02000600000000000000" pitchFamily="2" charset="0"/>
              </a:rPr>
              <a:t>   </a:t>
            </a:r>
            <a:r>
              <a:rPr lang="bn-IN" sz="5400" b="1" cap="none" spc="0" dirty="0" smtClean="0">
                <a:ln w="6600">
                  <a:solidFill>
                    <a:schemeClr val="accent2"/>
                  </a:solidFill>
                  <a:prstDash val="solid"/>
                </a:ln>
                <a:solidFill>
                  <a:srgbClr val="002060"/>
                </a:solidFill>
                <a:effectLst>
                  <a:outerShdw dist="38100" dir="2700000" algn="tl" rotWithShape="0">
                    <a:schemeClr val="accent2"/>
                  </a:outerShdw>
                </a:effectLst>
                <a:latin typeface="Kalpurush" panose="02000600000000000000" pitchFamily="2" charset="0"/>
                <a:cs typeface="Kalpurush" panose="02000600000000000000" pitchFamily="2" charset="0"/>
              </a:rPr>
              <a:t>অভিনন্দন</a:t>
            </a:r>
            <a:r>
              <a:rPr lang="bn-IN"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Kalpurush" panose="02000600000000000000" pitchFamily="2" charset="0"/>
                <a:cs typeface="Kalpurush" panose="02000600000000000000" pitchFamily="2" charset="0"/>
              </a:rPr>
              <a:t> </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Frame 1"/>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501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707" y="466116"/>
            <a:ext cx="5447763" cy="289527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25" y="466116"/>
            <a:ext cx="5178910" cy="2895270"/>
          </a:xfrm>
          <a:prstGeom prst="rect">
            <a:avLst/>
          </a:prstGeom>
        </p:spPr>
      </p:pic>
      <p:sp>
        <p:nvSpPr>
          <p:cNvPr id="8" name="Rounded Rectangle 7"/>
          <p:cNvSpPr/>
          <p:nvPr/>
        </p:nvSpPr>
        <p:spPr>
          <a:xfrm>
            <a:off x="6091706" y="3595485"/>
            <a:ext cx="5447763" cy="2884868"/>
          </a:xfrm>
          <a:prstGeom prst="roundRect">
            <a:avLst>
              <a:gd name="adj" fmla="val 729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chemeClr val="tx1"/>
                </a:solidFill>
                <a:latin typeface="Kalpurush" panose="02000600000000000000" pitchFamily="2" charset="0"/>
                <a:cs typeface="Kalpurush" panose="02000600000000000000" pitchFamily="2" charset="0"/>
              </a:rPr>
              <a:t>বসতি স্থাপনে প্রাচীনকালে  মানুষ ভূপ্রকৃতির বিবেচনা করে বসতি স্থাপনা শুরু করে । বিশেষ করে গ্রামীন বসতি শুরুকরে যোগাযোগ ব্যাবস্থা বিবেচনায় কোনো নদীর তীরবর্তী এলাকা যোগাযোগ সুযোগ সুবিধা,  ভুমির অবস্থান অনুসারে ফসল  উৎপাদনের সুবিধা বসতি গুলো স্থাপন করা হয়েছে। </a:t>
            </a:r>
            <a:endParaRPr lang="en-US" sz="2400" b="1" dirty="0">
              <a:solidFill>
                <a:schemeClr val="tx1"/>
              </a:solidFill>
              <a:latin typeface="Kalpurush" panose="02000600000000000000" pitchFamily="2" charset="0"/>
              <a:cs typeface="Kalpurush" panose="02000600000000000000" pitchFamily="2" charset="0"/>
            </a:endParaRPr>
          </a:p>
        </p:txBody>
      </p:sp>
      <p:sp>
        <p:nvSpPr>
          <p:cNvPr id="6" name="Frame 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79" y="3530089"/>
            <a:ext cx="5180256" cy="2940985"/>
          </a:xfrm>
          <a:prstGeom prst="rect">
            <a:avLst/>
          </a:prstGeom>
        </p:spPr>
      </p:pic>
    </p:spTree>
    <p:extLst>
      <p:ext uri="{BB962C8B-B14F-4D97-AF65-F5344CB8AC3E}">
        <p14:creationId xmlns:p14="http://schemas.microsoft.com/office/powerpoint/2010/main" val="22297348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50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7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7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404" y="388169"/>
            <a:ext cx="5749309" cy="28830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49" y="3326789"/>
            <a:ext cx="5212742" cy="31535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70" y="388169"/>
            <a:ext cx="5212742" cy="2883064"/>
          </a:xfrm>
          <a:prstGeom prst="rect">
            <a:avLst/>
          </a:prstGeom>
        </p:spPr>
      </p:pic>
      <p:sp>
        <p:nvSpPr>
          <p:cNvPr id="10" name="Rounded Rectangle 9"/>
          <p:cNvSpPr/>
          <p:nvPr/>
        </p:nvSpPr>
        <p:spPr>
          <a:xfrm>
            <a:off x="5764756" y="3461137"/>
            <a:ext cx="5748957" cy="2884868"/>
          </a:xfrm>
          <a:prstGeom prst="roundRect">
            <a:avLst>
              <a:gd name="adj" fmla="val 729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chemeClr val="tx1"/>
                </a:solidFill>
                <a:latin typeface="Kalpurush" panose="02000600000000000000" pitchFamily="2" charset="0"/>
                <a:cs typeface="Kalpurush" panose="02000600000000000000" pitchFamily="2" charset="0"/>
              </a:rPr>
              <a:t> প্রাচীনকালে  মানুষ ভৌগলিক ভূপ্রকৃতির বিবেচনা করে বসতি স্থাপনা শুরু করে । বিশেষ করে শহর বসতি গুলো শুরুকরে যোগাযোগ ব্যাবস্থা বিবেচনায় কোনো নদীর তীরবর্তী এলাকায় সুযোগ সুবিধা,  ভুমির অবস্থান অনুসারে পানীয় জলের সুবিধা,  প্রতিরক্ষা ও অর্থনৈতিক ধিক বিবেচনা বসতি গুলো স্থাপন করা হয়েছে। </a:t>
            </a:r>
            <a:endParaRPr lang="en-US" sz="2400" b="1" dirty="0">
              <a:solidFill>
                <a:schemeClr val="tx1"/>
              </a:solidFill>
              <a:latin typeface="Kalpurush" panose="02000600000000000000" pitchFamily="2" charset="0"/>
              <a:cs typeface="Kalpurush" panose="02000600000000000000" pitchFamily="2" charset="0"/>
            </a:endParaRPr>
          </a:p>
        </p:txBody>
      </p:sp>
      <p:sp>
        <p:nvSpPr>
          <p:cNvPr id="6" name="Frame 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70075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50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75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75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880250" y="626608"/>
            <a:ext cx="10839525" cy="1251665"/>
          </a:xfrm>
          <a:prstGeom prst="ribbon">
            <a:avLst>
              <a:gd name="adj1" fmla="val 16667"/>
              <a:gd name="adj2" fmla="val 5083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 কাজ</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24-Point Star 2"/>
          <p:cNvSpPr/>
          <p:nvPr/>
        </p:nvSpPr>
        <p:spPr>
          <a:xfrm>
            <a:off x="6297959" y="2538375"/>
            <a:ext cx="3077421" cy="2188171"/>
          </a:xfrm>
          <a:prstGeom prst="star2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সময়ঃ- ৬ মিনিট</a:t>
            </a:r>
            <a:endPar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Bevel 3"/>
          <p:cNvSpPr/>
          <p:nvPr/>
        </p:nvSpPr>
        <p:spPr>
          <a:xfrm>
            <a:off x="376322" y="5193067"/>
            <a:ext cx="11410682" cy="1223493"/>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 স্থাপনের বিবেচনায় নিয়ামকের দিকগুলো ব্যাখ্যা কর ? </a:t>
            </a:r>
            <a:endParaRPr lang="en-US" sz="36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123" y="2133771"/>
            <a:ext cx="2743583" cy="2851428"/>
          </a:xfrm>
          <a:prstGeom prst="rect">
            <a:avLst/>
          </a:prstGeom>
        </p:spPr>
      </p:pic>
      <p:sp>
        <p:nvSpPr>
          <p:cNvPr id="6" name="Frame 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96245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1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889420" y="497446"/>
            <a:ext cx="3631842" cy="901521"/>
          </a:xfrm>
          <a:prstGeom prst="cloudCallout">
            <a:avLst/>
          </a:prstGeom>
          <a:solidFill>
            <a:srgbClr val="F29D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মূল্যায়ন</a:t>
            </a:r>
            <a:endParaRPr lang="en-US" sz="40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Rounded Rectangle 2"/>
          <p:cNvSpPr/>
          <p:nvPr/>
        </p:nvSpPr>
        <p:spPr>
          <a:xfrm>
            <a:off x="1262130" y="2034862"/>
            <a:ext cx="9414457" cy="64394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বলতে</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বুঝ</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28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Rounded Rectangle 3"/>
          <p:cNvSpPr/>
          <p:nvPr/>
        </p:nvSpPr>
        <p:spPr>
          <a:xfrm>
            <a:off x="1262127" y="3049074"/>
            <a:ext cx="9414457" cy="64394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 স্থাপনের নিয়ামক গুলো কী কী বল</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28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Rounded Rectangle 4"/>
          <p:cNvSpPr/>
          <p:nvPr/>
        </p:nvSpPr>
        <p:spPr>
          <a:xfrm>
            <a:off x="1262128" y="4142704"/>
            <a:ext cx="9414457" cy="64394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 স্থাপনে যে কোন</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একটি নিয়ামক উপস্থাপন কর </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28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Rounded Rectangle 5"/>
          <p:cNvSpPr/>
          <p:nvPr/>
        </p:nvSpPr>
        <p:spPr>
          <a:xfrm>
            <a:off x="1262127" y="5268532"/>
            <a:ext cx="9414457" cy="64394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বসতি স্থাপনে কোন কোন ধিক গুলো বিশেষ বিবেচনা করা হয় </a:t>
            </a:r>
            <a:r>
              <a:rPr lang="en-US" sz="2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28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32-Point Star 6"/>
          <p:cNvSpPr/>
          <p:nvPr/>
        </p:nvSpPr>
        <p:spPr>
          <a:xfrm>
            <a:off x="1388771" y="2061155"/>
            <a:ext cx="643944" cy="526425"/>
          </a:xfrm>
          <a:prstGeom prst="star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32-Point Star 7"/>
          <p:cNvSpPr/>
          <p:nvPr/>
        </p:nvSpPr>
        <p:spPr>
          <a:xfrm>
            <a:off x="1388771" y="3107832"/>
            <a:ext cx="643944" cy="526425"/>
          </a:xfrm>
          <a:prstGeom prst="star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32-Point Star 8"/>
          <p:cNvSpPr/>
          <p:nvPr/>
        </p:nvSpPr>
        <p:spPr>
          <a:xfrm>
            <a:off x="1388771" y="4174902"/>
            <a:ext cx="643944" cy="526425"/>
          </a:xfrm>
          <a:prstGeom prst="star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32-Point Star 9"/>
          <p:cNvSpPr/>
          <p:nvPr/>
        </p:nvSpPr>
        <p:spPr>
          <a:xfrm>
            <a:off x="1388771" y="5327290"/>
            <a:ext cx="643944" cy="526425"/>
          </a:xfrm>
          <a:prstGeom prst="star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9030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1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1000"/>
                                  </p:stCondLst>
                                  <p:iterate type="lt">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1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8" dur="1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250" tmFilter="0,0; .5, 1; 1, 1"/>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100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7" dur="1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250" tmFilter="0,0; .5, 1; 1, 1"/>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1000"/>
                                  </p:stCondLst>
                                  <p:iterate type="lt">
                                    <p:tmPct val="10000"/>
                                  </p:iterate>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p:cTn id="34" dur="1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1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6" dur="1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1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240" y="307743"/>
            <a:ext cx="10607959" cy="5313885"/>
          </a:xfrm>
          <a:prstGeom prst="rect">
            <a:avLst/>
          </a:prstGeom>
        </p:spPr>
      </p:pic>
      <p:sp>
        <p:nvSpPr>
          <p:cNvPr id="3" name="Bevel 2"/>
          <p:cNvSpPr/>
          <p:nvPr/>
        </p:nvSpPr>
        <p:spPr>
          <a:xfrm>
            <a:off x="167425" y="5621628"/>
            <a:ext cx="11719774" cy="953037"/>
          </a:xfrm>
          <a:prstGeom prst="bevel">
            <a:avLst>
              <a:gd name="adj" fmla="val 13851"/>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দেখা</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একটি</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স্থাপনে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নিয়ামকের</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দিকগুলো</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তুলে</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Bevel 3"/>
          <p:cNvSpPr/>
          <p:nvPr/>
        </p:nvSpPr>
        <p:spPr>
          <a:xfrm>
            <a:off x="244544" y="307743"/>
            <a:ext cx="1034696" cy="5435071"/>
          </a:xfrm>
          <a:prstGeom prst="beve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bg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a:t>
            </a:r>
          </a:p>
          <a:p>
            <a:pPr algn="ctr"/>
            <a:r>
              <a:rPr lang="bn-IN" sz="4400" b="1" dirty="0" smtClean="0">
                <a:solidFill>
                  <a:schemeClr val="bg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ড়ী</a:t>
            </a:r>
          </a:p>
          <a:p>
            <a:pPr algn="ctr"/>
            <a:r>
              <a:rPr lang="bn-IN" sz="4400" b="1" dirty="0" smtClean="0">
                <a:solidFill>
                  <a:schemeClr val="bg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p>
          <a:p>
            <a:pPr algn="ctr"/>
            <a:r>
              <a:rPr lang="bn-IN" sz="4400" b="1" dirty="0">
                <a:solidFill>
                  <a:schemeClr val="bg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4400" b="1" dirty="0" smtClean="0">
                <a:solidFill>
                  <a:schemeClr val="bg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p>
          <a:p>
            <a:pPr algn="ctr"/>
            <a:r>
              <a:rPr lang="bn-IN" sz="4400" b="1" dirty="0" smtClean="0">
                <a:solidFill>
                  <a:schemeClr val="bg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 </a:t>
            </a:r>
            <a:endParaRPr lang="en-US" sz="4400" b="1" dirty="0">
              <a:solidFill>
                <a:schemeClr val="bg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Frame 4"/>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16491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8418607">
            <a:off x="-465169" y="1713455"/>
            <a:ext cx="4592972" cy="2267508"/>
          </a:xfrm>
          <a:prstGeom prst="rect">
            <a:avLst/>
          </a:prstGeom>
          <a:noFill/>
        </p:spPr>
        <p:txBody>
          <a:bodyPr wrap="none" lIns="91440" tIns="45720" rIns="91440" bIns="45720">
            <a:prstTxWarp prst="textWave2">
              <a:avLst>
                <a:gd name="adj1" fmla="val 12500"/>
                <a:gd name="adj2" fmla="val -3559"/>
              </a:avLst>
            </a:prstTxWarp>
            <a:spAutoFit/>
          </a:bodyPr>
          <a:lstStyle/>
          <a:p>
            <a:pPr algn="ctr"/>
            <a:r>
              <a:rPr lang="bn-IN" sz="8800" b="1" cap="none" spc="0" dirty="0" smtClean="0">
                <a:ln w="13462">
                  <a:solidFill>
                    <a:schemeClr val="bg1"/>
                  </a:solidFill>
                  <a:prstDash val="solid"/>
                </a:ln>
                <a:solidFill>
                  <a:srgbClr val="00B050"/>
                </a:solidFill>
                <a:effectLst>
                  <a:outerShdw dist="38100" dir="2700000" algn="bl" rotWithShape="0">
                    <a:schemeClr val="accent5"/>
                  </a:outerShdw>
                </a:effectLst>
                <a:latin typeface="Kalpurush" panose="02000600000000000000" pitchFamily="2" charset="0"/>
                <a:cs typeface="Kalpurush" panose="02000600000000000000" pitchFamily="2" charset="0"/>
              </a:rPr>
              <a:t>সবাইকে</a:t>
            </a:r>
            <a:endParaRPr lang="en-US" sz="8800" b="1" cap="none" spc="0" dirty="0">
              <a:ln w="13462">
                <a:solidFill>
                  <a:schemeClr val="bg1"/>
                </a:solidFill>
                <a:prstDash val="solid"/>
              </a:ln>
              <a:solidFill>
                <a:srgbClr val="00B050"/>
              </a:solidFill>
              <a:effectLst>
                <a:outerShdw dist="38100" dir="2700000" algn="bl" rotWithShape="0">
                  <a:schemeClr val="accent5"/>
                </a:outerShdw>
              </a:effectLst>
            </a:endParaRPr>
          </a:p>
        </p:txBody>
      </p:sp>
      <p:sp>
        <p:nvSpPr>
          <p:cNvPr id="3" name="Rectangle 2"/>
          <p:cNvSpPr/>
          <p:nvPr/>
        </p:nvSpPr>
        <p:spPr>
          <a:xfrm rot="3848761">
            <a:off x="8077144" y="2185490"/>
            <a:ext cx="4133823" cy="1323439"/>
          </a:xfrm>
          <a:prstGeom prst="rect">
            <a:avLst/>
          </a:prstGeom>
          <a:noFill/>
        </p:spPr>
        <p:txBody>
          <a:bodyPr wrap="none" lIns="91440" tIns="45720" rIns="91440" bIns="45720">
            <a:prstTxWarp prst="textWave4">
              <a:avLst/>
            </a:prstTxWarp>
            <a:spAutoFit/>
          </a:bodyPr>
          <a:lstStyle/>
          <a:p>
            <a:pPr algn="ctr"/>
            <a:r>
              <a:rPr lang="bn-IN" sz="8000" b="1" cap="none" spc="0" dirty="0" smtClean="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Kalpurush" panose="02000600000000000000" pitchFamily="2" charset="0"/>
                <a:cs typeface="Kalpurush" panose="02000600000000000000" pitchFamily="2" charset="0"/>
              </a:rPr>
              <a:t>ধন্যবাদ</a:t>
            </a:r>
            <a:endParaRPr lang="en-US" sz="8000" b="1" cap="none" spc="0"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238" y="2008820"/>
            <a:ext cx="6534218" cy="4031371"/>
          </a:xfrm>
          <a:prstGeom prst="rect">
            <a:avLst/>
          </a:prstGeom>
        </p:spPr>
      </p:pic>
      <p:sp>
        <p:nvSpPr>
          <p:cNvPr id="6" name="Frame 5"/>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80173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style.rotation</p:attrName>
                                        </p:attrNameLst>
                                      </p:cBhvr>
                                      <p:tavLst>
                                        <p:tav tm="0">
                                          <p:val>
                                            <p:fltVal val="90"/>
                                          </p:val>
                                        </p:tav>
                                        <p:tav tm="100000">
                                          <p:val>
                                            <p:fltVal val="0"/>
                                          </p:val>
                                        </p:tav>
                                      </p:tavLst>
                                    </p:anim>
                                    <p:animEffect transition="in" filter="fade">
                                      <p:cBhvr>
                                        <p:cTn id="10" dur="1750"/>
                                        <p:tgtEl>
                                          <p:spTgt spid="2"/>
                                        </p:tgtEl>
                                      </p:cBhvr>
                                    </p:animEffect>
                                  </p:childTnLst>
                                </p:cTn>
                              </p:par>
                              <p:par>
                                <p:cTn id="11" presetID="31" presetClass="entr" presetSubtype="0" fill="hold" grpId="0" nodeType="withEffect">
                                  <p:stCondLst>
                                    <p:cond delay="1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1750" fill="hold"/>
                                        <p:tgtEl>
                                          <p:spTgt spid="3"/>
                                        </p:tgtEl>
                                        <p:attrNameLst>
                                          <p:attrName>ppt_w</p:attrName>
                                        </p:attrNameLst>
                                      </p:cBhvr>
                                      <p:tavLst>
                                        <p:tav tm="0">
                                          <p:val>
                                            <p:fltVal val="0"/>
                                          </p:val>
                                        </p:tav>
                                        <p:tav tm="100000">
                                          <p:val>
                                            <p:strVal val="#ppt_w"/>
                                          </p:val>
                                        </p:tav>
                                      </p:tavLst>
                                    </p:anim>
                                    <p:anim calcmode="lin" valueType="num">
                                      <p:cBhvr>
                                        <p:cTn id="14" dur="1750" fill="hold"/>
                                        <p:tgtEl>
                                          <p:spTgt spid="3"/>
                                        </p:tgtEl>
                                        <p:attrNameLst>
                                          <p:attrName>ppt_h</p:attrName>
                                        </p:attrNameLst>
                                      </p:cBhvr>
                                      <p:tavLst>
                                        <p:tav tm="0">
                                          <p:val>
                                            <p:fltVal val="0"/>
                                          </p:val>
                                        </p:tav>
                                        <p:tav tm="100000">
                                          <p:val>
                                            <p:strVal val="#ppt_h"/>
                                          </p:val>
                                        </p:tav>
                                      </p:tavLst>
                                    </p:anim>
                                    <p:anim calcmode="lin" valueType="num">
                                      <p:cBhvr>
                                        <p:cTn id="15" dur="1750" fill="hold"/>
                                        <p:tgtEl>
                                          <p:spTgt spid="3"/>
                                        </p:tgtEl>
                                        <p:attrNameLst>
                                          <p:attrName>style.rotation</p:attrName>
                                        </p:attrNameLst>
                                      </p:cBhvr>
                                      <p:tavLst>
                                        <p:tav tm="0">
                                          <p:val>
                                            <p:fltVal val="90"/>
                                          </p:val>
                                        </p:tav>
                                        <p:tav tm="100000">
                                          <p:val>
                                            <p:fltVal val="0"/>
                                          </p:val>
                                        </p:tav>
                                      </p:tavLst>
                                    </p:anim>
                                    <p:animEffect transition="in" filter="fade">
                                      <p:cBhvr>
                                        <p:cTn id="16"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110670"/>
          </a:xfrm>
          <a:prstGeom prst="rect">
            <a:avLst/>
          </a:prstGeom>
        </p:spPr>
      </p:pic>
      <p:sp>
        <p:nvSpPr>
          <p:cNvPr id="3" name="Rectangle 2"/>
          <p:cNvSpPr/>
          <p:nvPr/>
        </p:nvSpPr>
        <p:spPr>
          <a:xfrm>
            <a:off x="1199643" y="3864089"/>
            <a:ext cx="4676280" cy="230832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2400" b="1" cap="none" spc="0" dirty="0" smtClean="0">
                <a:ln/>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অনুকূল চন্দ্র সরকার</a:t>
            </a:r>
          </a:p>
          <a:p>
            <a:pPr algn="ctr"/>
            <a:r>
              <a:rPr lang="bn-IN" sz="2400" b="1" cap="none" spc="0" dirty="0" smtClean="0">
                <a:ln/>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সিনিয়র সহকারি শিক্ষক</a:t>
            </a:r>
          </a:p>
          <a:p>
            <a:pPr algn="ctr"/>
            <a:r>
              <a:rPr lang="bn-IN" sz="2400" b="1" cap="none" spc="0" dirty="0" smtClean="0">
                <a:ln/>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আলহাজ্ব আতিকুর রহমান ভূঞা একাডেমি</a:t>
            </a:r>
          </a:p>
          <a:p>
            <a:pPr algn="ctr"/>
            <a:r>
              <a:rPr lang="bn-IN" sz="2400" b="1" cap="none" spc="0" dirty="0" smtClean="0">
                <a:ln/>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কেন্দুয়া পৌরসভা, কেন্দুয়া, নেত্রকোনা।</a:t>
            </a:r>
          </a:p>
          <a:p>
            <a:pPr algn="ctr"/>
            <a:r>
              <a:rPr lang="bn-IN" sz="2400" b="1" cap="none" spc="0" dirty="0" smtClean="0">
                <a:ln/>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মোবাইলঃ- ০১৭২৩৪৭৭১৯৯</a:t>
            </a:r>
          </a:p>
          <a:p>
            <a:pPr algn="ctr"/>
            <a:r>
              <a:rPr lang="bn-IN" sz="2400" b="1" cap="none" spc="0" dirty="0" smtClean="0">
                <a:ln/>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ইমেইল- </a:t>
            </a:r>
            <a:r>
              <a:rPr lang="en-US" sz="2400" b="1" cap="none" spc="0" dirty="0" smtClean="0">
                <a:ln/>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anokulict@gmail.com</a:t>
            </a:r>
            <a:endParaRPr lang="en-US" sz="2400" b="1" cap="none" spc="0" dirty="0">
              <a:ln/>
              <a:solidFill>
                <a:srgbClr val="7030A0"/>
              </a:solidFill>
              <a:effectLst>
                <a:outerShdw blurRad="38100" dist="38100" dir="2700000" algn="tl">
                  <a:srgbClr val="000000">
                    <a:alpha val="43137"/>
                  </a:srgbClr>
                </a:outerShdw>
              </a:effectLst>
            </a:endParaRPr>
          </a:p>
        </p:txBody>
      </p:sp>
      <p:sp>
        <p:nvSpPr>
          <p:cNvPr id="4" name="Rectangle 3"/>
          <p:cNvSpPr/>
          <p:nvPr/>
        </p:nvSpPr>
        <p:spPr>
          <a:xfrm>
            <a:off x="7315835" y="3388344"/>
            <a:ext cx="2505814" cy="1938992"/>
          </a:xfrm>
          <a:prstGeom prst="rect">
            <a:avLst/>
          </a:prstGeom>
          <a:noFill/>
        </p:spPr>
        <p:txBody>
          <a:bodyPr wrap="none" lIns="91440" tIns="45720" rIns="91440" bIns="45720">
            <a:spAutoFit/>
          </a:bodyPr>
          <a:lstStyle/>
          <a:p>
            <a:pPr algn="ctr"/>
            <a:r>
              <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বিষয়ঃ- </a:t>
            </a:r>
            <a:r>
              <a:rPr lang="en-US" sz="2400" b="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ভূগোল</a:t>
            </a:r>
            <a:r>
              <a:rPr lang="en-US" sz="2400" b="1"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pPr algn="ctr"/>
            <a:r>
              <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শ্রেণিঃ- </a:t>
            </a:r>
            <a:r>
              <a:rPr lang="en-US" sz="2400" b="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নবম</a:t>
            </a:r>
            <a:r>
              <a:rPr lang="en-US" sz="2400" b="1"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400" b="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দশম</a:t>
            </a:r>
            <a:r>
              <a:rPr lang="en-US" sz="2400" b="1"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endPar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pPr algn="ctr"/>
            <a:r>
              <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অধ্যায়ঃ- </a:t>
            </a:r>
            <a:r>
              <a:rPr lang="en-US" sz="2400" b="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অষ্টম</a:t>
            </a:r>
            <a:endPar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pPr algn="ctr"/>
            <a:r>
              <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পাঠঃ- </a:t>
            </a:r>
            <a:r>
              <a:rPr lang="en-US" sz="2400" b="1"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১ </a:t>
            </a:r>
            <a:r>
              <a:rPr lang="en-US" sz="2400" b="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বসতি</a:t>
            </a:r>
            <a:r>
              <a:rPr lang="en-US" sz="2400" b="1"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400" b="1" dirty="0" err="1"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স্থাপন</a:t>
            </a:r>
            <a:endPar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a:p>
            <a:pPr algn="ctr"/>
            <a:r>
              <a:rPr lang="bn-IN" sz="2400" b="1" cap="none" spc="0" dirty="0" smtClean="0">
                <a:ln w="0"/>
                <a:solidFill>
                  <a:srgbClr val="00206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সময়ঃ- ৪৫ মিনিট</a:t>
            </a:r>
            <a:endParaRPr lang="en-US" sz="2400" b="1" cap="none" spc="0" dirty="0">
              <a:ln w="0"/>
              <a:solidFill>
                <a:srgbClr val="002060"/>
              </a:solidFill>
              <a:effectLst>
                <a:outerShdw blurRad="38100" dist="19050" dir="2700000" algn="tl" rotWithShape="0">
                  <a:schemeClr val="dk1">
                    <a:alpha val="40000"/>
                  </a:schemeClr>
                </a:outerShdw>
              </a:effectLst>
            </a:endParaRPr>
          </a:p>
        </p:txBody>
      </p:sp>
      <p:sp>
        <p:nvSpPr>
          <p:cNvPr id="5" name="Rectangle 4"/>
          <p:cNvSpPr/>
          <p:nvPr/>
        </p:nvSpPr>
        <p:spPr>
          <a:xfrm>
            <a:off x="5007400" y="1421870"/>
            <a:ext cx="2177199" cy="923330"/>
          </a:xfrm>
          <a:prstGeom prst="rect">
            <a:avLst/>
          </a:prstGeom>
          <a:noFill/>
        </p:spPr>
        <p:txBody>
          <a:bodyPr wrap="none" lIns="91440" tIns="45720" rIns="91440" bIns="45720">
            <a:spAutoFit/>
          </a:bodyPr>
          <a:lstStyle/>
          <a:p>
            <a:pPr algn="ctr"/>
            <a:r>
              <a:rPr lang="bn-IN"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Kalpurush" panose="02000600000000000000" pitchFamily="2" charset="0"/>
                <a:cs typeface="Kalpurush" panose="02000600000000000000" pitchFamily="2" charset="0"/>
              </a:rPr>
              <a:t>পরিচিতি</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Left-Right Arrow Callout 5"/>
          <p:cNvSpPr/>
          <p:nvPr/>
        </p:nvSpPr>
        <p:spPr>
          <a:xfrm>
            <a:off x="5669805" y="2459864"/>
            <a:ext cx="1267615" cy="3082257"/>
          </a:xfrm>
          <a:prstGeom prst="leftRightArrowCallout">
            <a:avLst>
              <a:gd name="adj1" fmla="val 10160"/>
              <a:gd name="adj2" fmla="val 14840"/>
              <a:gd name="adj3" fmla="val 26375"/>
              <a:gd name="adj4" fmla="val 167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81264" y="1448841"/>
            <a:ext cx="2612855" cy="1988311"/>
          </a:xfrm>
          <a:prstGeom prst="rect">
            <a:avLst/>
          </a:prstGeom>
        </p:spPr>
      </p:pic>
      <p:sp>
        <p:nvSpPr>
          <p:cNvPr id="8" name="Frame 7"/>
          <p:cNvSpPr/>
          <p:nvPr/>
        </p:nvSpPr>
        <p:spPr>
          <a:xfrm>
            <a:off x="2256307" y="1054135"/>
            <a:ext cx="2352001" cy="2811458"/>
          </a:xfrm>
          <a:prstGeom prst="frame">
            <a:avLst>
              <a:gd name="adj1" fmla="val 891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2382592" y="1136570"/>
            <a:ext cx="2099256" cy="2612855"/>
          </a:xfrm>
          <a:prstGeom prst="frame">
            <a:avLst>
              <a:gd name="adj1" fmla="val 820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234" y="828407"/>
            <a:ext cx="1895475" cy="2419350"/>
          </a:xfrm>
          <a:prstGeom prst="rect">
            <a:avLst/>
          </a:prstGeom>
        </p:spPr>
      </p:pic>
      <p:sp>
        <p:nvSpPr>
          <p:cNvPr id="12" name="Frame 11"/>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258212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75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800" decel="100000"/>
                                        <p:tgtEl>
                                          <p:spTgt spid="4">
                                            <p:txEl>
                                              <p:pRg st="0" end="0"/>
                                            </p:txEl>
                                          </p:spTgt>
                                        </p:tgtEl>
                                      </p:cBhvr>
                                    </p:animEffect>
                                    <p:anim calcmode="lin" valueType="num">
                                      <p:cBhvr>
                                        <p:cTn id="17"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75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800" decel="100000"/>
                                        <p:tgtEl>
                                          <p:spTgt spid="4">
                                            <p:txEl>
                                              <p:pRg st="1" end="1"/>
                                            </p:txEl>
                                          </p:spTgt>
                                        </p:tgtEl>
                                      </p:cBhvr>
                                    </p:animEffect>
                                    <p:anim calcmode="lin" valueType="num">
                                      <p:cBhvr>
                                        <p:cTn id="25"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75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800" decel="100000"/>
                                        <p:tgtEl>
                                          <p:spTgt spid="4">
                                            <p:txEl>
                                              <p:pRg st="2" end="2"/>
                                            </p:txEl>
                                          </p:spTgt>
                                        </p:tgtEl>
                                      </p:cBhvr>
                                    </p:animEffect>
                                    <p:anim calcmode="lin" valueType="num">
                                      <p:cBhvr>
                                        <p:cTn id="33"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75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800" decel="100000"/>
                                        <p:tgtEl>
                                          <p:spTgt spid="4">
                                            <p:txEl>
                                              <p:pRg st="3" end="3"/>
                                            </p:txEl>
                                          </p:spTgt>
                                        </p:tgtEl>
                                      </p:cBhvr>
                                    </p:animEffect>
                                    <p:anim calcmode="lin" valueType="num">
                                      <p:cBhvr>
                                        <p:cTn id="41"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75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800" decel="100000"/>
                                        <p:tgtEl>
                                          <p:spTgt spid="4">
                                            <p:txEl>
                                              <p:pRg st="4" end="4"/>
                                            </p:txEl>
                                          </p:spTgt>
                                        </p:tgtEl>
                                      </p:cBhvr>
                                    </p:animEffect>
                                    <p:anim calcmode="lin" valueType="num">
                                      <p:cBhvr>
                                        <p:cTn id="49"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34" y="441973"/>
            <a:ext cx="11625918" cy="6228147"/>
          </a:xfrm>
          <a:prstGeom prst="rect">
            <a:avLst/>
          </a:prstGeom>
        </p:spPr>
      </p:pic>
      <p:sp>
        <p:nvSpPr>
          <p:cNvPr id="12" name="Rectangle 11"/>
          <p:cNvSpPr/>
          <p:nvPr/>
        </p:nvSpPr>
        <p:spPr>
          <a:xfrm>
            <a:off x="1559269" y="3977081"/>
            <a:ext cx="2957862" cy="923330"/>
          </a:xfrm>
          <a:prstGeom prst="rect">
            <a:avLst/>
          </a:prstGeom>
          <a:noFill/>
        </p:spPr>
        <p:txBody>
          <a:bodyPr wrap="none" lIns="91440" tIns="45720" rIns="91440" bIns="45720">
            <a:spAutoFit/>
          </a:bodyPr>
          <a:lstStyle/>
          <a:p>
            <a:pPr algn="ctr"/>
            <a:r>
              <a:rPr lang="bn-IN"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Kalpurush" panose="02000600000000000000" pitchFamily="2" charset="0"/>
                <a:cs typeface="Kalpurush" panose="02000600000000000000" pitchFamily="2" charset="0"/>
              </a:rPr>
              <a:t>শহর অঞ্চল</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34" y="400354"/>
            <a:ext cx="11625918" cy="6228146"/>
          </a:xfrm>
          <a:prstGeom prst="rect">
            <a:avLst/>
          </a:prstGeom>
        </p:spPr>
      </p:pic>
      <p:sp>
        <p:nvSpPr>
          <p:cNvPr id="14" name="Rectangle 13"/>
          <p:cNvSpPr/>
          <p:nvPr/>
        </p:nvSpPr>
        <p:spPr>
          <a:xfrm>
            <a:off x="5254601" y="5011340"/>
            <a:ext cx="2767104" cy="923330"/>
          </a:xfrm>
          <a:prstGeom prst="rect">
            <a:avLst/>
          </a:prstGeom>
          <a:noFill/>
        </p:spPr>
        <p:txBody>
          <a:bodyPr wrap="none" lIns="91440" tIns="45720" rIns="91440" bIns="45720">
            <a:spAutoFit/>
          </a:bodyPr>
          <a:lstStyle/>
          <a:p>
            <a:pPr algn="ctr"/>
            <a:r>
              <a:rPr lang="bn-IN" sz="5400" b="1" cap="none" spc="0" dirty="0" smtClean="0">
                <a:ln w="6600">
                  <a:solidFill>
                    <a:schemeClr val="accent2"/>
                  </a:solidFill>
                  <a:prstDash val="solid"/>
                </a:ln>
                <a:solidFill>
                  <a:srgbClr val="FFFFFF"/>
                </a:solidFill>
                <a:effectLst>
                  <a:outerShdw dist="38100" dir="2700000" algn="tl" rotWithShape="0">
                    <a:schemeClr val="accent2"/>
                  </a:outerShdw>
                </a:effectLst>
                <a:latin typeface="Kalpurush" panose="02000600000000000000" pitchFamily="2" charset="0"/>
                <a:cs typeface="Kalpurush" panose="02000600000000000000" pitchFamily="2" charset="0"/>
              </a:rPr>
              <a:t>গ্রাম অঞ্চল</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44" y="187287"/>
            <a:ext cx="11717708" cy="6499973"/>
          </a:xfrm>
          <a:prstGeom prst="rect">
            <a:avLst/>
          </a:prstGeom>
        </p:spPr>
      </p:pic>
      <p:sp>
        <p:nvSpPr>
          <p:cNvPr id="16" name="Rectangle 15"/>
          <p:cNvSpPr/>
          <p:nvPr/>
        </p:nvSpPr>
        <p:spPr>
          <a:xfrm>
            <a:off x="351434" y="358734"/>
            <a:ext cx="11625918" cy="59242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চিত্রগুলো মনোযোগ সহকারে দেখ এবং বল চিত্র থেকে কী বুঝা যাচ্চে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8" name="Frame 7"/>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8735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1000"/>
                                  </p:stCondLst>
                                  <p:childTnLst>
                                    <p:animEffect transition="out" filter="diamond(out)">
                                      <p:cBhvr>
                                        <p:cTn id="6" dur="1250"/>
                                        <p:tgtEl>
                                          <p:spTgt spid="15"/>
                                        </p:tgtEl>
                                      </p:cBhvr>
                                    </p:animEffect>
                                    <p:set>
                                      <p:cBhvr>
                                        <p:cTn id="7" dur="1" fill="hold">
                                          <p:stCondLst>
                                            <p:cond delay="124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1000"/>
                                  </p:stCondLst>
                                  <p:childTnLst>
                                    <p:animEffect transition="out" filter="diamond(out)">
                                      <p:cBhvr>
                                        <p:cTn id="11" dur="1250"/>
                                        <p:tgtEl>
                                          <p:spTgt spid="13"/>
                                        </p:tgtEl>
                                      </p:cBhvr>
                                    </p:animEffect>
                                    <p:set>
                                      <p:cBhvr>
                                        <p:cTn id="12" dur="1" fill="hold">
                                          <p:stCondLst>
                                            <p:cond delay="1249"/>
                                          </p:stCondLst>
                                        </p:cTn>
                                        <p:tgtEl>
                                          <p:spTgt spid="13"/>
                                        </p:tgtEl>
                                        <p:attrNameLst>
                                          <p:attrName>style.visibility</p:attrName>
                                        </p:attrNameLst>
                                      </p:cBhvr>
                                      <p:to>
                                        <p:strVal val="hidden"/>
                                      </p:to>
                                    </p:set>
                                  </p:childTnLst>
                                </p:cTn>
                              </p:par>
                              <p:par>
                                <p:cTn id="13" presetID="8" presetClass="exit" presetSubtype="32" fill="hold" grpId="0" nodeType="withEffect">
                                  <p:stCondLst>
                                    <p:cond delay="1000"/>
                                  </p:stCondLst>
                                  <p:childTnLst>
                                    <p:animEffect transition="out" filter="diamond(out)">
                                      <p:cBhvr>
                                        <p:cTn id="14" dur="1250"/>
                                        <p:tgtEl>
                                          <p:spTgt spid="14"/>
                                        </p:tgtEl>
                                      </p:cBhvr>
                                    </p:animEffect>
                                    <p:set>
                                      <p:cBhvr>
                                        <p:cTn id="15" dur="1" fill="hold">
                                          <p:stCondLst>
                                            <p:cond delay="1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69" y="1176406"/>
            <a:ext cx="11615555" cy="4652426"/>
          </a:xfrm>
          <a:prstGeom prst="rect">
            <a:avLst/>
          </a:prstGeom>
        </p:spPr>
      </p:pic>
      <p:sp>
        <p:nvSpPr>
          <p:cNvPr id="3" name="Rectangle 2"/>
          <p:cNvSpPr/>
          <p:nvPr/>
        </p:nvSpPr>
        <p:spPr>
          <a:xfrm>
            <a:off x="269669" y="273012"/>
            <a:ext cx="11606242" cy="90339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এবার বল চিত্রগুলো থেকে কী ধরনের ধারনা পাওয়া যাচ্চে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Rectangle 3"/>
          <p:cNvSpPr/>
          <p:nvPr/>
        </p:nvSpPr>
        <p:spPr>
          <a:xfrm>
            <a:off x="269670" y="5764438"/>
            <a:ext cx="11615554" cy="77802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 স্থাপনের ধারনা</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Frame 4"/>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057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848841" y="515155"/>
            <a:ext cx="10431888" cy="2318197"/>
          </a:xfrm>
          <a:prstGeom prst="verticalScroll">
            <a:avLst>
              <a:gd name="adj" fmla="val 23056"/>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smtClean="0">
                <a:solidFill>
                  <a:schemeClr val="accent4">
                    <a:lumMod val="50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 পাঠের বিষয়ঃ- </a:t>
            </a:r>
            <a:endParaRPr lang="en-US" sz="8000" b="1" dirty="0">
              <a:solidFill>
                <a:schemeClr val="accent4">
                  <a:lumMod val="50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Horizontal Scroll 2"/>
          <p:cNvSpPr/>
          <p:nvPr/>
        </p:nvSpPr>
        <p:spPr>
          <a:xfrm>
            <a:off x="1700011" y="3002055"/>
            <a:ext cx="8783391" cy="3376712"/>
          </a:xfrm>
          <a:prstGeom prst="horizontalScroll">
            <a:avLst>
              <a:gd name="adj" fmla="val 2188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chemeClr val="accent6">
                    <a:lumMod val="50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 স্থাপনের নিয়ামক </a:t>
            </a:r>
            <a:endParaRPr lang="en-US" sz="5400" b="1" dirty="0">
              <a:solidFill>
                <a:schemeClr val="accent6">
                  <a:lumMod val="50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Frame 3"/>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17526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75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915173" y="492889"/>
            <a:ext cx="3902299" cy="965916"/>
          </a:xfrm>
          <a:prstGeom prst="cloudCallout">
            <a:avLst/>
          </a:prstGeom>
          <a:solidFill>
            <a:schemeClr val="accent2">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শিখনফল</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3" name="Horizontal Scroll 2"/>
          <p:cNvSpPr/>
          <p:nvPr/>
        </p:nvSpPr>
        <p:spPr>
          <a:xfrm>
            <a:off x="746971" y="2202288"/>
            <a:ext cx="10238705" cy="1242810"/>
          </a:xfrm>
          <a:prstGeom prst="horizontalScroll">
            <a:avLst>
              <a:gd name="adj" fmla="val 19978"/>
            </a:avLst>
          </a:prstGeom>
          <a:solidFill>
            <a:schemeClr val="accent5">
              <a:lumMod val="20000"/>
              <a:lumOff val="8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 বসতি স্থাপনের নিয়ামকের ধারনা বর্ণনা করতে পাবে;</a:t>
            </a:r>
            <a:endPar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Horizontal Scroll 3"/>
          <p:cNvSpPr/>
          <p:nvPr/>
        </p:nvSpPr>
        <p:spPr>
          <a:xfrm>
            <a:off x="2434909" y="1541444"/>
            <a:ext cx="5977944" cy="953037"/>
          </a:xfrm>
          <a:prstGeom prst="horizontalScroll">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এই পাঠ শেষে শিক্ষার্থীরা -----------</a:t>
            </a:r>
            <a:endPar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Horizontal Scroll 4"/>
          <p:cNvSpPr/>
          <p:nvPr/>
        </p:nvSpPr>
        <p:spPr>
          <a:xfrm>
            <a:off x="746973" y="3696238"/>
            <a:ext cx="10238705" cy="1178416"/>
          </a:xfrm>
          <a:prstGeom prst="horizontalScroll">
            <a:avLst>
              <a:gd name="adj" fmla="val 17964"/>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 বসতি স্থাপনের নিয়মকগুলো বর্ননা  করতে পারবে;</a:t>
            </a:r>
            <a:endPar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6" name="Horizontal Scroll 5"/>
          <p:cNvSpPr/>
          <p:nvPr/>
        </p:nvSpPr>
        <p:spPr>
          <a:xfrm>
            <a:off x="746972" y="5125794"/>
            <a:ext cx="10238705" cy="1178415"/>
          </a:xfrm>
          <a:prstGeom prst="horizontalScroll">
            <a:avLst>
              <a:gd name="adj" fmla="val 17965"/>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বসতি স্থাপনের নিয়ামকের উপাদানগুলো ব্যাখ্যা করতে পাবে;</a:t>
            </a:r>
            <a:endPar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Frame 6"/>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01643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125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100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1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1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25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100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1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7" dur="1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54" y="1078627"/>
            <a:ext cx="11600528" cy="5438083"/>
          </a:xfrm>
          <a:prstGeom prst="rect">
            <a:avLst/>
          </a:prstGeom>
        </p:spPr>
      </p:pic>
      <p:sp>
        <p:nvSpPr>
          <p:cNvPr id="3" name="Rectangle 2"/>
          <p:cNvSpPr/>
          <p:nvPr/>
        </p:nvSpPr>
        <p:spPr>
          <a:xfrm>
            <a:off x="312494" y="355538"/>
            <a:ext cx="11519388" cy="72308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বসতি</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স্থাপনের</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বিভিন্ন</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ভূমিরুপ</a:t>
            </a:r>
            <a:r>
              <a:rPr lang="en-US"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সমুহ</a:t>
            </a:r>
            <a:endParaRPr lang="bn-IN" sz="36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4" name="Frame 3"/>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95284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69" y="260243"/>
            <a:ext cx="5717818" cy="29828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823" y="234486"/>
            <a:ext cx="5528701" cy="29828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823" y="3361386"/>
            <a:ext cx="5517497" cy="319363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69" y="3361386"/>
            <a:ext cx="5717818" cy="3193634"/>
          </a:xfrm>
          <a:prstGeom prst="rect">
            <a:avLst/>
          </a:prstGeom>
        </p:spPr>
      </p:pic>
      <p:sp>
        <p:nvSpPr>
          <p:cNvPr id="10" name="Rectangle 9"/>
          <p:cNvSpPr/>
          <p:nvPr/>
        </p:nvSpPr>
        <p:spPr>
          <a:xfrm>
            <a:off x="881997" y="636259"/>
            <a:ext cx="3241593" cy="461665"/>
          </a:xfrm>
          <a:prstGeom prst="rect">
            <a:avLst/>
          </a:prstGeom>
          <a:noFill/>
        </p:spPr>
        <p:txBody>
          <a:bodyPr wrap="none" lIns="91440" tIns="45720" rIns="91440" bIns="45720">
            <a:spAutoFit/>
          </a:bodyPr>
          <a:lstStyle/>
          <a:p>
            <a:pPr algn="ctr"/>
            <a:r>
              <a:rPr lang="en-US"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 </a:t>
            </a:r>
            <a:r>
              <a:rPr lang="bn-IN"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পাহাড় ও মালভূমি অঞ্চল</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11" name="Rectangle 10"/>
          <p:cNvSpPr/>
          <p:nvPr/>
        </p:nvSpPr>
        <p:spPr>
          <a:xfrm>
            <a:off x="6924126" y="3711992"/>
            <a:ext cx="3645550" cy="461665"/>
          </a:xfrm>
          <a:prstGeom prst="rect">
            <a:avLst/>
          </a:prstGeom>
          <a:noFill/>
        </p:spPr>
        <p:txBody>
          <a:bodyPr wrap="none" lIns="91440" tIns="45720" rIns="91440" bIns="45720">
            <a:spAutoFit/>
          </a:bodyPr>
          <a:lstStyle/>
          <a:p>
            <a:pPr algn="ctr"/>
            <a:r>
              <a:rPr lang="en-US" sz="2400" dirty="0" smtClean="0">
                <a:ln w="0"/>
                <a:solidFill>
                  <a:srgbClr val="FFFF0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ঘ) </a:t>
            </a:r>
            <a:r>
              <a:rPr lang="en-US" sz="2400" dirty="0" err="1" smtClean="0">
                <a:ln w="0"/>
                <a:solidFill>
                  <a:srgbClr val="FFFF0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নদী</a:t>
            </a:r>
            <a:r>
              <a:rPr lang="en-US" sz="2400" dirty="0" smtClean="0">
                <a:ln w="0"/>
                <a:solidFill>
                  <a:srgbClr val="FFFF0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400" dirty="0" err="1" smtClean="0">
                <a:ln w="0"/>
                <a:solidFill>
                  <a:srgbClr val="FFFF0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অববাহিকায়</a:t>
            </a:r>
            <a:r>
              <a:rPr lang="en-US" sz="2400" dirty="0" smtClean="0">
                <a:ln w="0"/>
                <a:solidFill>
                  <a:srgbClr val="FFFF0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400" dirty="0" err="1" smtClean="0">
                <a:ln w="0"/>
                <a:solidFill>
                  <a:srgbClr val="FFFF0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শহর</a:t>
            </a:r>
            <a:r>
              <a:rPr lang="bn-IN" sz="2400" b="0" cap="none" spc="0" dirty="0" smtClean="0">
                <a:ln w="0"/>
                <a:solidFill>
                  <a:srgbClr val="FFFF0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অঞ্চল</a:t>
            </a:r>
            <a:endParaRPr lang="en-US" sz="2400" b="0" cap="none" spc="0" dirty="0">
              <a:ln w="0"/>
              <a:solidFill>
                <a:srgbClr val="FFFF00"/>
              </a:solidFill>
              <a:effectLst>
                <a:outerShdw blurRad="38100" dist="19050" dir="2700000" algn="tl" rotWithShape="0">
                  <a:schemeClr val="dk1">
                    <a:alpha val="40000"/>
                  </a:schemeClr>
                </a:outerShdw>
              </a:effectLst>
            </a:endParaRPr>
          </a:p>
        </p:txBody>
      </p:sp>
      <p:sp>
        <p:nvSpPr>
          <p:cNvPr id="12" name="Rectangle 11"/>
          <p:cNvSpPr/>
          <p:nvPr/>
        </p:nvSpPr>
        <p:spPr>
          <a:xfrm>
            <a:off x="432354" y="4037520"/>
            <a:ext cx="3671198"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গ) </a:t>
            </a:r>
            <a:r>
              <a:rPr lang="bn-IN" sz="240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নদীর অবাহিকায় নগড়</a:t>
            </a:r>
            <a:r>
              <a:rPr lang="bn-IN"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অঞ্চল</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13" name="Rectangle 12"/>
          <p:cNvSpPr/>
          <p:nvPr/>
        </p:nvSpPr>
        <p:spPr>
          <a:xfrm>
            <a:off x="8049589" y="1751683"/>
            <a:ext cx="2063386" cy="461665"/>
          </a:xfrm>
          <a:prstGeom prst="rect">
            <a:avLst/>
          </a:prstGeom>
          <a:noFill/>
        </p:spPr>
        <p:txBody>
          <a:bodyPr wrap="none" lIns="91440" tIns="45720" rIns="91440" bIns="45720">
            <a:spAutoFit/>
          </a:bodyPr>
          <a:lstStyle/>
          <a:p>
            <a:pPr algn="ctr"/>
            <a:r>
              <a:rPr lang="en-US" sz="240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খ) </a:t>
            </a:r>
            <a:r>
              <a:rPr lang="bn-IN" sz="240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সমভূমি</a:t>
            </a:r>
            <a:r>
              <a:rPr lang="bn-IN" sz="2400" b="0" cap="none" spc="0" dirty="0" smtClean="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অঞ্চল</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14" name="Frame 13"/>
          <p:cNvSpPr/>
          <p:nvPr/>
        </p:nvSpPr>
        <p:spPr>
          <a:xfrm>
            <a:off x="0" y="18584"/>
            <a:ext cx="12163327" cy="6839415"/>
          </a:xfrm>
          <a:prstGeom prst="frame">
            <a:avLst>
              <a:gd name="adj1" fmla="val 315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54236" y="187287"/>
            <a:ext cx="11821099" cy="6510968"/>
          </a:xfrm>
          <a:prstGeom prst="frame">
            <a:avLst>
              <a:gd name="adj1" fmla="val 217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07939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569</Words>
  <Application>Microsoft Office PowerPoint</Application>
  <PresentationFormat>Widescreen</PresentationFormat>
  <Paragraphs>77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Kalpurush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98</cp:revision>
  <dcterms:created xsi:type="dcterms:W3CDTF">2021-08-01T06:47:36Z</dcterms:created>
  <dcterms:modified xsi:type="dcterms:W3CDTF">2021-10-07T03:14:36Z</dcterms:modified>
</cp:coreProperties>
</file>